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0" userDrawn="1">
          <p15:clr>
            <a:srgbClr val="A4A3A4"/>
          </p15:clr>
        </p15:guide>
        <p15:guide id="2" orient="horz" pos="667" userDrawn="1">
          <p15:clr>
            <a:srgbClr val="A4A3A4"/>
          </p15:clr>
        </p15:guide>
        <p15:guide id="3" orient="horz" pos="298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37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BDFC9E"/>
    <a:srgbClr val="00EE33"/>
    <a:srgbClr val="5B9BD5"/>
    <a:srgbClr val="B5DBFD"/>
    <a:srgbClr val="94BCE5"/>
    <a:srgbClr val="E8333C"/>
    <a:srgbClr val="FCF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23" autoAdjust="0"/>
    <p:restoredTop sz="94982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1530"/>
        <p:guide orient="horz" pos="667"/>
        <p:guide orient="horz" pos="2981"/>
        <p:guide pos="2880"/>
        <p:guide pos="385"/>
        <p:guide pos="37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5523DC7-4368-4FB2-99FA-D8E6938E1F8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>
              <a:defRPr/>
            </a:pPr>
            <a:fld id="{C5CB6BBE-331A-4176-A542-91E2BF20963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6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1550" y="3333750"/>
            <a:ext cx="72009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012825" y="1203598"/>
            <a:ext cx="71786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百分数的意义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982662" y="2499742"/>
            <a:ext cx="7178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cs typeface="Times New Roman" panose="02020603050405020304" pitchFamily="18" charset="0"/>
              </a:rPr>
              <a:t>第</a:t>
            </a:r>
            <a:r>
              <a:rPr lang="en-US" altLang="zh-CN" sz="3200" dirty="0" smtClean="0"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cs typeface="Times New Roman" panose="02020603050405020304" pitchFamily="18" charset="0"/>
              </a:rPr>
              <a:t>课</a:t>
            </a:r>
            <a:r>
              <a:rPr lang="zh-CN" altLang="en-US" sz="3200" dirty="0" smtClean="0">
                <a:cs typeface="Times New Roman" panose="02020603050405020304" pitchFamily="18" charset="0"/>
              </a:rPr>
              <a:t>时</a:t>
            </a:r>
            <a:endParaRPr lang="zh-CN" altLang="en-US" sz="3200" dirty="0">
              <a:cs typeface="Times New Roman" panose="02020603050405020304" pitchFamily="18" charset="0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012824" y="3521075"/>
            <a:ext cx="717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b="1" dirty="0">
                <a:cs typeface="Times New Roman" panose="02020603050405020304" pitchFamily="18" charset="0"/>
              </a:rPr>
              <a:t>西南师大</a:t>
            </a:r>
            <a:r>
              <a:rPr lang="en-US" altLang="zh-CN" b="1" dirty="0">
                <a:cs typeface="Times New Roman" panose="02020603050405020304" pitchFamily="18" charset="0"/>
              </a:rPr>
              <a:t>·</a:t>
            </a:r>
            <a:r>
              <a:rPr lang="zh-CN" altLang="en-US" b="1" dirty="0">
                <a:cs typeface="Times New Roman" panose="02020603050405020304" pitchFamily="18" charset="0"/>
              </a:rPr>
              <a:t>六年级下册</a:t>
            </a:r>
            <a:endParaRPr lang="zh-CN" altLang="en-US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576263" y="987425"/>
            <a:ext cx="7991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3.</a:t>
            </a:r>
            <a:r>
              <a:rPr lang="zh-CN" altLang="en-US" sz="3200" b="1">
                <a:solidFill>
                  <a:srgbClr val="000000"/>
                </a:solidFill>
              </a:rPr>
              <a:t>三峡库区分重庆库段和湖北库段。重庆库段的面积占三峡库区面积的</a:t>
            </a:r>
            <a:r>
              <a:rPr lang="en-US" altLang="zh-CN" sz="3200" b="1">
                <a:solidFill>
                  <a:srgbClr val="000000"/>
                </a:solidFill>
              </a:rPr>
              <a:t>85%</a:t>
            </a:r>
            <a:r>
              <a:rPr lang="zh-CN" altLang="en-US" sz="3200" b="1">
                <a:solidFill>
                  <a:srgbClr val="000000"/>
                </a:solidFill>
              </a:rPr>
              <a:t>，湖北库段的面积占三峡库区面积的百分之几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5556" y="3003798"/>
            <a:ext cx="3203848" cy="16019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97500" y="3006725"/>
            <a:ext cx="11906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15%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矩形 1"/>
          <p:cNvSpPr>
            <a:spLocks noChangeArrowheads="1"/>
          </p:cNvSpPr>
          <p:nvPr/>
        </p:nvSpPr>
        <p:spPr bwMode="auto">
          <a:xfrm>
            <a:off x="576263" y="376238"/>
            <a:ext cx="4932362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4.</a:t>
            </a:r>
            <a:r>
              <a:rPr lang="zh-CN" altLang="en-US" sz="3200" b="1">
                <a:solidFill>
                  <a:srgbClr val="000000"/>
                </a:solidFill>
              </a:rPr>
              <a:t>哪种产品的合格率高？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pic>
        <p:nvPicPr>
          <p:cNvPr id="2053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766763"/>
            <a:ext cx="749300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331913" y="3265488"/>
          <a:ext cx="320198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2" imgW="1295400" imgH="393700" progId="Equation.DSMT4">
                  <p:embed/>
                </p:oleObj>
              </mc:Choice>
              <mc:Fallback>
                <p:oleObj name="Equation" r:id="rId2" imgW="1295400" imgH="3937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265488"/>
                        <a:ext cx="3201987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49800" y="3530600"/>
          <a:ext cx="342265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4" imgW="1383665" imgH="177800" progId="Equation.DSMT4">
                  <p:embed/>
                </p:oleObj>
              </mc:Choice>
              <mc:Fallback>
                <p:oleObj name="Equation" r:id="rId4" imgW="1383665" imgH="1778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800" y="3530600"/>
                        <a:ext cx="3422650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31913" y="4191000"/>
            <a:ext cx="50403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乙种产品的合格率高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矩形 1"/>
          <p:cNvSpPr>
            <a:spLocks noChangeArrowheads="1"/>
          </p:cNvSpPr>
          <p:nvPr/>
        </p:nvSpPr>
        <p:spPr bwMode="auto">
          <a:xfrm>
            <a:off x="971550" y="627063"/>
            <a:ext cx="7056438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5.</a:t>
            </a:r>
            <a:r>
              <a:rPr lang="zh-CN" altLang="en-US" sz="3200" b="1">
                <a:solidFill>
                  <a:srgbClr val="000000"/>
                </a:solidFill>
              </a:rPr>
              <a:t>小萍做了</a:t>
            </a:r>
            <a:r>
              <a:rPr lang="en-US" altLang="zh-CN" sz="3200" b="1">
                <a:solidFill>
                  <a:srgbClr val="000000"/>
                </a:solidFill>
              </a:rPr>
              <a:t>40</a:t>
            </a:r>
            <a:r>
              <a:rPr lang="zh-CN" altLang="en-US" sz="3200" b="1">
                <a:solidFill>
                  <a:srgbClr val="000000"/>
                </a:solidFill>
              </a:rPr>
              <a:t>道口算题，做对了</a:t>
            </a:r>
            <a:r>
              <a:rPr lang="en-US" altLang="zh-CN" sz="3200" b="1">
                <a:solidFill>
                  <a:srgbClr val="000000"/>
                </a:solidFill>
              </a:rPr>
              <a:t>38</a:t>
            </a:r>
            <a:r>
              <a:rPr lang="zh-CN" altLang="en-US" sz="3200" b="1">
                <a:solidFill>
                  <a:srgbClr val="000000"/>
                </a:solidFill>
              </a:rPr>
              <a:t>道；小智做了</a:t>
            </a:r>
            <a:r>
              <a:rPr lang="en-US" altLang="zh-CN" sz="3200" b="1">
                <a:solidFill>
                  <a:srgbClr val="000000"/>
                </a:solidFill>
              </a:rPr>
              <a:t>50</a:t>
            </a:r>
            <a:r>
              <a:rPr lang="zh-CN" altLang="en-US" sz="3200" b="1">
                <a:solidFill>
                  <a:srgbClr val="000000"/>
                </a:solidFill>
              </a:rPr>
              <a:t>道口算题，做对了</a:t>
            </a:r>
            <a:r>
              <a:rPr lang="en-US" altLang="zh-CN" sz="3200" b="1">
                <a:solidFill>
                  <a:srgbClr val="000000"/>
                </a:solidFill>
              </a:rPr>
              <a:t>48</a:t>
            </a:r>
            <a:r>
              <a:rPr lang="zh-CN" altLang="en-US" sz="3200" b="1">
                <a:solidFill>
                  <a:srgbClr val="000000"/>
                </a:solidFill>
              </a:rPr>
              <a:t>道。谁的正确率高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331913" y="2708275"/>
          <a:ext cx="25415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" imgW="964565" imgH="177800" progId="Equation.DSMT4">
                  <p:embed/>
                </p:oleObj>
              </mc:Choice>
              <mc:Fallback>
                <p:oleObj name="Equation" r:id="rId1" imgW="964565" imgH="1778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708275"/>
                        <a:ext cx="2541587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11638" y="2706688"/>
          <a:ext cx="2541587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3" imgW="964565" imgH="177800" progId="Equation.DSMT4">
                  <p:embed/>
                </p:oleObj>
              </mc:Choice>
              <mc:Fallback>
                <p:oleObj name="Equation" r:id="rId3" imgW="964565" imgH="1778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2706688"/>
                        <a:ext cx="2541587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58888" y="3568700"/>
            <a:ext cx="3600450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小智的正确率高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1187450" y="1962150"/>
            <a:ext cx="67691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</a:rPr>
              <a:t>了解出勤率、合格率、成活率等生活常用百分率的含义。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835150" y="1419225"/>
            <a:ext cx="5770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1.</a:t>
            </a:r>
            <a:r>
              <a:rPr lang="zh-CN" altLang="en-US" sz="3200" b="1">
                <a:solidFill>
                  <a:srgbClr val="000000"/>
                </a:solidFill>
              </a:rPr>
              <a:t>从课后习题中选取；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2.</a:t>
            </a:r>
            <a:r>
              <a:rPr lang="zh-CN" altLang="en-US" sz="32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新课导入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123" name="矩形 2"/>
          <p:cNvSpPr>
            <a:spLocks noChangeArrowheads="1"/>
          </p:cNvSpPr>
          <p:nvPr/>
        </p:nvSpPr>
        <p:spPr bwMode="auto">
          <a:xfrm>
            <a:off x="971550" y="1131888"/>
            <a:ext cx="6913563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例</a:t>
            </a:r>
            <a:r>
              <a:rPr lang="en-US" altLang="zh-CN" sz="3200" b="1">
                <a:solidFill>
                  <a:srgbClr val="FF0000"/>
                </a:solidFill>
              </a:rPr>
              <a:t>2  </a:t>
            </a:r>
            <a:r>
              <a:rPr lang="zh-CN" altLang="en-US" sz="3200" b="1"/>
              <a:t>比较两个年级某天的出勤率。</a:t>
            </a:r>
            <a:r>
              <a:rPr lang="en-US" altLang="zh-CN" sz="3200" b="1"/>
              <a:t>  </a:t>
            </a:r>
            <a:endParaRPr lang="zh-CN" altLang="en-US" sz="3200" b="1"/>
          </a:p>
        </p:txBody>
      </p:sp>
      <p:graphicFrame>
        <p:nvGraphicFramePr>
          <p:cNvPr id="4" name="表格 5"/>
          <p:cNvGraphicFramePr>
            <a:graphicFrameLocks noGrp="1"/>
          </p:cNvGraphicFramePr>
          <p:nvPr/>
        </p:nvGraphicFramePr>
        <p:xfrm>
          <a:off x="676275" y="2081213"/>
          <a:ext cx="7791451" cy="155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857"/>
                <a:gridCol w="2879797"/>
                <a:gridCol w="2879797"/>
              </a:tblGrid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年级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应道人数（人）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实到人数（人）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五年级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96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六年级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196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椭圆 6"/>
          <p:cNvSpPr/>
          <p:nvPr/>
        </p:nvSpPr>
        <p:spPr>
          <a:xfrm>
            <a:off x="5508625" y="1203325"/>
            <a:ext cx="1366838" cy="59213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思想气泡: 云 7"/>
          <p:cNvSpPr/>
          <p:nvPr/>
        </p:nvSpPr>
        <p:spPr>
          <a:xfrm>
            <a:off x="1835150" y="1920875"/>
            <a:ext cx="4176713" cy="936625"/>
          </a:xfrm>
          <a:prstGeom prst="cloudCallout">
            <a:avLst>
              <a:gd name="adj1" fmla="val 45802"/>
              <a:gd name="adj2" fmla="val -62180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>
                <a:solidFill>
                  <a:schemeClr val="tx1"/>
                </a:solidFill>
              </a:rPr>
              <a:t>什么是出勤率？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496888" y="3867150"/>
            <a:ext cx="8150225" cy="793750"/>
          </a:xfrm>
          <a:prstGeom prst="wedgeRoundRectCallout">
            <a:avLst>
              <a:gd name="adj1" fmla="val -9912"/>
              <a:gd name="adj2" fmla="val -5036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>
                <a:solidFill>
                  <a:srgbClr val="FF0000"/>
                </a:solidFill>
              </a:rPr>
              <a:t>出勤率指实到人数是应到人数的百分之几。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5"/>
          <p:cNvGraphicFramePr>
            <a:graphicFrameLocks noGrp="1"/>
          </p:cNvGraphicFramePr>
          <p:nvPr/>
        </p:nvGraphicFramePr>
        <p:xfrm>
          <a:off x="676275" y="1131888"/>
          <a:ext cx="7791451" cy="155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857"/>
                <a:gridCol w="2879797"/>
                <a:gridCol w="2879797"/>
              </a:tblGrid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年级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应道人数（人）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实到人数（人）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五年级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96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六年级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196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27088" y="2797175"/>
          <a:ext cx="295275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1" imgW="1371600" imgH="393700" progId="Equation.DSMT4">
                  <p:embed/>
                </p:oleObj>
              </mc:Choice>
              <mc:Fallback>
                <p:oleObj name="Equation" r:id="rId1" imgW="1371600" imgH="3937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797175"/>
                        <a:ext cx="2952750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483100" y="2797175"/>
          <a:ext cx="39909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3" imgW="1854200" imgH="393700" progId="Equation.DSMT4">
                  <p:embed/>
                </p:oleObj>
              </mc:Choice>
              <mc:Fallback>
                <p:oleObj name="Equation" r:id="rId3" imgW="1854200" imgH="39370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100" y="2797175"/>
                        <a:ext cx="3990975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76275" y="3746500"/>
            <a:ext cx="79994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        因为</a:t>
            </a:r>
            <a:r>
              <a:rPr lang="en-US" altLang="zh-CN" sz="3200" b="1" dirty="0">
                <a:solidFill>
                  <a:srgbClr val="FF0000"/>
                </a:solidFill>
              </a:rPr>
              <a:t>98% &gt; 96%</a:t>
            </a:r>
            <a:r>
              <a:rPr lang="zh-CN" altLang="en-US" sz="3200" b="1" dirty="0">
                <a:solidFill>
                  <a:srgbClr val="FF0000"/>
                </a:solidFill>
              </a:rPr>
              <a:t>，所以这天六年级的出勤率要高些。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96188" y="3654425"/>
            <a:ext cx="1154112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1362075" y="3076575"/>
            <a:ext cx="63785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两个年级缺勤人数相同，为什么六年级的出勤率要高些</a:t>
            </a:r>
            <a:r>
              <a:rPr lang="en-US" altLang="zh-CN" sz="3200" b="1">
                <a:solidFill>
                  <a:srgbClr val="FF0000"/>
                </a:solidFill>
              </a:rPr>
              <a:t>?</a:t>
            </a:r>
            <a:endParaRPr lang="zh-CN" altLang="en-US"/>
          </a:p>
        </p:txBody>
      </p:sp>
      <p:graphicFrame>
        <p:nvGraphicFramePr>
          <p:cNvPr id="4" name="表格 5"/>
          <p:cNvGraphicFramePr>
            <a:graphicFrameLocks noGrp="1"/>
          </p:cNvGraphicFramePr>
          <p:nvPr/>
        </p:nvGraphicFramePr>
        <p:xfrm>
          <a:off x="676275" y="1131888"/>
          <a:ext cx="7791451" cy="155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857"/>
                <a:gridCol w="2879797"/>
                <a:gridCol w="2879797"/>
              </a:tblGrid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年级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应道人数（人）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实到人数（人）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五年级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96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六年级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196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692" marB="456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0"/>
          <p:cNvGrpSpPr/>
          <p:nvPr/>
        </p:nvGrpSpPr>
        <p:grpSpPr bwMode="auto">
          <a:xfrm>
            <a:off x="323850" y="484188"/>
            <a:ext cx="2287588" cy="960437"/>
            <a:chOff x="1090402" y="262815"/>
            <a:chExt cx="2287380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3" y="262815"/>
              <a:ext cx="763519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51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议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3" y="350033"/>
              <a:ext cx="595258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39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议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1765300" y="844550"/>
            <a:ext cx="6551613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/>
              <a:t>         合格率、成活率、出油率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/>
              <a:t>分别表示什么意思</a:t>
            </a:r>
            <a:r>
              <a:rPr lang="en-US" altLang="zh-CN" sz="3200" b="1" dirty="0"/>
              <a:t>?</a:t>
            </a:r>
            <a:endParaRPr lang="zh-CN" altLang="en-US" sz="3200" b="1" dirty="0"/>
          </a:p>
        </p:txBody>
      </p:sp>
      <p:grpSp>
        <p:nvGrpSpPr>
          <p:cNvPr id="9" name="组合 14"/>
          <p:cNvGrpSpPr/>
          <p:nvPr/>
        </p:nvGrpSpPr>
        <p:grpSpPr bwMode="auto">
          <a:xfrm>
            <a:off x="1403350" y="2230438"/>
            <a:ext cx="5310188" cy="1843087"/>
            <a:chOff x="1315613" y="2230438"/>
            <a:chExt cx="5309947" cy="1843564"/>
          </a:xfrm>
        </p:grpSpPr>
        <p:pic>
          <p:nvPicPr>
            <p:cNvPr id="7176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5613" y="3003798"/>
              <a:ext cx="899373" cy="1070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对话气泡: 圆角矩形 13"/>
            <p:cNvSpPr/>
            <p:nvPr/>
          </p:nvSpPr>
          <p:spPr>
            <a:xfrm>
              <a:off x="2610954" y="2230438"/>
              <a:ext cx="4014606" cy="1070252"/>
            </a:xfrm>
            <a:prstGeom prst="wedgeRoundRectCallout">
              <a:avLst>
                <a:gd name="adj1" fmla="val -61007"/>
                <a:gd name="adj2" fmla="val 5587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>
                  <a:solidFill>
                    <a:schemeClr val="tx1"/>
                  </a:solidFill>
                </a:rPr>
                <a:t>合格率表示合格数是总数的百分之几。</a:t>
              </a:r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15"/>
          <p:cNvGrpSpPr/>
          <p:nvPr/>
        </p:nvGrpSpPr>
        <p:grpSpPr bwMode="auto">
          <a:xfrm>
            <a:off x="2698750" y="2230438"/>
            <a:ext cx="5727700" cy="1774825"/>
            <a:chOff x="2611438" y="2230438"/>
            <a:chExt cx="5727327" cy="1775021"/>
          </a:xfrm>
        </p:grpSpPr>
        <p:pic>
          <p:nvPicPr>
            <p:cNvPr id="7174" name="图片 1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292277" y="2931790"/>
              <a:ext cx="1046488" cy="1073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对话气泡: 圆角矩形 17"/>
            <p:cNvSpPr/>
            <p:nvPr/>
          </p:nvSpPr>
          <p:spPr>
            <a:xfrm>
              <a:off x="2611438" y="2230438"/>
              <a:ext cx="4014527" cy="1070093"/>
            </a:xfrm>
            <a:prstGeom prst="wedgeRoundRectCallout">
              <a:avLst>
                <a:gd name="adj1" fmla="val 65694"/>
                <a:gd name="adj2" fmla="val 4028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成活率表示成活数是总数的百分之几。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0"/>
          <p:cNvGrpSpPr/>
          <p:nvPr/>
        </p:nvGrpSpPr>
        <p:grpSpPr bwMode="auto">
          <a:xfrm>
            <a:off x="323850" y="457200"/>
            <a:ext cx="2287588" cy="960438"/>
            <a:chOff x="1090402" y="262815"/>
            <a:chExt cx="2287380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3"/>
              <a:ext cx="761931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3" y="262815"/>
              <a:ext cx="763519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51" y="462623"/>
              <a:ext cx="761931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4" y="549842"/>
              <a:ext cx="596846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议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3" y="350033"/>
              <a:ext cx="595258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394" y="549842"/>
              <a:ext cx="596846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议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1765300" y="798513"/>
            <a:ext cx="604678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/>
              <a:t>         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）射击运动员王叔叔和</a:t>
            </a:r>
            <a:endParaRPr lang="zh-CN" altLang="en-US" sz="3200" b="1" dirty="0"/>
          </a:p>
        </p:txBody>
      </p:sp>
      <p:sp>
        <p:nvSpPr>
          <p:cNvPr id="8196" name="矩形 9"/>
          <p:cNvSpPr>
            <a:spLocks noChangeArrowheads="1"/>
          </p:cNvSpPr>
          <p:nvPr/>
        </p:nvSpPr>
        <p:spPr bwMode="auto">
          <a:xfrm>
            <a:off x="323850" y="1544638"/>
            <a:ext cx="8424863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</a:rPr>
              <a:t>吴叔叔练习射击，他们的命中率分别是</a:t>
            </a:r>
            <a:r>
              <a:rPr lang="en-US" altLang="zh-CN" sz="3200" b="1" dirty="0">
                <a:solidFill>
                  <a:srgbClr val="000000"/>
                </a:solidFill>
              </a:rPr>
              <a:t>98%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en-US" altLang="zh-CN" sz="3200" b="1" dirty="0">
                <a:solidFill>
                  <a:srgbClr val="000000"/>
                </a:solidFill>
              </a:rPr>
              <a:t>97%</a:t>
            </a:r>
            <a:r>
              <a:rPr lang="zh-CN" altLang="en-US" sz="3200" b="1" dirty="0">
                <a:solidFill>
                  <a:srgbClr val="000000"/>
                </a:solidFill>
              </a:rPr>
              <a:t>。这里的</a:t>
            </a:r>
            <a:r>
              <a:rPr lang="en-US" altLang="zh-CN" sz="3200" b="1" dirty="0">
                <a:solidFill>
                  <a:srgbClr val="000000"/>
                </a:solidFill>
              </a:rPr>
              <a:t>98%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en-US" altLang="zh-CN" sz="3200" b="1" dirty="0">
                <a:solidFill>
                  <a:srgbClr val="000000"/>
                </a:solidFill>
              </a:rPr>
              <a:t>97%</a:t>
            </a:r>
            <a:r>
              <a:rPr lang="zh-CN" altLang="en-US" sz="3200" b="1" dirty="0">
                <a:solidFill>
                  <a:srgbClr val="000000"/>
                </a:solidFill>
              </a:rPr>
              <a:t>分别是什么意思</a:t>
            </a:r>
            <a:r>
              <a:rPr lang="en-US" altLang="zh-CN" sz="3200" b="1" dirty="0">
                <a:solidFill>
                  <a:srgbClr val="000000"/>
                </a:solidFill>
              </a:rPr>
              <a:t>?</a:t>
            </a:r>
            <a:endParaRPr lang="zh-CN" altLang="en-US" dirty="0"/>
          </a:p>
        </p:txBody>
      </p:sp>
      <p:sp>
        <p:nvSpPr>
          <p:cNvPr id="8197" name="矩形 11"/>
          <p:cNvSpPr>
            <a:spLocks noChangeArrowheads="1"/>
          </p:cNvSpPr>
          <p:nvPr/>
        </p:nvSpPr>
        <p:spPr bwMode="auto">
          <a:xfrm>
            <a:off x="323850" y="2890838"/>
            <a:ext cx="842486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</a:rPr>
              <a:t>）生活中还有哪些地方用到了百分率</a:t>
            </a:r>
            <a:r>
              <a:rPr lang="en-US" altLang="zh-CN" sz="3200" b="1" dirty="0">
                <a:solidFill>
                  <a:srgbClr val="000000"/>
                </a:solidFill>
              </a:rPr>
              <a:t>?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随堂练习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1116013" y="1203325"/>
            <a:ext cx="7112000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</a:rPr>
              <a:t>读一读，并说出下面百分数的意义。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9220" name="矩形 4"/>
          <p:cNvSpPr>
            <a:spLocks noChangeArrowheads="1"/>
          </p:cNvSpPr>
          <p:nvPr/>
        </p:nvSpPr>
        <p:spPr bwMode="auto">
          <a:xfrm>
            <a:off x="1116013" y="1833563"/>
            <a:ext cx="72009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</a:rPr>
              <a:t>(1)</a:t>
            </a:r>
            <a:r>
              <a:rPr lang="zh-CN" altLang="en-US" sz="3200" b="1" dirty="0">
                <a:solidFill>
                  <a:srgbClr val="000000"/>
                </a:solidFill>
              </a:rPr>
              <a:t>据统计，截至</a:t>
            </a:r>
            <a:r>
              <a:rPr lang="en-US" altLang="zh-CN" sz="3200" b="1" dirty="0">
                <a:solidFill>
                  <a:srgbClr val="000000"/>
                </a:solidFill>
              </a:rPr>
              <a:t>2010</a:t>
            </a:r>
            <a:r>
              <a:rPr lang="zh-CN" altLang="en-US" sz="3200" b="1" dirty="0">
                <a:solidFill>
                  <a:srgbClr val="000000"/>
                </a:solidFill>
              </a:rPr>
              <a:t>年底我国城市污水处理率已达到</a:t>
            </a:r>
            <a:r>
              <a:rPr lang="en-US" altLang="zh-CN" sz="3200" b="1" dirty="0">
                <a:solidFill>
                  <a:srgbClr val="FF0000"/>
                </a:solidFill>
              </a:rPr>
              <a:t>77.4%</a:t>
            </a:r>
            <a:r>
              <a:rPr lang="zh-CN" altLang="en-US" sz="3200" b="1" dirty="0">
                <a:solidFill>
                  <a:srgbClr val="000000"/>
                </a:solidFill>
              </a:rPr>
              <a:t>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1116013" y="3054350"/>
            <a:ext cx="72009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</a:rPr>
              <a:t>(2)</a:t>
            </a:r>
            <a:r>
              <a:rPr lang="zh-CN" altLang="en-US" sz="3200" b="1" dirty="0">
                <a:solidFill>
                  <a:srgbClr val="000000"/>
                </a:solidFill>
              </a:rPr>
              <a:t>据调查，</a:t>
            </a:r>
            <a:r>
              <a:rPr lang="en-US" altLang="zh-CN" sz="3200" b="1" dirty="0">
                <a:solidFill>
                  <a:srgbClr val="FF0000"/>
                </a:solidFill>
              </a:rPr>
              <a:t>29%</a:t>
            </a:r>
            <a:r>
              <a:rPr lang="zh-CN" altLang="en-US" sz="3200" b="1" dirty="0">
                <a:solidFill>
                  <a:srgbClr val="000000"/>
                </a:solidFill>
              </a:rPr>
              <a:t>的少年儿童表示“目前最要好的朋友是老师”。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900113" y="1131888"/>
            <a:ext cx="7343775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</a:rPr>
              <a:t>(3)</a:t>
            </a:r>
            <a:r>
              <a:rPr lang="zh-CN" altLang="en-US" sz="3200" b="1" dirty="0">
                <a:solidFill>
                  <a:srgbClr val="000000"/>
                </a:solidFill>
              </a:rPr>
              <a:t>地球表面陆地面积约占全球总面积的</a:t>
            </a:r>
            <a:r>
              <a:rPr lang="en-US" altLang="zh-CN" sz="3200" b="1" dirty="0">
                <a:solidFill>
                  <a:srgbClr val="FF0000"/>
                </a:solidFill>
              </a:rPr>
              <a:t>29%</a:t>
            </a:r>
            <a:r>
              <a:rPr lang="zh-CN" altLang="en-US" sz="3200" b="1" dirty="0">
                <a:solidFill>
                  <a:srgbClr val="000000"/>
                </a:solidFill>
              </a:rPr>
              <a:t>，海洋面积约占全球总面积的</a:t>
            </a:r>
            <a:r>
              <a:rPr lang="en-US" altLang="zh-CN" sz="3200" b="1" dirty="0">
                <a:solidFill>
                  <a:srgbClr val="FF0000"/>
                </a:solidFill>
              </a:rPr>
              <a:t>71%</a:t>
            </a:r>
            <a:r>
              <a:rPr lang="zh-CN" altLang="en-US" sz="3200" b="1" dirty="0">
                <a:solidFill>
                  <a:srgbClr val="000000"/>
                </a:solidFill>
              </a:rPr>
              <a:t>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900113" y="2427288"/>
            <a:ext cx="734377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</a:rPr>
              <a:t>(4)</a:t>
            </a:r>
            <a:r>
              <a:rPr lang="zh-CN" altLang="en-US" sz="3200" b="1" dirty="0">
                <a:solidFill>
                  <a:srgbClr val="000000"/>
                </a:solidFill>
              </a:rPr>
              <a:t>第七次全国森林资源清查数据显示，我国森林覆盖率达</a:t>
            </a:r>
            <a:r>
              <a:rPr lang="en-US" altLang="zh-CN" sz="3200" b="1" dirty="0">
                <a:solidFill>
                  <a:srgbClr val="FF0000"/>
                </a:solidFill>
              </a:rPr>
              <a:t>20.36%</a:t>
            </a:r>
            <a:r>
              <a:rPr lang="zh-CN" altLang="en-US" sz="3200" b="1" dirty="0">
                <a:solidFill>
                  <a:srgbClr val="000000"/>
                </a:solidFill>
              </a:rPr>
              <a:t>，西部地区森林覆盖率达</a:t>
            </a:r>
            <a:r>
              <a:rPr lang="en-US" altLang="zh-CN" sz="3200" b="1" dirty="0">
                <a:solidFill>
                  <a:srgbClr val="FF0000"/>
                </a:solidFill>
              </a:rPr>
              <a:t>17.05%</a:t>
            </a:r>
            <a:r>
              <a:rPr lang="zh-CN" altLang="en-US" sz="3200" b="1" dirty="0">
                <a:solidFill>
                  <a:srgbClr val="000000"/>
                </a:solidFill>
              </a:rPr>
              <a:t>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1042988" y="555625"/>
            <a:ext cx="4313237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</a:rPr>
              <a:t>写出下面的百分数。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11267" name="矩形 2"/>
          <p:cNvSpPr>
            <a:spLocks noChangeArrowheads="1"/>
          </p:cNvSpPr>
          <p:nvPr/>
        </p:nvSpPr>
        <p:spPr bwMode="auto">
          <a:xfrm>
            <a:off x="1187450" y="1336675"/>
            <a:ext cx="1831975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</a:rPr>
              <a:t>百分之六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1187450" y="2530475"/>
            <a:ext cx="306863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百分之一百零八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1269" name="矩形 4"/>
          <p:cNvSpPr>
            <a:spLocks noChangeArrowheads="1"/>
          </p:cNvSpPr>
          <p:nvPr/>
        </p:nvSpPr>
        <p:spPr bwMode="auto">
          <a:xfrm>
            <a:off x="1187450" y="3724275"/>
            <a:ext cx="265588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百分之三点七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4994275" y="1336675"/>
            <a:ext cx="265588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百分之七十五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4994275" y="2530475"/>
            <a:ext cx="2244725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百分之二百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1272" name="矩形 7"/>
          <p:cNvSpPr>
            <a:spLocks noChangeArrowheads="1"/>
          </p:cNvSpPr>
          <p:nvPr/>
        </p:nvSpPr>
        <p:spPr bwMode="auto">
          <a:xfrm>
            <a:off x="4994275" y="3724275"/>
            <a:ext cx="306863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百分之零点九四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33488" y="1933575"/>
            <a:ext cx="863600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6%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33488" y="3087688"/>
            <a:ext cx="1223962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108%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33488" y="4248150"/>
            <a:ext cx="1223962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3.7%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092700" y="1933575"/>
            <a:ext cx="122396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75%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092700" y="3087688"/>
            <a:ext cx="122396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200%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092700" y="4248150"/>
            <a:ext cx="1711325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0.94%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6e44b669-dd4f-4b86-ba47-5e4e43d96a4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fttvzjz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822</Words>
  <Application>WPS 演示</Application>
  <PresentationFormat>全屏显示(16:9)</PresentationFormat>
  <Paragraphs>157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黑体</vt:lpstr>
      <vt:lpstr>Calibri</vt:lpstr>
      <vt:lpstr>等线</vt:lpstr>
      <vt:lpstr>微软雅黑</vt:lpstr>
      <vt:lpstr>楷体</vt:lpstr>
      <vt:lpstr>Arial</vt:lpstr>
      <vt:lpstr>Arial Unicode MS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2023-02-12T06:00:55Z</dcterms:created>
  <dcterms:modified xsi:type="dcterms:W3CDTF">2023-02-12T06:00:55Z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CC557BF6A80C46B6A79A72CF69DE6296</vt:lpwstr>
  </property>
</Properties>
</file>