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16" r:id="rId3"/>
    <p:sldId id="317" r:id="rId4"/>
    <p:sldId id="318" r:id="rId5"/>
    <p:sldId id="319" r:id="rId6"/>
    <p:sldId id="320" r:id="rId7"/>
    <p:sldId id="321" r:id="rId8"/>
    <p:sldId id="322" r:id="rId9"/>
    <p:sldId id="323" r:id="rId10"/>
    <p:sldId id="324" r:id="rId11"/>
    <p:sldId id="325" r:id="rId12"/>
    <p:sldId id="326" r:id="rId13"/>
    <p:sldId id="327" r:id="rId14"/>
    <p:sldId id="328" r:id="rId15"/>
    <p:sldId id="329" r:id="rId16"/>
    <p:sldId id="330" r:id="rId17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30" userDrawn="1">
          <p15:clr>
            <a:srgbClr val="A4A3A4"/>
          </p15:clr>
        </p15:guide>
        <p15:guide id="2" orient="horz" pos="667" userDrawn="1">
          <p15:clr>
            <a:srgbClr val="A4A3A4"/>
          </p15:clr>
        </p15:guide>
        <p15:guide id="3" orient="horz" pos="2981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385" userDrawn="1">
          <p15:clr>
            <a:srgbClr val="A4A3A4"/>
          </p15:clr>
        </p15:guide>
        <p15:guide id="6" pos="37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66"/>
    <a:srgbClr val="BDFC9E"/>
    <a:srgbClr val="00EE33"/>
    <a:srgbClr val="5B9BD5"/>
    <a:srgbClr val="B5DBFD"/>
    <a:srgbClr val="94BCE5"/>
    <a:srgbClr val="E8333C"/>
    <a:srgbClr val="FCFF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323" autoAdjust="0"/>
    <p:restoredTop sz="94982" autoAdjust="0"/>
  </p:normalViewPr>
  <p:slideViewPr>
    <p:cSldViewPr>
      <p:cViewPr varScale="1">
        <p:scale>
          <a:sx n="155" d="100"/>
          <a:sy n="155" d="100"/>
        </p:scale>
        <p:origin x="-354" y="-78"/>
      </p:cViewPr>
      <p:guideLst>
        <p:guide orient="horz" pos="1530"/>
        <p:guide orient="horz" pos="667"/>
        <p:guide orient="horz" pos="2981"/>
        <p:guide pos="2880"/>
        <p:guide pos="385"/>
        <p:guide pos="378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9" Type="http://schemas.openxmlformats.org/officeDocument/2006/relationships/image" Target="../media/image10.wmf"/><Relationship Id="rId8" Type="http://schemas.openxmlformats.org/officeDocument/2006/relationships/image" Target="../media/image9.wmf"/><Relationship Id="rId7" Type="http://schemas.openxmlformats.org/officeDocument/2006/relationships/image" Target="../media/image8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04A5ABB-B471-4BDC-8612-95F95CEC3839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>
              <a:defRPr/>
            </a:pPr>
            <a:fld id="{FE52021B-8D29-4042-AF13-3BF8428F46F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6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7.wmf"/><Relationship Id="rId2" Type="http://schemas.openxmlformats.org/officeDocument/2006/relationships/oleObject" Target="../embeddings/oleObject18.bin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9.wmf"/><Relationship Id="rId2" Type="http://schemas.openxmlformats.org/officeDocument/2006/relationships/oleObject" Target="../embeddings/oleObject19.bin"/><Relationship Id="rId1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31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30.wmf"/><Relationship Id="rId1" Type="http://schemas.openxmlformats.org/officeDocument/2006/relationships/oleObject" Target="../embeddings/oleObject20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5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Relationship Id="rId3" Type="http://schemas.openxmlformats.org/officeDocument/2006/relationships/oleObject" Target="../embeddings/oleObject2.bin"/><Relationship Id="rId20" Type="http://schemas.openxmlformats.org/officeDocument/2006/relationships/vmlDrawing" Target="../drawings/vmlDrawing1.vml"/><Relationship Id="rId2" Type="http://schemas.openxmlformats.org/officeDocument/2006/relationships/image" Target="../media/image2.wmf"/><Relationship Id="rId19" Type="http://schemas.openxmlformats.org/officeDocument/2006/relationships/slideLayout" Target="../slideLayouts/slideLayout4.xml"/><Relationship Id="rId18" Type="http://schemas.openxmlformats.org/officeDocument/2006/relationships/image" Target="../media/image10.wmf"/><Relationship Id="rId17" Type="http://schemas.openxmlformats.org/officeDocument/2006/relationships/oleObject" Target="../embeddings/oleObject9.bin"/><Relationship Id="rId16" Type="http://schemas.openxmlformats.org/officeDocument/2006/relationships/image" Target="../media/image9.wmf"/><Relationship Id="rId15" Type="http://schemas.openxmlformats.org/officeDocument/2006/relationships/oleObject" Target="../embeddings/oleObject8.bin"/><Relationship Id="rId14" Type="http://schemas.openxmlformats.org/officeDocument/2006/relationships/image" Target="../media/image8.wmf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7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6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5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4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17.wmf"/><Relationship Id="rId6" Type="http://schemas.openxmlformats.org/officeDocument/2006/relationships/oleObject" Target="../embeddings/oleObject13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2.bin"/><Relationship Id="rId3" Type="http://schemas.openxmlformats.org/officeDocument/2006/relationships/image" Target="../media/image15.wmf"/><Relationship Id="rId2" Type="http://schemas.openxmlformats.org/officeDocument/2006/relationships/oleObject" Target="../embeddings/oleObject11.bin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21.wmf"/><Relationship Id="rId7" Type="http://schemas.openxmlformats.org/officeDocument/2006/relationships/oleObject" Target="../embeddings/oleObject17.bin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18.wmf"/><Relationship Id="rId10" Type="http://schemas.openxmlformats.org/officeDocument/2006/relationships/vmlDrawing" Target="../drawings/vmlDrawing4.vml"/><Relationship Id="rId1" Type="http://schemas.openxmlformats.org/officeDocument/2006/relationships/oleObject" Target="../embeddings/oleObject14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971550" y="3065463"/>
            <a:ext cx="72009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195" name="文本框 2"/>
          <p:cNvSpPr txBox="1">
            <a:spLocks noChangeArrowheads="1"/>
          </p:cNvSpPr>
          <p:nvPr/>
        </p:nvSpPr>
        <p:spPr bwMode="auto">
          <a:xfrm>
            <a:off x="0" y="1347614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en-US" altLang="zh-CN" sz="3600" b="1" dirty="0">
                <a:cs typeface="Times New Roman" panose="02020603050405020304" pitchFamily="18" charset="0"/>
              </a:rPr>
              <a:t>2</a:t>
            </a:r>
            <a:r>
              <a:rPr lang="en-US" altLang="zh-CN" sz="3600" b="1" dirty="0" smtClean="0">
                <a:cs typeface="Times New Roman" panose="02020603050405020304" pitchFamily="18" charset="0"/>
              </a:rPr>
              <a:t>. </a:t>
            </a:r>
            <a:r>
              <a:rPr lang="zh-CN" altLang="en-US" sz="3600" b="1" dirty="0" smtClean="0">
                <a:cs typeface="Times New Roman" panose="02020603050405020304" pitchFamily="18" charset="0"/>
              </a:rPr>
              <a:t>百</a:t>
            </a:r>
            <a:r>
              <a:rPr lang="zh-CN" altLang="en-US" sz="3600" b="1" dirty="0">
                <a:cs typeface="Times New Roman" panose="02020603050405020304" pitchFamily="18" charset="0"/>
              </a:rPr>
              <a:t>分数和分数、小数的互化</a:t>
            </a:r>
            <a:endParaRPr lang="zh-CN" altLang="en-US" sz="3600" b="1" dirty="0">
              <a:cs typeface="Times New Roman" panose="02020603050405020304" pitchFamily="18" charset="0"/>
            </a:endParaRPr>
          </a:p>
        </p:txBody>
      </p:sp>
      <p:sp>
        <p:nvSpPr>
          <p:cNvPr id="8196" name="文本框 2"/>
          <p:cNvSpPr txBox="1">
            <a:spLocks noChangeArrowheads="1"/>
          </p:cNvSpPr>
          <p:nvPr/>
        </p:nvSpPr>
        <p:spPr bwMode="auto">
          <a:xfrm>
            <a:off x="1012825" y="2332038"/>
            <a:ext cx="71786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cs typeface="Times New Roman" panose="02020603050405020304" pitchFamily="18" charset="0"/>
              </a:rPr>
              <a:t>第</a:t>
            </a:r>
            <a:r>
              <a:rPr lang="en-US" altLang="zh-CN" sz="3200" b="1" dirty="0"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cs typeface="Times New Roman" panose="02020603050405020304" pitchFamily="18" charset="0"/>
              </a:rPr>
              <a:t>课</a:t>
            </a:r>
            <a:r>
              <a:rPr lang="zh-CN" altLang="en-US" sz="3200" b="1" dirty="0" smtClean="0">
                <a:cs typeface="Times New Roman" panose="02020603050405020304" pitchFamily="18" charset="0"/>
              </a:rPr>
              <a:t>时</a:t>
            </a:r>
            <a:endParaRPr lang="zh-CN" altLang="en-US" sz="3200" b="1" dirty="0">
              <a:cs typeface="Times New Roman" panose="02020603050405020304" pitchFamily="18" charset="0"/>
            </a:endParaRPr>
          </a:p>
        </p:txBody>
      </p:sp>
      <p:sp>
        <p:nvSpPr>
          <p:cNvPr id="8197" name="文本框 2"/>
          <p:cNvSpPr txBox="1">
            <a:spLocks noChangeArrowheads="1"/>
          </p:cNvSpPr>
          <p:nvPr/>
        </p:nvSpPr>
        <p:spPr bwMode="auto">
          <a:xfrm>
            <a:off x="1012825" y="3252788"/>
            <a:ext cx="7178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b="1" dirty="0">
                <a:cs typeface="Times New Roman" panose="02020603050405020304" pitchFamily="18" charset="0"/>
              </a:rPr>
              <a:t>西南师大</a:t>
            </a:r>
            <a:r>
              <a:rPr lang="en-US" altLang="zh-CN" b="1" dirty="0">
                <a:cs typeface="Times New Roman" panose="02020603050405020304" pitchFamily="18" charset="0"/>
              </a:rPr>
              <a:t>·</a:t>
            </a:r>
            <a:r>
              <a:rPr lang="zh-CN" altLang="en-US" b="1" dirty="0">
                <a:cs typeface="Times New Roman" panose="02020603050405020304" pitchFamily="18" charset="0"/>
              </a:rPr>
              <a:t>六年级下册</a:t>
            </a:r>
            <a:endParaRPr lang="zh-CN" altLang="en-US" b="1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文本框 1"/>
          <p:cNvSpPr txBox="1">
            <a:spLocks noChangeArrowheads="1"/>
          </p:cNvSpPr>
          <p:nvPr/>
        </p:nvSpPr>
        <p:spPr bwMode="auto">
          <a:xfrm>
            <a:off x="527050" y="411163"/>
            <a:ext cx="1909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随堂练习</a:t>
            </a:r>
            <a:endParaRPr lang="zh-CN" altLang="en-US" sz="32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5124" name="矩形 1"/>
          <p:cNvSpPr>
            <a:spLocks noChangeArrowheads="1"/>
          </p:cNvSpPr>
          <p:nvPr/>
        </p:nvSpPr>
        <p:spPr bwMode="auto">
          <a:xfrm>
            <a:off x="431800" y="1131888"/>
            <a:ext cx="828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</a:rPr>
              <a:t>1.</a:t>
            </a:r>
            <a:r>
              <a:rPr lang="zh-CN" altLang="en-US" sz="3200" b="1">
                <a:solidFill>
                  <a:srgbClr val="000000"/>
                </a:solidFill>
              </a:rPr>
              <a:t>分别用小数、分数和百分数表示涂色部分。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pic>
        <p:nvPicPr>
          <p:cNvPr id="5125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27088" y="1804988"/>
            <a:ext cx="295275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矩形 4"/>
          <p:cNvSpPr>
            <a:spLocks noChangeArrowheads="1"/>
          </p:cNvSpPr>
          <p:nvPr/>
        </p:nvSpPr>
        <p:spPr bwMode="auto">
          <a:xfrm>
            <a:off x="4356100" y="2139950"/>
            <a:ext cx="32400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小数：</a:t>
            </a:r>
            <a:r>
              <a:rPr lang="en-US" altLang="zh-CN" sz="3200" b="1">
                <a:solidFill>
                  <a:srgbClr val="000000"/>
                </a:solidFill>
              </a:rPr>
              <a:t>________</a:t>
            </a:r>
            <a:endParaRPr lang="zh-CN" altLang="en-US"/>
          </a:p>
        </p:txBody>
      </p:sp>
      <p:sp>
        <p:nvSpPr>
          <p:cNvPr id="5127" name="矩形 6"/>
          <p:cNvSpPr>
            <a:spLocks noChangeArrowheads="1"/>
          </p:cNvSpPr>
          <p:nvPr/>
        </p:nvSpPr>
        <p:spPr bwMode="auto">
          <a:xfrm>
            <a:off x="4356100" y="2989263"/>
            <a:ext cx="32400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分数：</a:t>
            </a:r>
            <a:r>
              <a:rPr lang="en-US" altLang="zh-CN" sz="3200" b="1">
                <a:solidFill>
                  <a:srgbClr val="000000"/>
                </a:solidFill>
              </a:rPr>
              <a:t>________</a:t>
            </a:r>
            <a:endParaRPr lang="zh-CN" altLang="en-US"/>
          </a:p>
        </p:txBody>
      </p:sp>
      <p:sp>
        <p:nvSpPr>
          <p:cNvPr id="5128" name="矩形 7"/>
          <p:cNvSpPr>
            <a:spLocks noChangeArrowheads="1"/>
          </p:cNvSpPr>
          <p:nvPr/>
        </p:nvSpPr>
        <p:spPr bwMode="auto">
          <a:xfrm>
            <a:off x="4356100" y="3838575"/>
            <a:ext cx="3600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百分数：</a:t>
            </a:r>
            <a:r>
              <a:rPr lang="en-US" altLang="zh-CN" sz="3200" b="1">
                <a:solidFill>
                  <a:srgbClr val="000000"/>
                </a:solidFill>
              </a:rPr>
              <a:t>________</a:t>
            </a:r>
            <a:endParaRPr lang="zh-CN" alt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867400" y="2060575"/>
            <a:ext cx="1333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0.43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237288" y="3719513"/>
            <a:ext cx="13319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43%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011863" y="2624138"/>
          <a:ext cx="639762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Equation" r:id="rId2" imgW="292100" imgH="405765" progId="Equation.DSMT4">
                  <p:embed/>
                </p:oleObj>
              </mc:Choice>
              <mc:Fallback>
                <p:oleObj name="Equation" r:id="rId2" imgW="292100" imgH="405765" progId="Equation.DSMT4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1863" y="2624138"/>
                        <a:ext cx="639762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16013" y="1462088"/>
            <a:ext cx="2219325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矩形 3"/>
          <p:cNvSpPr>
            <a:spLocks noChangeArrowheads="1"/>
          </p:cNvSpPr>
          <p:nvPr/>
        </p:nvSpPr>
        <p:spPr bwMode="auto">
          <a:xfrm>
            <a:off x="3924300" y="1316038"/>
            <a:ext cx="32400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小数：</a:t>
            </a:r>
            <a:r>
              <a:rPr lang="en-US" altLang="zh-CN" sz="3200" b="1">
                <a:solidFill>
                  <a:srgbClr val="000000"/>
                </a:solidFill>
              </a:rPr>
              <a:t>________</a:t>
            </a:r>
            <a:endParaRPr lang="zh-CN" altLang="en-US"/>
          </a:p>
        </p:txBody>
      </p:sp>
      <p:sp>
        <p:nvSpPr>
          <p:cNvPr id="6149" name="矩形 4"/>
          <p:cNvSpPr>
            <a:spLocks noChangeArrowheads="1"/>
          </p:cNvSpPr>
          <p:nvPr/>
        </p:nvSpPr>
        <p:spPr bwMode="auto">
          <a:xfrm>
            <a:off x="3924300" y="2406650"/>
            <a:ext cx="32400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分数：</a:t>
            </a:r>
            <a:r>
              <a:rPr lang="en-US" altLang="zh-CN" sz="3200" b="1">
                <a:solidFill>
                  <a:srgbClr val="000000"/>
                </a:solidFill>
              </a:rPr>
              <a:t>________</a:t>
            </a:r>
            <a:endParaRPr lang="zh-CN" altLang="en-US"/>
          </a:p>
        </p:txBody>
      </p:sp>
      <p:sp>
        <p:nvSpPr>
          <p:cNvPr id="6150" name="矩形 5"/>
          <p:cNvSpPr>
            <a:spLocks noChangeArrowheads="1"/>
          </p:cNvSpPr>
          <p:nvPr/>
        </p:nvSpPr>
        <p:spPr bwMode="auto">
          <a:xfrm>
            <a:off x="3924300" y="3498850"/>
            <a:ext cx="3600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百分数：</a:t>
            </a:r>
            <a:r>
              <a:rPr lang="en-US" altLang="zh-CN" sz="3200" b="1">
                <a:solidFill>
                  <a:srgbClr val="000000"/>
                </a:solidFill>
              </a:rPr>
              <a:t>________</a:t>
            </a:r>
            <a:endParaRPr lang="zh-CN" alt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364163" y="1204913"/>
            <a:ext cx="13319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0.625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754688" y="3430588"/>
            <a:ext cx="1333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62.5%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878513" y="1963738"/>
          <a:ext cx="304800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Equation" r:id="rId2" imgW="139700" imgH="406400" progId="Equation.DSMT4">
                  <p:embed/>
                </p:oleObj>
              </mc:Choice>
              <mc:Fallback>
                <p:oleObj name="Equation" r:id="rId2" imgW="139700" imgH="406400" progId="Equation.DSMT4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78513" y="1963738"/>
                        <a:ext cx="304800" cy="887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矩形 1"/>
          <p:cNvSpPr>
            <a:spLocks noChangeArrowheads="1"/>
          </p:cNvSpPr>
          <p:nvPr/>
        </p:nvSpPr>
        <p:spPr bwMode="auto">
          <a:xfrm>
            <a:off x="917575" y="987425"/>
            <a:ext cx="7615238" cy="180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0000"/>
                </a:solidFill>
              </a:rPr>
              <a:t>2.</a:t>
            </a:r>
            <a:r>
              <a:rPr lang="zh-CN" altLang="en-US" sz="3200" b="1">
                <a:solidFill>
                  <a:srgbClr val="000000"/>
                </a:solidFill>
              </a:rPr>
              <a:t>黄豆的蛋白质含量约为</a:t>
            </a:r>
            <a:r>
              <a:rPr lang="en-US" altLang="zh-CN" sz="3200" b="1">
                <a:solidFill>
                  <a:srgbClr val="000000"/>
                </a:solidFill>
              </a:rPr>
              <a:t>36%</a:t>
            </a:r>
            <a:r>
              <a:rPr lang="zh-CN" altLang="en-US" sz="3200" b="1">
                <a:solidFill>
                  <a:srgbClr val="000000"/>
                </a:solidFill>
              </a:rPr>
              <a:t>，脂肪含量约为</a:t>
            </a:r>
            <a:r>
              <a:rPr lang="en-US" altLang="zh-CN" sz="3200" b="1">
                <a:solidFill>
                  <a:srgbClr val="000000"/>
                </a:solidFill>
              </a:rPr>
              <a:t>18%</a:t>
            </a:r>
            <a:r>
              <a:rPr lang="zh-CN" altLang="en-US" sz="3200" b="1">
                <a:solidFill>
                  <a:srgbClr val="000000"/>
                </a:solidFill>
              </a:rPr>
              <a:t>，碳水化合物含量约为</a:t>
            </a:r>
            <a:r>
              <a:rPr lang="en-US" altLang="zh-CN" sz="3200" b="1">
                <a:solidFill>
                  <a:srgbClr val="000000"/>
                </a:solidFill>
              </a:rPr>
              <a:t>25%</a:t>
            </a:r>
            <a:r>
              <a:rPr lang="zh-CN" altLang="en-US" sz="3200" b="1">
                <a:solidFill>
                  <a:srgbClr val="000000"/>
                </a:solidFill>
              </a:rPr>
              <a:t>。将这些百分数分别化成分数和小数。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917575" y="2716213"/>
          <a:ext cx="3021013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Equation" r:id="rId1" imgW="1383665" imgH="406400" progId="Equation.DSMT4">
                  <p:embed/>
                </p:oleObj>
              </mc:Choice>
              <mc:Fallback>
                <p:oleObj name="Equation" r:id="rId1" imgW="1383665" imgH="40640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7575" y="2716213"/>
                        <a:ext cx="3021013" cy="887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800600" y="2716213"/>
          <a:ext cx="2994025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Equation" r:id="rId3" imgW="1371600" imgH="406400" progId="Equation.DSMT4">
                  <p:embed/>
                </p:oleObj>
              </mc:Choice>
              <mc:Fallback>
                <p:oleObj name="Equation" r:id="rId3" imgW="1371600" imgH="40640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2716213"/>
                        <a:ext cx="2994025" cy="887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000125" y="3711575"/>
          <a:ext cx="2854325" cy="88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Equation" r:id="rId5" imgW="1307465" imgH="406400" progId="Equation.DSMT4">
                  <p:embed/>
                </p:oleObj>
              </mc:Choice>
              <mc:Fallback>
                <p:oleObj name="Equation" r:id="rId5" imgW="1307465" imgH="406400" progId="Equation.DSMT4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125" y="3711575"/>
                        <a:ext cx="2854325" cy="887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"/>
          <p:cNvSpPr>
            <a:spLocks noChangeArrowheads="1"/>
          </p:cNvSpPr>
          <p:nvPr/>
        </p:nvSpPr>
        <p:spPr bwMode="auto">
          <a:xfrm>
            <a:off x="431800" y="492125"/>
            <a:ext cx="7308850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</a:rPr>
              <a:t>3.</a:t>
            </a:r>
            <a:r>
              <a:rPr lang="zh-CN" altLang="en-US" sz="2800" b="1">
                <a:solidFill>
                  <a:srgbClr val="000000"/>
                </a:solidFill>
              </a:rPr>
              <a:t>科技小组进行种子发芽试验，结果如下表。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graphicFrame>
        <p:nvGraphicFramePr>
          <p:cNvPr id="5" name="表格 6"/>
          <p:cNvGraphicFramePr>
            <a:graphicFrameLocks noGrp="1"/>
          </p:cNvGraphicFramePr>
          <p:nvPr/>
        </p:nvGraphicFramePr>
        <p:xfrm>
          <a:off x="971550" y="1203325"/>
          <a:ext cx="7200900" cy="25923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80"/>
                <a:gridCol w="1440180"/>
                <a:gridCol w="1440180"/>
                <a:gridCol w="1440180"/>
                <a:gridCol w="1440180"/>
              </a:tblGrid>
              <a:tr h="64809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种类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91451" marR="91451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</a:rPr>
                        <a:t>试验种子数（粒）</a:t>
                      </a:r>
                      <a:endParaRPr lang="zh-CN" altLang="en-US" sz="1800" b="1">
                        <a:solidFill>
                          <a:schemeClr val="tx1"/>
                        </a:solidFill>
                      </a:endParaRPr>
                    </a:p>
                  </a:txBody>
                  <a:tcPr marL="91451" marR="91451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chemeClr val="tx1"/>
                          </a:solidFill>
                        </a:rPr>
                        <a:t>发芽种子数（粒）</a:t>
                      </a:r>
                      <a:endParaRPr lang="zh-CN" alt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51" marR="91451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</a:rPr>
                        <a:t>未发芽种子数（粒）</a:t>
                      </a:r>
                      <a:endParaRPr lang="zh-CN" altLang="en-US" sz="1800" b="1">
                        <a:solidFill>
                          <a:schemeClr val="tx1"/>
                        </a:solidFill>
                      </a:endParaRPr>
                    </a:p>
                  </a:txBody>
                  <a:tcPr marL="91451" marR="91451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</a:rPr>
                        <a:t>发芽率</a:t>
                      </a:r>
                      <a:endParaRPr lang="zh-CN" altLang="en-US" sz="1800" b="1">
                        <a:solidFill>
                          <a:schemeClr val="tx1"/>
                        </a:solidFill>
                      </a:endParaRPr>
                    </a:p>
                  </a:txBody>
                  <a:tcPr marL="91451" marR="91451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4809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玉米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91451" marR="91451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300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L="91451" marR="91451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288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L="91451" marR="91451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L="91451" marR="91451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L="91451" marR="91451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4809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水稻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91451" marR="91451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200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L="91451" marR="91451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L="91451" marR="91451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L="91451" marR="91451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98%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L="91451" marR="91451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4809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黄豆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91451" marR="91451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L="91451" marR="91451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242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L="91451" marR="91451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8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L="91451" marR="91451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91451" marR="91451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347" name="矩形 7"/>
          <p:cNvSpPr>
            <a:spLocks noChangeArrowheads="1"/>
          </p:cNvSpPr>
          <p:nvPr/>
        </p:nvSpPr>
        <p:spPr bwMode="auto">
          <a:xfrm>
            <a:off x="827088" y="3948113"/>
            <a:ext cx="56896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</a:rPr>
              <a:t>根据上表中的信息，将表填完整。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795963" y="1924050"/>
            <a:ext cx="492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12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7092950" y="1924050"/>
            <a:ext cx="800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96%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248150" y="2571750"/>
            <a:ext cx="6477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196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873750" y="2571750"/>
            <a:ext cx="3381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4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771775" y="3219450"/>
            <a:ext cx="646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250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977063" y="3219450"/>
            <a:ext cx="10302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96.8%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"/>
          <p:cNvSpPr txBox="1">
            <a:spLocks noChangeArrowheads="1"/>
          </p:cNvSpPr>
          <p:nvPr/>
        </p:nvSpPr>
        <p:spPr bwMode="auto">
          <a:xfrm>
            <a:off x="527050" y="411163"/>
            <a:ext cx="1909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课堂小结</a:t>
            </a:r>
            <a:endParaRPr lang="zh-CN" altLang="en-US" sz="32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4339" name="矩形 5"/>
          <p:cNvSpPr>
            <a:spLocks noChangeArrowheads="1"/>
          </p:cNvSpPr>
          <p:nvPr/>
        </p:nvSpPr>
        <p:spPr bwMode="auto">
          <a:xfrm>
            <a:off x="2805113" y="754063"/>
            <a:ext cx="43037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百分数化成分数、小数</a:t>
            </a:r>
            <a:endParaRPr lang="zh-CN" altLang="en-US"/>
          </a:p>
        </p:txBody>
      </p:sp>
      <p:sp>
        <p:nvSpPr>
          <p:cNvPr id="7" name="AutoShape 27"/>
          <p:cNvSpPr>
            <a:spLocks noChangeArrowheads="1"/>
          </p:cNvSpPr>
          <p:nvPr/>
        </p:nvSpPr>
        <p:spPr bwMode="auto">
          <a:xfrm>
            <a:off x="684213" y="1492250"/>
            <a:ext cx="7920037" cy="1366838"/>
          </a:xfrm>
          <a:prstGeom prst="wedgeRoundRectCallout">
            <a:avLst>
              <a:gd name="adj1" fmla="val -49745"/>
              <a:gd name="adj2" fmla="val 19301"/>
              <a:gd name="adj3" fmla="val 16667"/>
            </a:avLst>
          </a:prstGeom>
          <a:solidFill>
            <a:srgbClr val="FFFFFF"/>
          </a:solidFill>
          <a:ln w="28575">
            <a:solidFill>
              <a:srgbClr val="33CCFF"/>
            </a:solidFill>
            <a:miter lim="800000"/>
          </a:ln>
        </p:spPr>
        <p:txBody>
          <a:bodyPr/>
          <a:lstStyle/>
          <a:p>
            <a:pPr latinLnBrk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/>
              <a:t>百分数化分数，先把百分数写成分母是</a:t>
            </a:r>
            <a:r>
              <a:rPr lang="en-US" altLang="zh-CN" sz="3200" b="1" dirty="0"/>
              <a:t>100</a:t>
            </a:r>
            <a:r>
              <a:rPr lang="zh-CN" altLang="en-US" sz="3200" b="1" dirty="0"/>
              <a:t>的分数，能化简的要化为最简分数。</a:t>
            </a:r>
            <a:endParaRPr lang="en-US" altLang="zh-CN" sz="3200" b="1" dirty="0"/>
          </a:p>
        </p:txBody>
      </p:sp>
      <p:sp>
        <p:nvSpPr>
          <p:cNvPr id="8" name="AutoShape 27"/>
          <p:cNvSpPr>
            <a:spLocks noChangeArrowheads="1"/>
          </p:cNvSpPr>
          <p:nvPr/>
        </p:nvSpPr>
        <p:spPr bwMode="auto">
          <a:xfrm>
            <a:off x="684213" y="3046413"/>
            <a:ext cx="7920037" cy="1368425"/>
          </a:xfrm>
          <a:prstGeom prst="wedgeRoundRectCallout">
            <a:avLst>
              <a:gd name="adj1" fmla="val -50023"/>
              <a:gd name="adj2" fmla="val 20000"/>
              <a:gd name="adj3" fmla="val 16667"/>
            </a:avLst>
          </a:prstGeom>
          <a:solidFill>
            <a:srgbClr val="FFFFFF"/>
          </a:solidFill>
          <a:ln w="28575">
            <a:solidFill>
              <a:srgbClr val="33CCFF"/>
            </a:solidFill>
            <a:miter lim="800000"/>
          </a:ln>
        </p:spPr>
        <p:txBody>
          <a:bodyPr/>
          <a:lstStyle/>
          <a:p>
            <a:pPr latinLnBrk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/>
              <a:t>百分数化小数，可以直接去掉百分号，同时将小数点向左移动两位。</a:t>
            </a:r>
            <a:endParaRPr lang="en-US" altLang="zh-CN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"/>
          <p:cNvSpPr txBox="1">
            <a:spLocks noChangeArrowheads="1"/>
          </p:cNvSpPr>
          <p:nvPr/>
        </p:nvSpPr>
        <p:spPr bwMode="auto">
          <a:xfrm>
            <a:off x="527050" y="411163"/>
            <a:ext cx="1909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课后作业</a:t>
            </a:r>
            <a:endParaRPr lang="zh-CN" altLang="en-US" sz="32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1835150" y="1635125"/>
            <a:ext cx="5770563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latinLnBrk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</a:rPr>
              <a:t>1.</a:t>
            </a:r>
            <a:r>
              <a:rPr lang="zh-CN" altLang="en-US" sz="3600" b="1">
                <a:solidFill>
                  <a:srgbClr val="000000"/>
                </a:solidFill>
              </a:rPr>
              <a:t>从课后习题中选取；</a:t>
            </a:r>
            <a:endParaRPr lang="zh-CN" altLang="en-US" sz="3600" b="1">
              <a:solidFill>
                <a:srgbClr val="000000"/>
              </a:solidFill>
            </a:endParaRPr>
          </a:p>
          <a:p>
            <a:pPr marL="342900" indent="-342900" latinLnBrk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</a:rPr>
              <a:t>2.</a:t>
            </a:r>
            <a:r>
              <a:rPr lang="zh-CN" altLang="en-US" sz="3600" b="1">
                <a:solidFill>
                  <a:srgbClr val="000000"/>
                </a:solidFill>
              </a:rPr>
              <a:t>完成练习册本课时的习题。</a:t>
            </a:r>
            <a:endParaRPr lang="zh-CN" altLang="en-US" sz="36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文本框 1"/>
          <p:cNvSpPr txBox="1">
            <a:spLocks noChangeArrowheads="1"/>
          </p:cNvSpPr>
          <p:nvPr/>
        </p:nvSpPr>
        <p:spPr bwMode="auto">
          <a:xfrm>
            <a:off x="527050" y="411163"/>
            <a:ext cx="1909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新课导入</a:t>
            </a:r>
            <a:endParaRPr lang="zh-CN" altLang="en-US" sz="32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611188" y="1168400"/>
            <a:ext cx="67833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latin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</a:rPr>
              <a:t>用分数表示出下面各除法算式的商。</a:t>
            </a:r>
            <a:endParaRPr lang="zh-CN" altLang="en-US" sz="3200" b="1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827088" y="2039938"/>
            <a:ext cx="1439862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latin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ea typeface="楷体_GB2312"/>
                <a:cs typeface="楷体_GB2312"/>
              </a:rPr>
              <a:t>1÷2</a:t>
            </a:r>
            <a:r>
              <a:rPr lang="zh-CN" altLang="en-US" sz="2800" b="1">
                <a:solidFill>
                  <a:srgbClr val="000000"/>
                </a:solidFill>
                <a:ea typeface="楷体_GB2312"/>
                <a:cs typeface="楷体_GB2312"/>
              </a:rPr>
              <a:t>＝</a:t>
            </a:r>
            <a:endParaRPr lang="zh-CN" altLang="en-US" sz="2800" b="1">
              <a:solidFill>
                <a:srgbClr val="000000"/>
              </a:solidFill>
              <a:ea typeface="楷体_GB2312"/>
              <a:cs typeface="楷体_GB2312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827088" y="2962275"/>
            <a:ext cx="1439862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latin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ea typeface="楷体_GB2312"/>
                <a:cs typeface="楷体_GB2312"/>
              </a:rPr>
              <a:t>4÷5</a:t>
            </a:r>
            <a:r>
              <a:rPr lang="zh-CN" altLang="en-US" sz="2800" b="1">
                <a:solidFill>
                  <a:srgbClr val="000000"/>
                </a:solidFill>
                <a:ea typeface="楷体_GB2312"/>
                <a:cs typeface="楷体_GB2312"/>
              </a:rPr>
              <a:t>＝</a:t>
            </a:r>
            <a:endParaRPr lang="zh-CN" altLang="en-US" sz="2800" b="1">
              <a:solidFill>
                <a:srgbClr val="000000"/>
              </a:solidFill>
              <a:ea typeface="楷体_GB2312"/>
              <a:cs typeface="楷体_GB2312"/>
            </a:endParaRP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827088" y="3871913"/>
            <a:ext cx="1439862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latin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ea typeface="楷体_GB2312"/>
                <a:cs typeface="楷体_GB2312"/>
              </a:rPr>
              <a:t>3÷8</a:t>
            </a:r>
            <a:r>
              <a:rPr lang="zh-CN" altLang="en-US" sz="2800" b="1">
                <a:solidFill>
                  <a:srgbClr val="000000"/>
                </a:solidFill>
                <a:ea typeface="楷体_GB2312"/>
                <a:cs typeface="楷体_GB2312"/>
              </a:rPr>
              <a:t>＝</a:t>
            </a:r>
            <a:endParaRPr lang="zh-CN" altLang="en-US" sz="2800" b="1">
              <a:solidFill>
                <a:srgbClr val="000000"/>
              </a:solidFill>
              <a:ea typeface="楷体_GB2312"/>
              <a:cs typeface="楷体_GB2312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5651500" y="2962275"/>
            <a:ext cx="1646238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latin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ea typeface="楷体_GB2312"/>
                <a:cs typeface="楷体_GB2312"/>
              </a:rPr>
              <a:t>9÷10</a:t>
            </a:r>
            <a:r>
              <a:rPr lang="zh-CN" altLang="en-US" sz="2800">
                <a:solidFill>
                  <a:srgbClr val="000000"/>
                </a:solidFill>
                <a:ea typeface="楷体_GB2312"/>
                <a:cs typeface="楷体_GB2312"/>
              </a:rPr>
              <a:t>＝</a:t>
            </a:r>
            <a:endParaRPr lang="zh-CN" altLang="en-US" sz="2800">
              <a:solidFill>
                <a:srgbClr val="000000"/>
              </a:solidFill>
              <a:ea typeface="楷体_GB2312"/>
              <a:cs typeface="楷体_GB2312"/>
            </a:endParaRPr>
          </a:p>
        </p:txBody>
      </p:sp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3203575" y="2003425"/>
            <a:ext cx="174307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latin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ea typeface="楷体_GB2312"/>
                <a:cs typeface="楷体_GB2312"/>
              </a:rPr>
              <a:t>3÷20</a:t>
            </a:r>
            <a:r>
              <a:rPr lang="en-US" altLang="en-US" sz="2800" b="1">
                <a:solidFill>
                  <a:srgbClr val="000000"/>
                </a:solidFill>
                <a:ea typeface="楷体_GB2312"/>
                <a:cs typeface="楷体_GB2312"/>
              </a:rPr>
              <a:t>＝</a:t>
            </a:r>
            <a:endParaRPr lang="zh-CN" altLang="en-US" sz="2800" b="1">
              <a:solidFill>
                <a:srgbClr val="000000"/>
              </a:solidFill>
              <a:ea typeface="楷体_GB2312"/>
              <a:cs typeface="楷体_GB2312"/>
            </a:endParaRPr>
          </a:p>
        </p:txBody>
      </p: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3203575" y="2936875"/>
            <a:ext cx="174307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latin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ea typeface="楷体_GB2312"/>
                <a:cs typeface="楷体_GB2312"/>
              </a:rPr>
              <a:t>8÷25</a:t>
            </a:r>
            <a:r>
              <a:rPr lang="zh-CN" altLang="en-US" sz="2800">
                <a:solidFill>
                  <a:srgbClr val="000000"/>
                </a:solidFill>
                <a:ea typeface="楷体_GB2312"/>
                <a:cs typeface="楷体_GB2312"/>
              </a:rPr>
              <a:t>＝</a:t>
            </a:r>
            <a:endParaRPr lang="zh-CN" altLang="en-US" sz="2800">
              <a:solidFill>
                <a:srgbClr val="000000"/>
              </a:solidFill>
              <a:ea typeface="楷体_GB2312"/>
              <a:cs typeface="楷体_GB2312"/>
            </a:endParaRPr>
          </a:p>
        </p:txBody>
      </p:sp>
      <p:sp>
        <p:nvSpPr>
          <p:cNvPr id="12" name="TextBox 10"/>
          <p:cNvSpPr txBox="1">
            <a:spLocks noChangeArrowheads="1"/>
          </p:cNvSpPr>
          <p:nvPr/>
        </p:nvSpPr>
        <p:spPr bwMode="auto">
          <a:xfrm>
            <a:off x="3203575" y="3871913"/>
            <a:ext cx="174307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latin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ea typeface="楷体_GB2312"/>
                <a:cs typeface="楷体_GB2312"/>
              </a:rPr>
              <a:t>7÷50</a:t>
            </a:r>
            <a:r>
              <a:rPr lang="zh-CN" altLang="en-US" sz="2800">
                <a:solidFill>
                  <a:srgbClr val="000000"/>
                </a:solidFill>
                <a:ea typeface="楷体_GB2312"/>
                <a:cs typeface="楷体_GB2312"/>
              </a:rPr>
              <a:t>＝</a:t>
            </a:r>
            <a:endParaRPr lang="zh-CN" altLang="en-US" sz="2800">
              <a:solidFill>
                <a:srgbClr val="000000"/>
              </a:solidFill>
              <a:ea typeface="楷体_GB2312"/>
              <a:cs typeface="楷体_GB2312"/>
            </a:endParaRP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>
            <a:off x="5651500" y="2039938"/>
            <a:ext cx="19431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latin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ea typeface="楷体_GB2312"/>
                <a:cs typeface="楷体_GB2312"/>
              </a:rPr>
              <a:t>43÷100</a:t>
            </a:r>
            <a:r>
              <a:rPr lang="zh-CN" altLang="en-US" sz="2800">
                <a:solidFill>
                  <a:srgbClr val="000000"/>
                </a:solidFill>
                <a:ea typeface="楷体_GB2312"/>
                <a:cs typeface="楷体_GB2312"/>
              </a:rPr>
              <a:t>＝</a:t>
            </a:r>
            <a:endParaRPr lang="zh-CN" altLang="en-US" sz="2800">
              <a:solidFill>
                <a:srgbClr val="000000"/>
              </a:solidFill>
              <a:ea typeface="楷体_GB2312"/>
              <a:cs typeface="楷体_GB2312"/>
            </a:endParaRP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5665788" y="3871913"/>
            <a:ext cx="1646237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latin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ea typeface="楷体_GB2312"/>
                <a:cs typeface="楷体_GB2312"/>
              </a:rPr>
              <a:t>13÷26</a:t>
            </a:r>
            <a:r>
              <a:rPr lang="zh-CN" altLang="en-US" sz="2800">
                <a:solidFill>
                  <a:srgbClr val="000000"/>
                </a:solidFill>
                <a:ea typeface="楷体_GB2312"/>
                <a:cs typeface="楷体_GB2312"/>
              </a:rPr>
              <a:t>＝</a:t>
            </a:r>
            <a:endParaRPr lang="zh-CN" altLang="en-US" sz="2800">
              <a:solidFill>
                <a:srgbClr val="000000"/>
              </a:solidFill>
              <a:ea typeface="楷体_GB2312"/>
              <a:cs typeface="楷体_GB2312"/>
            </a:endParaRPr>
          </a:p>
        </p:txBody>
      </p:sp>
      <p:graphicFrame>
        <p:nvGraphicFramePr>
          <p:cNvPr id="15" name="对象 1"/>
          <p:cNvGraphicFramePr>
            <a:graphicFrameLocks noChangeAspect="1"/>
          </p:cNvGraphicFramePr>
          <p:nvPr/>
        </p:nvGraphicFramePr>
        <p:xfrm>
          <a:off x="1931988" y="1835150"/>
          <a:ext cx="347662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" r:id="rId1" imgW="152400" imgH="393700" progId="Equation.DSMT4">
                  <p:embed/>
                </p:oleObj>
              </mc:Choice>
              <mc:Fallback>
                <p:oleObj name="" r:id="rId1" imgW="152400" imgH="39370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1988" y="1835150"/>
                        <a:ext cx="347662" cy="90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2"/>
          <p:cNvGraphicFramePr>
            <a:graphicFrameLocks noChangeAspect="1"/>
          </p:cNvGraphicFramePr>
          <p:nvPr/>
        </p:nvGraphicFramePr>
        <p:xfrm>
          <a:off x="1931988" y="2749550"/>
          <a:ext cx="319087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" r:id="rId3" imgW="139700" imgH="393700" progId="Equation.DSMT4">
                  <p:embed/>
                </p:oleObj>
              </mc:Choice>
              <mc:Fallback>
                <p:oleObj name="" r:id="rId3" imgW="139700" imgH="393700" progId="Equation.DSMT4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1988" y="2749550"/>
                        <a:ext cx="319087" cy="898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3"/>
          <p:cNvGraphicFramePr>
            <a:graphicFrameLocks noChangeAspect="1"/>
          </p:cNvGraphicFramePr>
          <p:nvPr/>
        </p:nvGraphicFramePr>
        <p:xfrm>
          <a:off x="1931988" y="3673475"/>
          <a:ext cx="347662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" r:id="rId5" imgW="152400" imgH="393700" progId="Equation.DSMT4">
                  <p:embed/>
                </p:oleObj>
              </mc:Choice>
              <mc:Fallback>
                <p:oleObj name="" r:id="rId5" imgW="152400" imgH="393700" progId="Equation.DSMT4">
                  <p:embed/>
                  <p:pic>
                    <p:nvPicPr>
                      <p:cNvPr id="0" name="对象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1988" y="3673475"/>
                        <a:ext cx="347662" cy="90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4"/>
          <p:cNvGraphicFramePr>
            <a:graphicFrameLocks noChangeAspect="1"/>
          </p:cNvGraphicFramePr>
          <p:nvPr/>
        </p:nvGraphicFramePr>
        <p:xfrm>
          <a:off x="4506913" y="1798638"/>
          <a:ext cx="522287" cy="900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" r:id="rId7" imgW="228600" imgH="393700" progId="Equation.DSMT4">
                  <p:embed/>
                </p:oleObj>
              </mc:Choice>
              <mc:Fallback>
                <p:oleObj name="" r:id="rId7" imgW="228600" imgH="393700" progId="Equation.DSMT4">
                  <p:embed/>
                  <p:pic>
                    <p:nvPicPr>
                      <p:cNvPr id="0" name="对象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6913" y="1798638"/>
                        <a:ext cx="522287" cy="900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5"/>
          <p:cNvGraphicFramePr>
            <a:graphicFrameLocks noChangeAspect="1"/>
          </p:cNvGraphicFramePr>
          <p:nvPr/>
        </p:nvGraphicFramePr>
        <p:xfrm>
          <a:off x="4506913" y="2733675"/>
          <a:ext cx="522287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" r:id="rId9" imgW="228600" imgH="393700" progId="Equation.DSMT4">
                  <p:embed/>
                </p:oleObj>
              </mc:Choice>
              <mc:Fallback>
                <p:oleObj name="" r:id="rId9" imgW="228600" imgH="393700" progId="Equation.DSMT4">
                  <p:embed/>
                  <p:pic>
                    <p:nvPicPr>
                      <p:cNvPr id="0" name="对象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6913" y="2733675"/>
                        <a:ext cx="522287" cy="90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6"/>
          <p:cNvGraphicFramePr>
            <a:graphicFrameLocks noChangeAspect="1"/>
          </p:cNvGraphicFramePr>
          <p:nvPr/>
        </p:nvGraphicFramePr>
        <p:xfrm>
          <a:off x="4506913" y="3673475"/>
          <a:ext cx="493712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" r:id="rId11" imgW="215900" imgH="393065" progId="Equation.DSMT4">
                  <p:embed/>
                </p:oleObj>
              </mc:Choice>
              <mc:Fallback>
                <p:oleObj name="" r:id="rId11" imgW="215900" imgH="393065" progId="Equation.DSMT4">
                  <p:embed/>
                  <p:pic>
                    <p:nvPicPr>
                      <p:cNvPr id="0" name="对象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6913" y="3673475"/>
                        <a:ext cx="493712" cy="90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17"/>
          <p:cNvGraphicFramePr>
            <a:graphicFrameLocks noChangeAspect="1"/>
          </p:cNvGraphicFramePr>
          <p:nvPr/>
        </p:nvGraphicFramePr>
        <p:xfrm>
          <a:off x="7261225" y="1827213"/>
          <a:ext cx="666750" cy="900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" r:id="rId13" imgW="292100" imgH="393700" progId="Equation.DSMT4">
                  <p:embed/>
                </p:oleObj>
              </mc:Choice>
              <mc:Fallback>
                <p:oleObj name="" r:id="rId13" imgW="292100" imgH="393700" progId="Equation.DSMT4">
                  <p:embed/>
                  <p:pic>
                    <p:nvPicPr>
                      <p:cNvPr id="0" name="对象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61225" y="1827213"/>
                        <a:ext cx="666750" cy="900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18"/>
          <p:cNvGraphicFramePr>
            <a:graphicFrameLocks noChangeAspect="1"/>
          </p:cNvGraphicFramePr>
          <p:nvPr/>
        </p:nvGraphicFramePr>
        <p:xfrm>
          <a:off x="6900863" y="2751138"/>
          <a:ext cx="493712" cy="900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" r:id="rId15" imgW="215900" imgH="393065" progId="Equation.DSMT4">
                  <p:embed/>
                </p:oleObj>
              </mc:Choice>
              <mc:Fallback>
                <p:oleObj name="" r:id="rId15" imgW="215900" imgH="393065" progId="Equation.DSMT4">
                  <p:embed/>
                  <p:pic>
                    <p:nvPicPr>
                      <p:cNvPr id="0" name="对象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00863" y="2751138"/>
                        <a:ext cx="493712" cy="900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19"/>
          <p:cNvGraphicFramePr>
            <a:graphicFrameLocks noChangeAspect="1"/>
          </p:cNvGraphicFramePr>
          <p:nvPr/>
        </p:nvGraphicFramePr>
        <p:xfrm>
          <a:off x="7116763" y="3673475"/>
          <a:ext cx="347662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" r:id="rId17" imgW="152400" imgH="393700" progId="Equation.DSMT4">
                  <p:embed/>
                </p:oleObj>
              </mc:Choice>
              <mc:Fallback>
                <p:oleObj name="" r:id="rId17" imgW="152400" imgH="393700" progId="Equation.DSMT4">
                  <p:embed/>
                  <p:pic>
                    <p:nvPicPr>
                      <p:cNvPr id="0" name="对象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6763" y="3673475"/>
                        <a:ext cx="347662" cy="898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1"/>
          <p:cNvSpPr txBox="1">
            <a:spLocks noChangeArrowheads="1"/>
          </p:cNvSpPr>
          <p:nvPr/>
        </p:nvSpPr>
        <p:spPr bwMode="auto">
          <a:xfrm>
            <a:off x="527050" y="411163"/>
            <a:ext cx="1909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推进新课</a:t>
            </a:r>
            <a:endParaRPr lang="zh-CN" altLang="en-US" sz="32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48063" y="2139950"/>
            <a:ext cx="2047875" cy="211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6"/>
          <p:cNvGrpSpPr/>
          <p:nvPr/>
        </p:nvGrpSpPr>
        <p:grpSpPr bwMode="auto">
          <a:xfrm>
            <a:off x="527050" y="1419225"/>
            <a:ext cx="3108325" cy="1147763"/>
            <a:chOff x="527050" y="1419622"/>
            <a:chExt cx="3108846" cy="1147920"/>
          </a:xfrm>
        </p:grpSpPr>
        <p:sp>
          <p:nvSpPr>
            <p:cNvPr id="8" name="对话气泡: 椭圆形 7"/>
            <p:cNvSpPr/>
            <p:nvPr/>
          </p:nvSpPr>
          <p:spPr>
            <a:xfrm>
              <a:off x="527050" y="1419622"/>
              <a:ext cx="3108846" cy="1147920"/>
            </a:xfrm>
            <a:prstGeom prst="wedgeEllipseCallout">
              <a:avLst>
                <a:gd name="adj1" fmla="val 51899"/>
                <a:gd name="adj2" fmla="val 52233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TextBox 2"/>
            <p:cNvSpPr txBox="1">
              <a:spLocks noChangeArrowheads="1"/>
            </p:cNvSpPr>
            <p:nvPr/>
          </p:nvSpPr>
          <p:spPr bwMode="auto">
            <a:xfrm>
              <a:off x="700117" y="1546639"/>
              <a:ext cx="2675385" cy="89388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latinLnBrk="1">
                <a:buFont typeface="Arial" panose="020B0604020202020204" pitchFamily="34" charset="0"/>
                <a:buNone/>
                <a:defRPr/>
              </a:pPr>
              <a:r>
                <a:rPr lang="zh-CN" altLang="en-US" sz="26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我们监测了</a:t>
              </a:r>
              <a:r>
                <a:rPr lang="en-US" altLang="zh-CN" sz="26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340</a:t>
              </a:r>
              <a:r>
                <a:rPr lang="zh-CN" altLang="en-US" sz="26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个城市的空气质量。</a:t>
              </a:r>
              <a:endParaRPr lang="zh-CN" altLang="en-US" sz="26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11"/>
          <p:cNvGrpSpPr/>
          <p:nvPr/>
        </p:nvGrpSpPr>
        <p:grpSpPr bwMode="auto">
          <a:xfrm>
            <a:off x="5589588" y="1409700"/>
            <a:ext cx="3108325" cy="1147763"/>
            <a:chOff x="527050" y="1419622"/>
            <a:chExt cx="3108846" cy="1147920"/>
          </a:xfrm>
        </p:grpSpPr>
        <p:sp>
          <p:nvSpPr>
            <p:cNvPr id="13" name="对话气泡: 椭圆形 12"/>
            <p:cNvSpPr/>
            <p:nvPr/>
          </p:nvSpPr>
          <p:spPr>
            <a:xfrm>
              <a:off x="527050" y="1419622"/>
              <a:ext cx="3108846" cy="1147920"/>
            </a:xfrm>
            <a:prstGeom prst="wedgeEllipseCallout">
              <a:avLst>
                <a:gd name="adj1" fmla="val -55232"/>
                <a:gd name="adj2" fmla="val 66769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TextBox 2"/>
            <p:cNvSpPr txBox="1">
              <a:spLocks noChangeArrowheads="1"/>
            </p:cNvSpPr>
            <p:nvPr/>
          </p:nvSpPr>
          <p:spPr bwMode="auto">
            <a:xfrm>
              <a:off x="692178" y="1557754"/>
              <a:ext cx="2854803" cy="89229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latinLnBrk="1">
                <a:buFont typeface="Arial" panose="020B0604020202020204" pitchFamily="34" charset="0"/>
                <a:buNone/>
                <a:defRPr/>
              </a:pPr>
              <a:r>
                <a:rPr lang="zh-CN" altLang="en-US" sz="26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其中有</a:t>
              </a:r>
              <a:r>
                <a:rPr lang="en-US" altLang="zh-CN" sz="26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35%</a:t>
              </a:r>
              <a:r>
                <a:rPr lang="zh-CN" altLang="en-US" sz="26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的城市达到了二级标准。</a:t>
              </a:r>
              <a:endParaRPr lang="zh-CN" altLang="en-US" sz="26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endParaRPr>
            </a:p>
          </p:txBody>
        </p:sp>
      </p:grpSp>
      <p:sp>
        <p:nvSpPr>
          <p:cNvPr id="15" name="TextBox 2"/>
          <p:cNvSpPr txBox="1">
            <a:spLocks noChangeArrowheads="1"/>
          </p:cNvSpPr>
          <p:nvPr/>
        </p:nvSpPr>
        <p:spPr bwMode="auto">
          <a:xfrm>
            <a:off x="900113" y="4171950"/>
            <a:ext cx="7343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latin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</a:rPr>
              <a:t>空气质量达到二级标准的城市有多少个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</a:rPr>
              <a:t>?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22425" y="509588"/>
            <a:ext cx="5899150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98563" y="3074988"/>
            <a:ext cx="847725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7"/>
          <p:cNvGrpSpPr/>
          <p:nvPr/>
        </p:nvGrpSpPr>
        <p:grpSpPr bwMode="auto">
          <a:xfrm>
            <a:off x="2663825" y="2716213"/>
            <a:ext cx="5148263" cy="863600"/>
            <a:chOff x="2663788" y="2715766"/>
            <a:chExt cx="5148572" cy="864096"/>
          </a:xfrm>
        </p:grpSpPr>
        <p:sp>
          <p:nvSpPr>
            <p:cNvPr id="5" name="对话气泡: 圆角矩形 4"/>
            <p:cNvSpPr/>
            <p:nvPr/>
          </p:nvSpPr>
          <p:spPr>
            <a:xfrm>
              <a:off x="2663788" y="2715766"/>
              <a:ext cx="5148572" cy="864096"/>
            </a:xfrm>
            <a:prstGeom prst="wedgeRoundRectCallout">
              <a:avLst>
                <a:gd name="adj1" fmla="val -63194"/>
                <a:gd name="adj2" fmla="val 38796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249" name="TextBox 2"/>
            <p:cNvSpPr txBox="1">
              <a:spLocks noChangeArrowheads="1"/>
            </p:cNvSpPr>
            <p:nvPr/>
          </p:nvSpPr>
          <p:spPr bwMode="auto">
            <a:xfrm>
              <a:off x="2780801" y="2855427"/>
              <a:ext cx="491454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eaLnBrk="1" latinLnBrk="1" hangingPunct="1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可以这样列式：</a:t>
              </a:r>
              <a:r>
                <a:rPr lang="en-US" altLang="zh-CN" sz="3200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340×35%</a:t>
              </a:r>
              <a:r>
                <a:rPr lang="zh-CN" altLang="en-US" sz="3200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。</a:t>
              </a:r>
              <a:endParaRPr lang="zh-CN" altLang="en-US" sz="3200" b="1" dirty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8"/>
          <p:cNvGrpSpPr/>
          <p:nvPr/>
        </p:nvGrpSpPr>
        <p:grpSpPr bwMode="auto">
          <a:xfrm>
            <a:off x="2663825" y="3768725"/>
            <a:ext cx="3060700" cy="865188"/>
            <a:chOff x="2663788" y="2715766"/>
            <a:chExt cx="3060340" cy="864096"/>
          </a:xfrm>
        </p:grpSpPr>
        <p:sp>
          <p:nvSpPr>
            <p:cNvPr id="10" name="对话气泡: 圆角矩形 9"/>
            <p:cNvSpPr/>
            <p:nvPr/>
          </p:nvSpPr>
          <p:spPr>
            <a:xfrm>
              <a:off x="2663788" y="2715766"/>
              <a:ext cx="3060340" cy="864096"/>
            </a:xfrm>
            <a:prstGeom prst="wedgeRoundRectCallout">
              <a:avLst>
                <a:gd name="adj1" fmla="val -69842"/>
                <a:gd name="adj2" fmla="val -45861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247" name="TextBox 2"/>
            <p:cNvSpPr txBox="1">
              <a:spLocks noChangeArrowheads="1"/>
            </p:cNvSpPr>
            <p:nvPr/>
          </p:nvSpPr>
          <p:spPr bwMode="auto">
            <a:xfrm>
              <a:off x="2780801" y="2855427"/>
              <a:ext cx="294332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eaLnBrk="1" latinLnBrk="1" hangingPunct="1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该怎样计算呢？</a:t>
              </a:r>
              <a:endParaRPr lang="zh-CN" altLang="en-US" sz="3200" b="1" dirty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22425" y="509588"/>
            <a:ext cx="5899150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718425" y="2720975"/>
            <a:ext cx="836613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1"/>
          <p:cNvGrpSpPr/>
          <p:nvPr/>
        </p:nvGrpSpPr>
        <p:grpSpPr bwMode="auto">
          <a:xfrm>
            <a:off x="900113" y="2740025"/>
            <a:ext cx="6480175" cy="587375"/>
            <a:chOff x="2780801" y="2852088"/>
            <a:chExt cx="3854668" cy="588114"/>
          </a:xfrm>
        </p:grpSpPr>
        <p:sp>
          <p:nvSpPr>
            <p:cNvPr id="13" name="对话气泡: 圆角矩形 12"/>
            <p:cNvSpPr/>
            <p:nvPr/>
          </p:nvSpPr>
          <p:spPr>
            <a:xfrm>
              <a:off x="2780801" y="2852088"/>
              <a:ext cx="3640310" cy="584935"/>
            </a:xfrm>
            <a:prstGeom prst="wedgeRoundRectCallout">
              <a:avLst>
                <a:gd name="adj1" fmla="val 61112"/>
                <a:gd name="adj2" fmla="val 35991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55" name="TextBox 2"/>
            <p:cNvSpPr txBox="1">
              <a:spLocks noChangeArrowheads="1"/>
            </p:cNvSpPr>
            <p:nvPr/>
          </p:nvSpPr>
          <p:spPr bwMode="auto">
            <a:xfrm>
              <a:off x="2780801" y="2855427"/>
              <a:ext cx="385466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eaLnBrk="1" latinLnBrk="1" hangingPunct="1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可以把</a:t>
              </a:r>
              <a:r>
                <a:rPr lang="en-US" altLang="zh-CN" sz="3200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35%</a:t>
              </a:r>
              <a:r>
                <a:rPr lang="zh-CN" altLang="en-US" sz="3200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化成分数或小数计算。</a:t>
              </a:r>
              <a:endParaRPr lang="zh-CN" altLang="en-US" sz="3200" b="1" dirty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2987675" y="3498850"/>
          <a:ext cx="2952750" cy="995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Equation" r:id="rId3" imgW="1167765" imgH="393700" progId="Equation.DSMT4">
                  <p:embed/>
                </p:oleObj>
              </mc:Choice>
              <mc:Fallback>
                <p:oleObj name="Equation" r:id="rId3" imgW="1167765" imgH="393700" progId="Equation.DSMT4">
                  <p:embed/>
                  <p:pic>
                    <p:nvPicPr>
                      <p:cNvPr id="0" name="对象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3498850"/>
                        <a:ext cx="2952750" cy="995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22425" y="509588"/>
            <a:ext cx="5899150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074" name="对象 2"/>
          <p:cNvGraphicFramePr>
            <a:graphicFrameLocks noChangeAspect="1"/>
          </p:cNvGraphicFramePr>
          <p:nvPr/>
        </p:nvGraphicFramePr>
        <p:xfrm>
          <a:off x="827088" y="1635125"/>
          <a:ext cx="2557462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Equation" r:id="rId2" imgW="1167765" imgH="393700" progId="Equation.DSMT4">
                  <p:embed/>
                </p:oleObj>
              </mc:Choice>
              <mc:Fallback>
                <p:oleObj name="Equation" r:id="rId2" imgW="1167765" imgH="39370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1635125"/>
                        <a:ext cx="2557462" cy="862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908175" y="2859088"/>
          <a:ext cx="1800225" cy="188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Equation" r:id="rId4" imgW="787400" imgH="825500" progId="Equation.DSMT4">
                  <p:embed/>
                </p:oleObj>
              </mc:Choice>
              <mc:Fallback>
                <p:oleObj name="Equation" r:id="rId4" imgW="787400" imgH="82550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8175" y="2859088"/>
                        <a:ext cx="1800225" cy="1882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076825" y="2859088"/>
          <a:ext cx="1798638" cy="1477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Equation" r:id="rId6" imgW="787400" imgH="647700" progId="Equation.DSMT4">
                  <p:embed/>
                </p:oleObj>
              </mc:Choice>
              <mc:Fallback>
                <p:oleObj name="Equation" r:id="rId6" imgW="787400" imgH="647700" progId="Equation.DSMT4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825" y="2859088"/>
                        <a:ext cx="1798638" cy="1477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971550" y="487363"/>
            <a:ext cx="6985000" cy="13033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latinLnBrk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例</a:t>
            </a:r>
            <a:r>
              <a:rPr lang="en-US" altLang="zh-CN" sz="3200" b="1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 </a:t>
            </a:r>
            <a:r>
              <a:rPr lang="zh-CN" altLang="en-US" sz="3200" b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把</a:t>
            </a:r>
            <a:r>
              <a:rPr lang="en-US" altLang="zh-CN" sz="3200" b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17%</a:t>
            </a:r>
            <a:r>
              <a:rPr lang="zh-CN" altLang="en-US" sz="3200" b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3200" b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40%</a:t>
            </a:r>
            <a:r>
              <a:rPr lang="zh-CN" altLang="en-US" sz="3200" b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化成分数；把</a:t>
            </a:r>
            <a:r>
              <a:rPr lang="en-US" altLang="zh-CN" sz="3200" b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46%</a:t>
            </a:r>
            <a:r>
              <a:rPr lang="zh-CN" altLang="en-US" sz="3200" b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3200" b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128%</a:t>
            </a:r>
            <a:r>
              <a:rPr lang="zh-CN" altLang="en-US" sz="3200" b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化成小数。</a:t>
            </a:r>
            <a:r>
              <a:rPr lang="en-US" altLang="zh-CN" sz="3200" b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 </a:t>
            </a:r>
            <a:endParaRPr lang="zh-CN" altLang="en-US" sz="3200" b="1">
              <a:solidFill>
                <a:srgbClr val="000000"/>
              </a:solidFill>
              <a:latin typeface="+mn-lt"/>
              <a:ea typeface="黑体" panose="02010609060101010101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182688" y="1855788"/>
          <a:ext cx="1612900" cy="862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Equation" r:id="rId1" imgW="735965" imgH="393700" progId="Equation.DSMT4">
                  <p:embed/>
                </p:oleObj>
              </mc:Choice>
              <mc:Fallback>
                <p:oleObj name="Equation" r:id="rId1" imgW="735965" imgH="39370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2688" y="1855788"/>
                        <a:ext cx="1612900" cy="862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572000" y="1855788"/>
          <a:ext cx="2141538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Equation" r:id="rId3" imgW="977265" imgH="406400" progId="Equation.DSMT4">
                  <p:embed/>
                </p:oleObj>
              </mc:Choice>
              <mc:Fallback>
                <p:oleObj name="Equation" r:id="rId3" imgW="977265" imgH="40640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855788"/>
                        <a:ext cx="2141538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182688" y="2798763"/>
          <a:ext cx="38100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Equation" r:id="rId5" imgW="1739900" imgH="406400" progId="Equation.DSMT4">
                  <p:embed/>
                </p:oleObj>
              </mc:Choice>
              <mc:Fallback>
                <p:oleObj name="Equation" r:id="rId5" imgW="1739900" imgH="406400" progId="Equation.DSMT4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2688" y="2798763"/>
                        <a:ext cx="3810000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182688" y="3768725"/>
          <a:ext cx="4116387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Equation" r:id="rId7" imgW="1879600" imgH="406400" progId="Equation.DSMT4">
                  <p:embed/>
                </p:oleObj>
              </mc:Choice>
              <mc:Fallback>
                <p:oleObj name="Equation" r:id="rId7" imgW="1879600" imgH="406400" progId="Equation.DSMT4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2688" y="3768725"/>
                        <a:ext cx="4116387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10"/>
          <p:cNvGrpSpPr/>
          <p:nvPr/>
        </p:nvGrpSpPr>
        <p:grpSpPr bwMode="auto">
          <a:xfrm>
            <a:off x="323850" y="661988"/>
            <a:ext cx="2287588" cy="960437"/>
            <a:chOff x="1090402" y="262815"/>
            <a:chExt cx="2287380" cy="959398"/>
          </a:xfrm>
        </p:grpSpPr>
        <p:sp>
          <p:nvSpPr>
            <p:cNvPr id="3" name="Freeform 817"/>
            <p:cNvSpPr>
              <a:spLocks noEditPoints="1"/>
            </p:cNvSpPr>
            <p:nvPr/>
          </p:nvSpPr>
          <p:spPr bwMode="auto">
            <a:xfrm>
              <a:off x="1090402" y="462624"/>
              <a:ext cx="761931" cy="759589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Freeform 817"/>
            <p:cNvSpPr>
              <a:spLocks noEditPoints="1"/>
            </p:cNvSpPr>
            <p:nvPr/>
          </p:nvSpPr>
          <p:spPr bwMode="auto">
            <a:xfrm>
              <a:off x="1852333" y="262815"/>
              <a:ext cx="763519" cy="759589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Freeform 817"/>
            <p:cNvSpPr>
              <a:spLocks noEditPoints="1"/>
            </p:cNvSpPr>
            <p:nvPr/>
          </p:nvSpPr>
          <p:spPr bwMode="auto">
            <a:xfrm>
              <a:off x="2615851" y="462624"/>
              <a:ext cx="761931" cy="759589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矩形 6"/>
            <p:cNvSpPr>
              <a:spLocks noChangeArrowheads="1"/>
            </p:cNvSpPr>
            <p:nvPr/>
          </p:nvSpPr>
          <p:spPr bwMode="auto">
            <a:xfrm>
              <a:off x="1172944" y="549841"/>
              <a:ext cx="596846" cy="5851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议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矩形 7"/>
            <p:cNvSpPr>
              <a:spLocks noChangeArrowheads="1"/>
            </p:cNvSpPr>
            <p:nvPr/>
          </p:nvSpPr>
          <p:spPr bwMode="auto">
            <a:xfrm>
              <a:off x="1936463" y="350033"/>
              <a:ext cx="595258" cy="5851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一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矩形 8"/>
            <p:cNvSpPr>
              <a:spLocks noChangeArrowheads="1"/>
            </p:cNvSpPr>
            <p:nvPr/>
          </p:nvSpPr>
          <p:spPr bwMode="auto">
            <a:xfrm>
              <a:off x="2698394" y="549841"/>
              <a:ext cx="596846" cy="5851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议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267" name="矩形 8"/>
          <p:cNvSpPr>
            <a:spLocks noChangeArrowheads="1"/>
          </p:cNvSpPr>
          <p:nvPr/>
        </p:nvSpPr>
        <p:spPr bwMode="auto">
          <a:xfrm>
            <a:off x="2665413" y="1046163"/>
            <a:ext cx="57451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</a:rPr>
              <a:t>怎样把百分数化成分数、小数</a:t>
            </a:r>
            <a:r>
              <a:rPr lang="en-US" altLang="zh-CN" sz="3200" b="1" dirty="0">
                <a:solidFill>
                  <a:srgbClr val="000000"/>
                </a:solidFill>
              </a:rPr>
              <a:t>?</a:t>
            </a:r>
            <a:endParaRPr lang="zh-CN" altLang="en-US" dirty="0"/>
          </a:p>
        </p:txBody>
      </p:sp>
      <p:pic>
        <p:nvPicPr>
          <p:cNvPr id="11268" name="图片 1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6575" y="2409825"/>
            <a:ext cx="1395413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2771775" y="1995488"/>
            <a:ext cx="5376863" cy="2101850"/>
          </a:xfrm>
          <a:prstGeom prst="wedgeRoundRectCallout">
            <a:avLst>
              <a:gd name="adj1" fmla="val -66347"/>
              <a:gd name="adj2" fmla="val 14079"/>
              <a:gd name="adj3" fmla="val 16667"/>
            </a:avLst>
          </a:prstGeom>
          <a:solidFill>
            <a:srgbClr val="FFFFFF"/>
          </a:solidFill>
          <a:ln w="28575">
            <a:solidFill>
              <a:srgbClr val="33CCFF"/>
            </a:solidFill>
            <a:miter lim="800000"/>
          </a:ln>
        </p:spPr>
        <p:txBody>
          <a:bodyPr/>
          <a:lstStyle/>
          <a:p>
            <a:pPr latinLnBrk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/>
              <a:t>百分数化分数，先把百分数写成分母是</a:t>
            </a:r>
            <a:r>
              <a:rPr lang="en-US" altLang="zh-CN" sz="3200" b="1"/>
              <a:t>100</a:t>
            </a:r>
            <a:r>
              <a:rPr lang="zh-CN" altLang="en-US" sz="3200" b="1"/>
              <a:t>的分数，能化简的要化为最简分数。</a:t>
            </a:r>
            <a:endParaRPr lang="en-US" altLang="zh-CN" sz="3200" b="1"/>
          </a:p>
        </p:txBody>
      </p:sp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2771775" y="1995488"/>
            <a:ext cx="5376863" cy="2101850"/>
          </a:xfrm>
          <a:prstGeom prst="wedgeRoundRectCallout">
            <a:avLst>
              <a:gd name="adj1" fmla="val -66347"/>
              <a:gd name="adj2" fmla="val 14079"/>
              <a:gd name="adj3" fmla="val 16667"/>
            </a:avLst>
          </a:prstGeom>
          <a:solidFill>
            <a:srgbClr val="FFFFFF"/>
          </a:solidFill>
          <a:ln w="28575">
            <a:solidFill>
              <a:srgbClr val="33CCFF"/>
            </a:solidFill>
            <a:miter lim="800000"/>
          </a:ln>
        </p:spPr>
        <p:txBody>
          <a:bodyPr/>
          <a:lstStyle/>
          <a:p>
            <a:pPr latinLnBrk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/>
              <a:t>百分数化小数，可以直接去掉百分号，同时将小数点向左移动两位。</a:t>
            </a:r>
            <a:endParaRPr lang="en-US" altLang="zh-CN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0"/>
          <p:cNvGrpSpPr/>
          <p:nvPr/>
        </p:nvGrpSpPr>
        <p:grpSpPr bwMode="auto">
          <a:xfrm>
            <a:off x="323850" y="434975"/>
            <a:ext cx="3076575" cy="960438"/>
            <a:chOff x="1090402" y="262815"/>
            <a:chExt cx="3076314" cy="959398"/>
          </a:xfrm>
        </p:grpSpPr>
        <p:sp>
          <p:nvSpPr>
            <p:cNvPr id="3" name="Freeform 817"/>
            <p:cNvSpPr>
              <a:spLocks noEditPoints="1"/>
            </p:cNvSpPr>
            <p:nvPr/>
          </p:nvSpPr>
          <p:spPr bwMode="auto">
            <a:xfrm>
              <a:off x="1090402" y="462623"/>
              <a:ext cx="761935" cy="759590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Freeform 817"/>
            <p:cNvSpPr>
              <a:spLocks noEditPoints="1"/>
            </p:cNvSpPr>
            <p:nvPr/>
          </p:nvSpPr>
          <p:spPr bwMode="auto">
            <a:xfrm>
              <a:off x="1852337" y="262815"/>
              <a:ext cx="763523" cy="759590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Freeform 817"/>
            <p:cNvSpPr>
              <a:spLocks noEditPoints="1"/>
            </p:cNvSpPr>
            <p:nvPr/>
          </p:nvSpPr>
          <p:spPr bwMode="auto">
            <a:xfrm>
              <a:off x="2615861" y="462623"/>
              <a:ext cx="761935" cy="759590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矩形 6"/>
            <p:cNvSpPr>
              <a:spLocks noChangeArrowheads="1"/>
            </p:cNvSpPr>
            <p:nvPr/>
          </p:nvSpPr>
          <p:spPr bwMode="auto">
            <a:xfrm>
              <a:off x="1172945" y="549842"/>
              <a:ext cx="596849" cy="58515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课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矩形 7"/>
            <p:cNvSpPr>
              <a:spLocks noChangeArrowheads="1"/>
            </p:cNvSpPr>
            <p:nvPr/>
          </p:nvSpPr>
          <p:spPr bwMode="auto">
            <a:xfrm>
              <a:off x="1936468" y="350033"/>
              <a:ext cx="595261" cy="58515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堂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矩形 8"/>
            <p:cNvSpPr>
              <a:spLocks noChangeArrowheads="1"/>
            </p:cNvSpPr>
            <p:nvPr/>
          </p:nvSpPr>
          <p:spPr bwMode="auto">
            <a:xfrm>
              <a:off x="2698404" y="549842"/>
              <a:ext cx="596849" cy="58515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活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817"/>
            <p:cNvSpPr>
              <a:spLocks noEditPoints="1"/>
            </p:cNvSpPr>
            <p:nvPr/>
          </p:nvSpPr>
          <p:spPr bwMode="auto">
            <a:xfrm>
              <a:off x="3404781" y="265987"/>
              <a:ext cx="761935" cy="759590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矩形 8"/>
            <p:cNvSpPr>
              <a:spLocks noChangeArrowheads="1"/>
            </p:cNvSpPr>
            <p:nvPr/>
          </p:nvSpPr>
          <p:spPr bwMode="auto">
            <a:xfrm>
              <a:off x="3500023" y="350033"/>
              <a:ext cx="596849" cy="58515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动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2291" name="矩形 10"/>
          <p:cNvSpPr>
            <a:spLocks noChangeArrowheads="1"/>
          </p:cNvSpPr>
          <p:nvPr/>
        </p:nvSpPr>
        <p:spPr bwMode="auto">
          <a:xfrm>
            <a:off x="2339975" y="949325"/>
            <a:ext cx="6084888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827405">
              <a:lnSpc>
                <a:spcPct val="120000"/>
              </a:lnSpc>
            </a:pPr>
            <a:r>
              <a:rPr lang="zh-CN" altLang="en-US" sz="3200" b="1">
                <a:solidFill>
                  <a:srgbClr val="000000"/>
                </a:solidFill>
              </a:rPr>
              <a:t>根据百分数在格子里涂色，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pic>
        <p:nvPicPr>
          <p:cNvPr id="12292" name="图片 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79488" y="2127250"/>
            <a:ext cx="2384425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矩形 13"/>
          <p:cNvSpPr>
            <a:spLocks noChangeArrowheads="1"/>
          </p:cNvSpPr>
          <p:nvPr/>
        </p:nvSpPr>
        <p:spPr bwMode="auto">
          <a:xfrm>
            <a:off x="2370138" y="1482725"/>
            <a:ext cx="47228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再用小数表示涂色部分。</a:t>
            </a:r>
            <a:endParaRPr lang="zh-CN" altLang="en-US"/>
          </a:p>
        </p:txBody>
      </p:sp>
      <p:sp>
        <p:nvSpPr>
          <p:cNvPr id="12294" name="矩形 14"/>
          <p:cNvSpPr>
            <a:spLocks noChangeArrowheads="1"/>
          </p:cNvSpPr>
          <p:nvPr/>
        </p:nvSpPr>
        <p:spPr bwMode="auto">
          <a:xfrm>
            <a:off x="1663700" y="4181475"/>
            <a:ext cx="1038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</a:rPr>
              <a:t>55%</a:t>
            </a:r>
            <a:endParaRPr lang="zh-CN" altLang="en-US"/>
          </a:p>
        </p:txBody>
      </p:sp>
      <p:pic>
        <p:nvPicPr>
          <p:cNvPr id="12295" name="图片 1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30750" y="2127250"/>
            <a:ext cx="2536825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矩形 17"/>
          <p:cNvSpPr>
            <a:spLocks noChangeArrowheads="1"/>
          </p:cNvSpPr>
          <p:nvPr/>
        </p:nvSpPr>
        <p:spPr bwMode="auto">
          <a:xfrm>
            <a:off x="5651500" y="4181475"/>
            <a:ext cx="1038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</a:rPr>
              <a:t>75%</a:t>
            </a:r>
            <a:endParaRPr lang="zh-CN" altLang="en-US"/>
          </a:p>
        </p:txBody>
      </p:sp>
      <p:grpSp>
        <p:nvGrpSpPr>
          <p:cNvPr id="11" name="组合 31"/>
          <p:cNvGrpSpPr/>
          <p:nvPr/>
        </p:nvGrpSpPr>
        <p:grpSpPr bwMode="auto">
          <a:xfrm>
            <a:off x="996950" y="2143125"/>
            <a:ext cx="2347913" cy="1400175"/>
            <a:chOff x="997468" y="2142571"/>
            <a:chExt cx="2348069" cy="1400158"/>
          </a:xfrm>
        </p:grpSpPr>
        <p:sp>
          <p:nvSpPr>
            <p:cNvPr id="21" name="矩形 20"/>
            <p:cNvSpPr/>
            <p:nvPr/>
          </p:nvSpPr>
          <p:spPr>
            <a:xfrm>
              <a:off x="997468" y="2142571"/>
              <a:ext cx="468344" cy="468307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461049" y="2142571"/>
              <a:ext cx="468344" cy="468307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1934155" y="2142571"/>
              <a:ext cx="466756" cy="468307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2397736" y="2142571"/>
              <a:ext cx="466756" cy="468307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2877193" y="2142571"/>
              <a:ext cx="468344" cy="468307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997468" y="2609290"/>
              <a:ext cx="468344" cy="468307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461049" y="2609290"/>
              <a:ext cx="468344" cy="468307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934155" y="2609290"/>
              <a:ext cx="466756" cy="468307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2397736" y="2609290"/>
              <a:ext cx="466756" cy="468307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2877193" y="2609290"/>
              <a:ext cx="468344" cy="468307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997468" y="3074423"/>
              <a:ext cx="468344" cy="468306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30750" y="2120900"/>
            <a:ext cx="2536825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08f1fb06-e01f-4158-84fe-fe3a23ff08b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fttvzjz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714</Words>
  <Application>WPS 演示</Application>
  <PresentationFormat>全屏显示(16:9)</PresentationFormat>
  <Paragraphs>155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22</vt:i4>
      </vt:variant>
      <vt:variant>
        <vt:lpstr>幻灯片标题</vt:lpstr>
      </vt:variant>
      <vt:variant>
        <vt:i4>15</vt:i4>
      </vt:variant>
    </vt:vector>
  </HeadingPairs>
  <TitlesOfParts>
    <vt:vector size="53" baseType="lpstr">
      <vt:lpstr>Arial</vt:lpstr>
      <vt:lpstr>宋体</vt:lpstr>
      <vt:lpstr>Wingdings</vt:lpstr>
      <vt:lpstr>Times New Roman</vt:lpstr>
      <vt:lpstr>黑体</vt:lpstr>
      <vt:lpstr>Calibri</vt:lpstr>
      <vt:lpstr>等线</vt:lpstr>
      <vt:lpstr>微软雅黑</vt:lpstr>
      <vt:lpstr>楷体_GB2312</vt:lpstr>
      <vt:lpstr>新宋体</vt:lpstr>
      <vt:lpstr>Gulim</vt:lpstr>
      <vt:lpstr>Malgun Gothic</vt:lpstr>
      <vt:lpstr>楷体</vt:lpstr>
      <vt:lpstr>Arial</vt:lpstr>
      <vt:lpstr>Arial Unicode MS</vt:lpstr>
      <vt:lpstr>第一PPT模板网-WWW.1PPT.COM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</cp:revision>
  <dcterms:created xsi:type="dcterms:W3CDTF">2023-02-12T06:01:49Z</dcterms:created>
  <dcterms:modified xsi:type="dcterms:W3CDTF">2023-02-12T06:01:50Z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FA502842CB30417A8322D5792E0EC650</vt:lpwstr>
  </property>
</Properties>
</file>