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16" r:id="rId3"/>
    <p:sldId id="317" r:id="rId4"/>
    <p:sldId id="318" r:id="rId5"/>
    <p:sldId id="319" r:id="rId6"/>
    <p:sldId id="320" r:id="rId7"/>
    <p:sldId id="321" r:id="rId8"/>
    <p:sldId id="322" r:id="rId9"/>
    <p:sldId id="323" r:id="rId10"/>
    <p:sldId id="324" r:id="rId11"/>
    <p:sldId id="325" r:id="rId12"/>
    <p:sldId id="326" r:id="rId13"/>
    <p:sldId id="327" r:id="rId14"/>
    <p:sldId id="328" r:id="rId15"/>
    <p:sldId id="329" r:id="rId16"/>
    <p:sldId id="330" r:id="rId17"/>
    <p:sldId id="331" r:id="rId18"/>
    <p:sldId id="332" r:id="rId19"/>
    <p:sldId id="333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0" userDrawn="1">
          <p15:clr>
            <a:srgbClr val="A4A3A4"/>
          </p15:clr>
        </p15:guide>
        <p15:guide id="2" orient="horz" pos="667" userDrawn="1">
          <p15:clr>
            <a:srgbClr val="A4A3A4"/>
          </p15:clr>
        </p15:guide>
        <p15:guide id="3" orient="horz" pos="298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385" userDrawn="1">
          <p15:clr>
            <a:srgbClr val="A4A3A4"/>
          </p15:clr>
        </p15:guide>
        <p15:guide id="6" pos="37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66"/>
    <a:srgbClr val="BDFC9E"/>
    <a:srgbClr val="00EE33"/>
    <a:srgbClr val="5B9BD5"/>
    <a:srgbClr val="B5DBFD"/>
    <a:srgbClr val="94BCE5"/>
    <a:srgbClr val="E8333C"/>
    <a:srgbClr val="FCFF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323" autoAdjust="0"/>
    <p:restoredTop sz="94982" autoAdjust="0"/>
  </p:normalViewPr>
  <p:slideViewPr>
    <p:cSldViewPr>
      <p:cViewPr varScale="1">
        <p:scale>
          <a:sx n="155" d="100"/>
          <a:sy n="155" d="100"/>
        </p:scale>
        <p:origin x="-354" y="-78"/>
      </p:cViewPr>
      <p:guideLst>
        <p:guide orient="horz" pos="1530"/>
        <p:guide orient="horz" pos="667"/>
        <p:guide orient="horz" pos="2981"/>
        <p:guide pos="2880"/>
        <p:guide pos="385"/>
        <p:guide pos="37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B86CDAA-9DB2-4F4E-9464-456D13BE568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>
              <a:defRPr/>
            </a:pPr>
            <a:fld id="{2B0E9CCA-2C68-4897-A9C2-2C62BBE39AB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1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10.wmf"/><Relationship Id="rId1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1550" y="3217863"/>
            <a:ext cx="72009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0" y="1059582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en-US" altLang="zh-CN" sz="4800" b="1" dirty="0">
                <a:cs typeface="Times New Roman" panose="02020603050405020304" pitchFamily="18" charset="0"/>
              </a:rPr>
              <a:t>3</a:t>
            </a:r>
            <a:r>
              <a:rPr lang="en-US" altLang="zh-CN" sz="4800" b="1" dirty="0" smtClean="0">
                <a:cs typeface="Times New Roman" panose="02020603050405020304" pitchFamily="18" charset="0"/>
              </a:rPr>
              <a:t>.</a:t>
            </a:r>
            <a:r>
              <a:rPr lang="zh-CN" altLang="en-US" sz="4800" b="1" dirty="0" smtClean="0">
                <a:cs typeface="Times New Roman" panose="02020603050405020304" pitchFamily="18" charset="0"/>
              </a:rPr>
              <a:t> 解决问题</a:t>
            </a:r>
            <a:endParaRPr lang="zh-CN" altLang="en-US" sz="4800" b="1" dirty="0">
              <a:cs typeface="Times New Roman" panose="02020603050405020304" pitchFamily="18" charset="0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1012825" y="2283718"/>
            <a:ext cx="71786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 dirty="0" smtClean="0">
                <a:cs typeface="Times New Roman" panose="02020603050405020304" pitchFamily="18" charset="0"/>
              </a:rPr>
              <a:t>第</a:t>
            </a:r>
            <a:r>
              <a:rPr lang="en-US" altLang="zh-CN" sz="3200" b="1" dirty="0" smtClean="0">
                <a:cs typeface="Times New Roman" panose="02020603050405020304" pitchFamily="18" charset="0"/>
              </a:rPr>
              <a:t>2</a:t>
            </a:r>
            <a:r>
              <a:rPr lang="zh-CN" altLang="en-US" sz="3200" b="1" dirty="0" smtClean="0">
                <a:cs typeface="Times New Roman" panose="02020603050405020304" pitchFamily="18" charset="0"/>
              </a:rPr>
              <a:t>课</a:t>
            </a:r>
            <a:r>
              <a:rPr lang="zh-CN" altLang="en-US" sz="3200" b="1" dirty="0" smtClean="0">
                <a:cs typeface="Times New Roman" panose="02020603050405020304" pitchFamily="18" charset="0"/>
              </a:rPr>
              <a:t>时</a:t>
            </a:r>
            <a:endParaRPr lang="zh-CN" altLang="en-US" sz="3200" b="1" dirty="0">
              <a:cs typeface="Times New Roman" panose="02020603050405020304" pitchFamily="18" charset="0"/>
            </a:endParaRP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1012825" y="3521075"/>
            <a:ext cx="7178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b="1" dirty="0">
                <a:cs typeface="Times New Roman" panose="02020603050405020304" pitchFamily="18" charset="0"/>
              </a:rPr>
              <a:t>西南师大</a:t>
            </a:r>
            <a:r>
              <a:rPr lang="en-US" altLang="zh-CN" b="1" dirty="0">
                <a:cs typeface="Times New Roman" panose="02020603050405020304" pitchFamily="18" charset="0"/>
              </a:rPr>
              <a:t>·</a:t>
            </a:r>
            <a:r>
              <a:rPr lang="zh-CN" altLang="en-US" b="1" dirty="0">
                <a:cs typeface="Times New Roman" panose="02020603050405020304" pitchFamily="18" charset="0"/>
              </a:rPr>
              <a:t>六年级下册</a:t>
            </a:r>
            <a:endParaRPr lang="zh-CN" altLang="en-US" b="1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889000" y="700088"/>
            <a:ext cx="6707188" cy="1485900"/>
            <a:chOff x="889288" y="699542"/>
            <a:chExt cx="6707048" cy="1486525"/>
          </a:xfrm>
        </p:grpSpPr>
        <p:pic>
          <p:nvPicPr>
            <p:cNvPr id="10246" name="图片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288" y="1079090"/>
              <a:ext cx="864096" cy="1106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AutoShape 27"/>
            <p:cNvSpPr>
              <a:spLocks noChangeArrowheads="1"/>
            </p:cNvSpPr>
            <p:nvPr/>
          </p:nvSpPr>
          <p:spPr bwMode="auto">
            <a:xfrm>
              <a:off x="2340233" y="699542"/>
              <a:ext cx="5256103" cy="1367412"/>
            </a:xfrm>
            <a:prstGeom prst="wedgeRoundRectCallout">
              <a:avLst>
                <a:gd name="adj1" fmla="val -59984"/>
                <a:gd name="adj2" fmla="val -4166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latinLnBrk="1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提价和降价都是</a:t>
              </a:r>
              <a:r>
                <a:rPr lang="en-US" altLang="zh-CN" sz="3200" b="1" dirty="0">
                  <a:latin typeface="+mn-lt"/>
                  <a:ea typeface="黑体" panose="02010609060101010101" pitchFamily="49" charset="-122"/>
                </a:rPr>
                <a:t>20%</a:t>
              </a: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，这件衣服的价格还是</a:t>
              </a:r>
              <a:r>
                <a:rPr lang="en-US" altLang="zh-CN" sz="3200" b="1" dirty="0">
                  <a:latin typeface="+mn-lt"/>
                  <a:ea typeface="黑体" panose="02010609060101010101" pitchFamily="49" charset="-122"/>
                </a:rPr>
                <a:t>125</a:t>
              </a: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元。</a:t>
              </a:r>
              <a:endParaRPr lang="zh-CN" altLang="en-US" sz="3200" b="1" dirty="0"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10"/>
          <p:cNvGrpSpPr/>
          <p:nvPr/>
        </p:nvGrpSpPr>
        <p:grpSpPr bwMode="auto">
          <a:xfrm>
            <a:off x="1042988" y="2366963"/>
            <a:ext cx="7180262" cy="1993900"/>
            <a:chOff x="1331238" y="2380377"/>
            <a:chExt cx="7180179" cy="1994712"/>
          </a:xfrm>
        </p:grpSpPr>
        <p:sp>
          <p:nvSpPr>
            <p:cNvPr id="8" name="AutoShape 27"/>
            <p:cNvSpPr>
              <a:spLocks noChangeArrowheads="1"/>
            </p:cNvSpPr>
            <p:nvPr/>
          </p:nvSpPr>
          <p:spPr bwMode="auto">
            <a:xfrm>
              <a:off x="1331238" y="2380377"/>
              <a:ext cx="5472049" cy="1994712"/>
            </a:xfrm>
            <a:prstGeom prst="wedgeRoundRectCallout">
              <a:avLst>
                <a:gd name="adj1" fmla="val 62037"/>
                <a:gd name="adj2" fmla="val 3291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latinLnBrk="1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不对，提价</a:t>
              </a:r>
              <a:r>
                <a:rPr lang="en-US" altLang="zh-CN" sz="3200" b="1" dirty="0">
                  <a:latin typeface="+mn-lt"/>
                  <a:ea typeface="黑体" panose="02010609060101010101" pitchFamily="49" charset="-122"/>
                </a:rPr>
                <a:t>20%</a:t>
              </a: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和降价</a:t>
              </a:r>
              <a:r>
                <a:rPr lang="en-US" altLang="zh-CN" sz="3200" b="1" dirty="0">
                  <a:latin typeface="+mn-lt"/>
                  <a:ea typeface="黑体" panose="02010609060101010101" pitchFamily="49" charset="-122"/>
                </a:rPr>
                <a:t>20%</a:t>
              </a: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的单位“</a:t>
              </a:r>
              <a:r>
                <a:rPr lang="en-US" altLang="zh-CN" sz="3200" b="1" dirty="0">
                  <a:latin typeface="+mn-lt"/>
                  <a:ea typeface="黑体" panose="02010609060101010101" pitchFamily="49" charset="-122"/>
                </a:rPr>
                <a:t>1</a:t>
              </a: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”不相同，所以价格不是</a:t>
              </a:r>
              <a:r>
                <a:rPr lang="en-US" altLang="zh-CN" sz="3200" b="1" dirty="0">
                  <a:latin typeface="+mn-lt"/>
                  <a:ea typeface="黑体" panose="02010609060101010101" pitchFamily="49" charset="-122"/>
                </a:rPr>
                <a:t>125</a:t>
              </a: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元。</a:t>
              </a:r>
              <a:endParaRPr lang="en-US" altLang="zh-CN" sz="3200" b="1" dirty="0">
                <a:latin typeface="+mn-lt"/>
                <a:ea typeface="黑体" panose="02010609060101010101" pitchFamily="49" charset="-122"/>
              </a:endParaRPr>
            </a:p>
            <a:p>
              <a:pPr latinLnBrk="1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endParaRPr lang="en-US" altLang="zh-CN" sz="3200" b="1" dirty="0">
                <a:latin typeface="+mn-lt"/>
                <a:ea typeface="黑体" panose="02010609060101010101" pitchFamily="49" charset="-122"/>
              </a:endParaRPr>
            </a:p>
            <a:p>
              <a:pPr latinLnBrk="1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endParaRPr lang="en-US" altLang="zh-CN" sz="3200" b="1" dirty="0">
                <a:latin typeface="+mn-lt"/>
                <a:ea typeface="黑体" panose="02010609060101010101" pitchFamily="49" charset="-122"/>
              </a:endParaRPr>
            </a:p>
          </p:txBody>
        </p:sp>
        <p:pic>
          <p:nvPicPr>
            <p:cNvPr id="10245" name="图片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4328" y="3377733"/>
              <a:ext cx="987089" cy="934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450" y="700088"/>
            <a:ext cx="5905500" cy="625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zh-CN" altLang="en-US" sz="3200" b="1">
                <a:latin typeface="+mn-lt"/>
              </a:rPr>
              <a:t>这件衣服先提价</a:t>
            </a:r>
            <a:r>
              <a:rPr lang="en-US" altLang="zh-CN" sz="3200" b="1">
                <a:latin typeface="+mn-lt"/>
              </a:rPr>
              <a:t>20%</a:t>
            </a:r>
            <a:r>
              <a:rPr lang="zh-CN" altLang="en-US" sz="3200" b="1">
                <a:latin typeface="+mn-lt"/>
              </a:rPr>
              <a:t>后的价格为</a:t>
            </a:r>
            <a:endParaRPr lang="zh-CN" altLang="en-US" sz="3200" b="1"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450" y="1509713"/>
            <a:ext cx="4897438" cy="625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125×</a:t>
            </a:r>
            <a:r>
              <a:rPr lang="zh-CN" altLang="en-US" sz="3200" b="1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1+20%</a:t>
            </a:r>
            <a:r>
              <a:rPr lang="zh-CN" altLang="en-US" sz="3200" b="1">
                <a:solidFill>
                  <a:srgbClr val="FF0000"/>
                </a:solidFill>
                <a:latin typeface="+mn-lt"/>
              </a:rPr>
              <a:t>）</a:t>
            </a: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=150(</a:t>
            </a:r>
            <a:r>
              <a:rPr lang="zh-CN" altLang="en-US" sz="3200" b="1">
                <a:solidFill>
                  <a:srgbClr val="FF0000"/>
                </a:solidFill>
                <a:latin typeface="+mn-lt"/>
              </a:rPr>
              <a:t>元</a:t>
            </a: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)</a:t>
            </a:r>
            <a:endParaRPr lang="zh-CN" altLang="en-US" sz="32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7450" y="2324100"/>
            <a:ext cx="5905500" cy="6270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zh-CN" altLang="en-US" sz="3200" b="1">
                <a:latin typeface="+mn-lt"/>
              </a:rPr>
              <a:t>这件衣服再降价</a:t>
            </a:r>
            <a:r>
              <a:rPr lang="en-US" altLang="zh-CN" sz="3200" b="1">
                <a:latin typeface="+mn-lt"/>
              </a:rPr>
              <a:t>20%</a:t>
            </a:r>
            <a:r>
              <a:rPr lang="zh-CN" altLang="en-US" sz="3200" b="1">
                <a:latin typeface="+mn-lt"/>
              </a:rPr>
              <a:t>后的价格为</a:t>
            </a:r>
            <a:endParaRPr lang="zh-CN" altLang="en-US" sz="3200" b="1">
              <a:latin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7450" y="3133725"/>
            <a:ext cx="4897438" cy="6318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150×</a:t>
            </a:r>
            <a:r>
              <a:rPr lang="zh-CN" altLang="en-US" sz="3200" b="1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1-20%</a:t>
            </a:r>
            <a:r>
              <a:rPr lang="zh-CN" altLang="en-US" sz="3200" b="1">
                <a:solidFill>
                  <a:srgbClr val="FF0000"/>
                </a:solidFill>
                <a:latin typeface="+mn-lt"/>
              </a:rPr>
              <a:t>）</a:t>
            </a: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=120</a:t>
            </a:r>
            <a:r>
              <a:rPr lang="en-US" altLang="zh-CN" sz="3200" b="1">
                <a:solidFill>
                  <a:srgbClr val="FF0000"/>
                </a:solidFill>
              </a:rPr>
              <a:t> (</a:t>
            </a:r>
            <a:r>
              <a:rPr lang="zh-CN" altLang="en-US" sz="3200" b="1">
                <a:solidFill>
                  <a:srgbClr val="FF0000"/>
                </a:solidFill>
              </a:rPr>
              <a:t>元</a:t>
            </a:r>
            <a:r>
              <a:rPr lang="en-US" altLang="zh-CN" sz="3200" b="1">
                <a:solidFill>
                  <a:srgbClr val="FF0000"/>
                </a:solidFill>
              </a:rPr>
              <a:t>)</a:t>
            </a:r>
            <a:endParaRPr lang="zh-CN" altLang="en-US" sz="3200" b="1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随堂练习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550" y="1065213"/>
            <a:ext cx="7056438" cy="18081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latin typeface="+mn-lt"/>
              </a:rPr>
              <a:t>1.</a:t>
            </a:r>
            <a:r>
              <a:rPr lang="zh-CN" altLang="en-US" sz="3200" b="1">
                <a:latin typeface="+mn-lt"/>
              </a:rPr>
              <a:t>一列火车原来每时行驶</a:t>
            </a:r>
            <a:r>
              <a:rPr lang="en-US" altLang="zh-CN" sz="3200" b="1">
                <a:latin typeface="+mn-lt"/>
              </a:rPr>
              <a:t>80km</a:t>
            </a:r>
            <a:r>
              <a:rPr lang="zh-CN" altLang="en-US" sz="3200" b="1">
                <a:latin typeface="+mn-lt"/>
              </a:rPr>
              <a:t>，现在速度提高了</a:t>
            </a:r>
            <a:r>
              <a:rPr lang="en-US" altLang="zh-CN" sz="3200" b="1">
                <a:latin typeface="+mn-lt"/>
              </a:rPr>
              <a:t>40%</a:t>
            </a:r>
            <a:r>
              <a:rPr lang="zh-CN" altLang="en-US" sz="3200" b="1">
                <a:latin typeface="+mn-lt"/>
              </a:rPr>
              <a:t>。这列火车现在每时行驶多少千米</a:t>
            </a:r>
            <a:r>
              <a:rPr lang="en-US" altLang="zh-CN" sz="3200" b="1">
                <a:latin typeface="+mn-lt"/>
              </a:rPr>
              <a:t>?</a:t>
            </a:r>
            <a:endParaRPr lang="zh-CN" altLang="en-US" sz="3200" b="1"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4213" y="2940050"/>
            <a:ext cx="2592387" cy="1812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  80×(1+40%)</a:t>
            </a:r>
            <a:endParaRPr lang="en-US" altLang="zh-CN" sz="3200" b="1">
              <a:solidFill>
                <a:srgbClr val="FF0000"/>
              </a:solidFill>
              <a:latin typeface="+mn-lt"/>
            </a:endParaRPr>
          </a:p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=80×1.4</a:t>
            </a:r>
            <a:endParaRPr lang="en-US" altLang="zh-CN" sz="3200" b="1">
              <a:solidFill>
                <a:srgbClr val="FF0000"/>
              </a:solidFill>
              <a:latin typeface="+mn-lt"/>
            </a:endParaRPr>
          </a:p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=112</a:t>
            </a:r>
            <a:endParaRPr lang="zh-CN" altLang="en-US" sz="32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979613" y="4224338"/>
            <a:ext cx="69135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答：这列火车现在每时行驶</a:t>
            </a:r>
            <a:r>
              <a:rPr lang="en-US" altLang="zh-CN" sz="3200" b="1">
                <a:solidFill>
                  <a:srgbClr val="FF0000"/>
                </a:solidFill>
              </a:rPr>
              <a:t>112</a:t>
            </a:r>
            <a:r>
              <a:rPr lang="zh-CN" altLang="en-US" sz="3200" b="1">
                <a:solidFill>
                  <a:srgbClr val="FF0000"/>
                </a:solidFill>
              </a:rPr>
              <a:t>千米。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7088" y="514350"/>
            <a:ext cx="6913562" cy="18081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latin typeface="+mn-lt"/>
              </a:rPr>
              <a:t>2.</a:t>
            </a:r>
            <a:r>
              <a:rPr lang="zh-CN" altLang="en-US" sz="3200" b="1">
                <a:latin typeface="+mn-lt"/>
              </a:rPr>
              <a:t>一个车间原来有</a:t>
            </a:r>
            <a:r>
              <a:rPr lang="en-US" altLang="zh-CN" sz="3200" b="1">
                <a:latin typeface="+mn-lt"/>
              </a:rPr>
              <a:t>50</a:t>
            </a:r>
            <a:r>
              <a:rPr lang="zh-CN" altLang="en-US" sz="3200" b="1">
                <a:latin typeface="+mn-lt"/>
              </a:rPr>
              <a:t>名工人，进行技术革新后，工人数量减少了</a:t>
            </a:r>
            <a:r>
              <a:rPr lang="en-US" altLang="zh-CN" sz="3200" b="1">
                <a:latin typeface="+mn-lt"/>
              </a:rPr>
              <a:t>20%</a:t>
            </a:r>
            <a:r>
              <a:rPr lang="zh-CN" altLang="en-US" sz="3200" b="1">
                <a:latin typeface="+mn-lt"/>
              </a:rPr>
              <a:t>。现在这个车间有工人多少名</a:t>
            </a:r>
            <a:r>
              <a:rPr lang="en-US" altLang="zh-CN" sz="3200" b="1">
                <a:latin typeface="+mn-lt"/>
              </a:rPr>
              <a:t>?</a:t>
            </a:r>
            <a:endParaRPr lang="en-US" altLang="zh-CN" sz="3200" b="1"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39975" y="2366963"/>
            <a:ext cx="2592388" cy="1812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  50×(1-20%)</a:t>
            </a:r>
            <a:endParaRPr lang="en-US" altLang="zh-CN" sz="3200" b="1">
              <a:solidFill>
                <a:srgbClr val="FF0000"/>
              </a:solidFill>
              <a:latin typeface="+mn-lt"/>
            </a:endParaRPr>
          </a:p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=50×0.8</a:t>
            </a:r>
            <a:endParaRPr lang="en-US" altLang="zh-CN" sz="3200" b="1">
              <a:solidFill>
                <a:srgbClr val="FF0000"/>
              </a:solidFill>
              <a:latin typeface="+mn-lt"/>
            </a:endParaRPr>
          </a:p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=40(</a:t>
            </a:r>
            <a:r>
              <a:rPr lang="zh-CN" altLang="en-US" sz="3200" b="1">
                <a:solidFill>
                  <a:srgbClr val="FF0000"/>
                </a:solidFill>
                <a:latin typeface="+mn-lt"/>
              </a:rPr>
              <a:t>名</a:t>
            </a: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)</a:t>
            </a:r>
            <a:endParaRPr lang="zh-CN" altLang="en-US" sz="32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187450" y="4224338"/>
            <a:ext cx="6121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答：现在这个车间有工人</a:t>
            </a:r>
            <a:r>
              <a:rPr lang="en-US" altLang="zh-CN" sz="3200" b="1">
                <a:solidFill>
                  <a:srgbClr val="FF0000"/>
                </a:solidFill>
              </a:rPr>
              <a:t>40</a:t>
            </a:r>
            <a:r>
              <a:rPr lang="zh-CN" altLang="en-US" sz="3200" b="1">
                <a:solidFill>
                  <a:srgbClr val="FF0000"/>
                </a:solidFill>
              </a:rPr>
              <a:t>名。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088" y="514350"/>
            <a:ext cx="6913562" cy="18081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latin typeface="+mn-lt"/>
              </a:rPr>
              <a:t>3.</a:t>
            </a:r>
            <a:r>
              <a:rPr lang="zh-CN" altLang="en-US" sz="3200" b="1">
                <a:latin typeface="+mn-lt"/>
              </a:rPr>
              <a:t>六年级有</a:t>
            </a:r>
            <a:r>
              <a:rPr lang="en-US" altLang="zh-CN" sz="3200" b="1">
                <a:latin typeface="+mn-lt"/>
              </a:rPr>
              <a:t>150</a:t>
            </a:r>
            <a:r>
              <a:rPr lang="zh-CN" altLang="en-US" sz="3200" b="1">
                <a:latin typeface="+mn-lt"/>
              </a:rPr>
              <a:t>名同学，体育成绩合格率为</a:t>
            </a:r>
            <a:r>
              <a:rPr lang="en-US" altLang="zh-CN" sz="3200" b="1">
                <a:latin typeface="+mn-lt"/>
              </a:rPr>
              <a:t>98%</a:t>
            </a:r>
            <a:r>
              <a:rPr lang="zh-CN" altLang="en-US" sz="3200" b="1">
                <a:latin typeface="+mn-lt"/>
              </a:rPr>
              <a:t>。体育成绩不合格的同学有多少名</a:t>
            </a:r>
            <a:r>
              <a:rPr lang="en-US" altLang="zh-CN" sz="3200" b="1">
                <a:latin typeface="+mn-lt"/>
              </a:rPr>
              <a:t>?</a:t>
            </a:r>
            <a:endParaRPr lang="en-US" altLang="zh-CN" sz="3200" b="1">
              <a:latin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24075" y="2297113"/>
            <a:ext cx="3311525" cy="18081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  150×(1-98%)</a:t>
            </a:r>
            <a:endParaRPr lang="en-US" altLang="zh-CN" sz="3200" b="1">
              <a:solidFill>
                <a:srgbClr val="FF0000"/>
              </a:solidFill>
              <a:latin typeface="+mn-lt"/>
            </a:endParaRPr>
          </a:p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=150×0.02</a:t>
            </a:r>
            <a:endParaRPr lang="en-US" altLang="zh-CN" sz="3200" b="1">
              <a:solidFill>
                <a:srgbClr val="FF0000"/>
              </a:solidFill>
              <a:latin typeface="+mn-lt"/>
            </a:endParaRPr>
          </a:p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=3(</a:t>
            </a:r>
            <a:r>
              <a:rPr lang="zh-CN" altLang="en-US" sz="3200" b="1">
                <a:solidFill>
                  <a:srgbClr val="FF0000"/>
                </a:solidFill>
                <a:latin typeface="+mn-lt"/>
              </a:rPr>
              <a:t>名</a:t>
            </a: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)</a:t>
            </a:r>
            <a:endParaRPr lang="zh-CN" altLang="en-US" sz="32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187450" y="4224338"/>
            <a:ext cx="66976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答：体育成绩不合格的同学有</a:t>
            </a:r>
            <a:r>
              <a:rPr lang="en-US" altLang="zh-CN" sz="3200" b="1">
                <a:solidFill>
                  <a:srgbClr val="FF0000"/>
                </a:solidFill>
              </a:rPr>
              <a:t>3</a:t>
            </a:r>
            <a:r>
              <a:rPr lang="zh-CN" altLang="en-US" sz="3200" b="1">
                <a:solidFill>
                  <a:srgbClr val="FF0000"/>
                </a:solidFill>
              </a:rPr>
              <a:t>名。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088" y="514350"/>
            <a:ext cx="6913562" cy="6302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latin typeface="+mn-lt"/>
              </a:rPr>
              <a:t>4.</a:t>
            </a:r>
            <a:endParaRPr lang="en-US" altLang="zh-CN" sz="3200" b="1">
              <a:latin typeface="+mn-lt"/>
            </a:endParaRPr>
          </a:p>
        </p:txBody>
      </p:sp>
      <p:pic>
        <p:nvPicPr>
          <p:cNvPr id="15363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288" y="487363"/>
            <a:ext cx="6561137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260475" y="2949575"/>
            <a:ext cx="3311525" cy="18081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   80×(1-65%)</a:t>
            </a:r>
            <a:endParaRPr lang="en-US" altLang="zh-CN" sz="3200" b="1">
              <a:solidFill>
                <a:srgbClr val="FF0000"/>
              </a:solidFill>
              <a:latin typeface="+mn-lt"/>
            </a:endParaRPr>
          </a:p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=80×0.35</a:t>
            </a:r>
            <a:endParaRPr lang="en-US" altLang="zh-CN" sz="3200" b="1">
              <a:solidFill>
                <a:srgbClr val="FF0000"/>
              </a:solidFill>
              <a:latin typeface="+mn-lt"/>
            </a:endParaRPr>
          </a:p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=28(</a:t>
            </a:r>
            <a:r>
              <a:rPr lang="zh-CN" altLang="en-US" sz="3200" b="1">
                <a:solidFill>
                  <a:srgbClr val="FF0000"/>
                </a:solidFill>
                <a:latin typeface="+mn-lt"/>
              </a:rPr>
              <a:t>件</a:t>
            </a: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)</a:t>
            </a:r>
            <a:endParaRPr lang="zh-CN" altLang="en-US" sz="32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403600" y="4165600"/>
            <a:ext cx="4367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答：昆虫标本有</a:t>
            </a:r>
            <a:r>
              <a:rPr lang="en-US" altLang="zh-CN" sz="3200" b="1">
                <a:solidFill>
                  <a:srgbClr val="FF0000"/>
                </a:solidFill>
              </a:rPr>
              <a:t>28</a:t>
            </a:r>
            <a:r>
              <a:rPr lang="zh-CN" altLang="en-US" sz="3200" b="1">
                <a:solidFill>
                  <a:srgbClr val="FF0000"/>
                </a:solidFill>
              </a:rPr>
              <a:t>件。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827088" y="555625"/>
            <a:ext cx="6840537" cy="12176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en-US" altLang="zh-CN" sz="3200" b="1">
                <a:latin typeface="+mn-lt"/>
              </a:rPr>
              <a:t>5.</a:t>
            </a:r>
            <a:r>
              <a:rPr lang="zh-CN" altLang="zh-CN" sz="3200" b="1">
                <a:latin typeface="+mn-lt"/>
              </a:rPr>
              <a:t>修路队要修一条全长</a:t>
            </a:r>
            <a:r>
              <a:rPr lang="en-US" altLang="zh-CN" sz="3200" b="1">
                <a:latin typeface="+mn-lt"/>
              </a:rPr>
              <a:t>80km</a:t>
            </a:r>
            <a:r>
              <a:rPr lang="zh-CN" altLang="zh-CN" sz="3200" b="1">
                <a:latin typeface="+mn-lt"/>
              </a:rPr>
              <a:t>的路，还剩</a:t>
            </a:r>
            <a:r>
              <a:rPr lang="en-US" altLang="zh-CN" sz="3200" b="1">
                <a:latin typeface="+mn-lt"/>
              </a:rPr>
              <a:t>40%</a:t>
            </a:r>
            <a:r>
              <a:rPr lang="zh-CN" altLang="zh-CN" sz="3200" b="1">
                <a:latin typeface="+mn-lt"/>
              </a:rPr>
              <a:t>没有修，已经修了多少千米？</a:t>
            </a:r>
            <a:endParaRPr lang="zh-CN" altLang="en-US" sz="3200" b="1">
              <a:latin typeface="+mn-lt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42988" y="2060575"/>
            <a:ext cx="3457575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    80</a:t>
            </a:r>
            <a:r>
              <a:rPr lang="zh-CN" altLang="zh-CN" sz="3200" b="1">
                <a:solidFill>
                  <a:srgbClr val="FF0000"/>
                </a:solidFill>
              </a:rPr>
              <a:t>－</a:t>
            </a:r>
            <a:r>
              <a:rPr lang="en-US" altLang="zh-CN" sz="3200" b="1">
                <a:solidFill>
                  <a:srgbClr val="FF0000"/>
                </a:solidFill>
              </a:rPr>
              <a:t>80</a:t>
            </a:r>
            <a:r>
              <a:rPr lang="zh-CN" altLang="zh-CN" sz="3200" b="1">
                <a:solidFill>
                  <a:srgbClr val="FF0000"/>
                </a:solidFill>
              </a:rPr>
              <a:t>×</a:t>
            </a:r>
            <a:r>
              <a:rPr lang="en-US" altLang="zh-CN" sz="3200" b="1">
                <a:solidFill>
                  <a:srgbClr val="FF0000"/>
                </a:solidFill>
              </a:rPr>
              <a:t>40%</a:t>
            </a:r>
            <a:endParaRPr lang="en-US" altLang="zh-CN" sz="3200" b="1">
              <a:solidFill>
                <a:srgbClr val="FF0000"/>
              </a:solidFill>
            </a:endParaRPr>
          </a:p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rgbClr val="FF0000"/>
                </a:solidFill>
              </a:rPr>
              <a:t>＝</a:t>
            </a:r>
            <a:r>
              <a:rPr lang="en-US" altLang="zh-CN" sz="3200" b="1">
                <a:solidFill>
                  <a:srgbClr val="FF0000"/>
                </a:solidFill>
              </a:rPr>
              <a:t>80</a:t>
            </a:r>
            <a:r>
              <a:rPr lang="zh-CN" altLang="zh-CN" sz="3200" b="1">
                <a:solidFill>
                  <a:srgbClr val="FF0000"/>
                </a:solidFill>
              </a:rPr>
              <a:t>－</a:t>
            </a:r>
            <a:r>
              <a:rPr lang="en-US" altLang="zh-CN" sz="3200" b="1">
                <a:solidFill>
                  <a:srgbClr val="FF0000"/>
                </a:solidFill>
              </a:rPr>
              <a:t>32</a:t>
            </a:r>
            <a:endParaRPr lang="en-US" altLang="zh-CN" sz="3200" b="1">
              <a:solidFill>
                <a:srgbClr val="FF0000"/>
              </a:solidFill>
            </a:endParaRPr>
          </a:p>
          <a:p>
            <a:pPr latinLnBrk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rgbClr val="FF0000"/>
                </a:solidFill>
              </a:rPr>
              <a:t>＝</a:t>
            </a:r>
            <a:r>
              <a:rPr lang="en-US" altLang="zh-CN" sz="3200" b="1">
                <a:solidFill>
                  <a:srgbClr val="FF0000"/>
                </a:solidFill>
              </a:rPr>
              <a:t>48(</a:t>
            </a:r>
            <a:r>
              <a:rPr lang="zh-CN" altLang="zh-CN" sz="3200" b="1">
                <a:solidFill>
                  <a:srgbClr val="FF0000"/>
                </a:solidFill>
              </a:rPr>
              <a:t>千米</a:t>
            </a:r>
            <a:r>
              <a:rPr lang="en-US" altLang="zh-CN" sz="3200" b="1">
                <a:solidFill>
                  <a:srgbClr val="FF0000"/>
                </a:solidFill>
              </a:rPr>
              <a:t>)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547813" y="4156075"/>
            <a:ext cx="39528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lnSpc>
                <a:spcPts val="3600"/>
              </a:lnSpc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rgbClr val="FF0000"/>
                </a:solidFill>
              </a:rPr>
              <a:t>答：已经修了</a:t>
            </a:r>
            <a:r>
              <a:rPr lang="en-US" altLang="zh-CN" sz="3200" b="1">
                <a:solidFill>
                  <a:srgbClr val="FF0000"/>
                </a:solidFill>
              </a:rPr>
              <a:t>48</a:t>
            </a:r>
            <a:r>
              <a:rPr lang="zh-CN" altLang="zh-CN" sz="3200" b="1">
                <a:solidFill>
                  <a:srgbClr val="FF0000"/>
                </a:solidFill>
              </a:rPr>
              <a:t>千米。</a:t>
            </a:r>
            <a:endParaRPr lang="zh-CN" altLang="zh-CN" sz="3200" b="1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643438" y="2060575"/>
            <a:ext cx="3457575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    80</a:t>
            </a:r>
            <a:r>
              <a:rPr lang="zh-CN" altLang="zh-CN" sz="3200" b="1">
                <a:solidFill>
                  <a:srgbClr val="FF0000"/>
                </a:solidFill>
              </a:rPr>
              <a:t>×</a:t>
            </a:r>
            <a:r>
              <a:rPr lang="en-US" altLang="zh-CN" sz="3200" b="1">
                <a:solidFill>
                  <a:srgbClr val="FF0000"/>
                </a:solidFill>
              </a:rPr>
              <a:t>(1</a:t>
            </a:r>
            <a:r>
              <a:rPr lang="zh-CN" altLang="zh-CN" sz="3200" b="1">
                <a:solidFill>
                  <a:srgbClr val="FF0000"/>
                </a:solidFill>
              </a:rPr>
              <a:t>－</a:t>
            </a:r>
            <a:r>
              <a:rPr lang="en-US" altLang="zh-CN" sz="3200" b="1">
                <a:solidFill>
                  <a:srgbClr val="FF0000"/>
                </a:solidFill>
              </a:rPr>
              <a:t>40%)</a:t>
            </a:r>
            <a:endParaRPr lang="en-US" altLang="zh-CN" sz="3200" b="1">
              <a:solidFill>
                <a:srgbClr val="FF0000"/>
              </a:solidFill>
            </a:endParaRPr>
          </a:p>
          <a:p>
            <a:pPr latinLnBrk="1">
              <a:lnSpc>
                <a:spcPct val="120000"/>
              </a:lnSpc>
            </a:pPr>
            <a:r>
              <a:rPr lang="zh-CN" altLang="zh-CN" sz="3200" b="1">
                <a:solidFill>
                  <a:srgbClr val="FF0000"/>
                </a:solidFill>
              </a:rPr>
              <a:t>＝</a:t>
            </a:r>
            <a:r>
              <a:rPr lang="en-US" altLang="zh-CN" sz="3200" b="1">
                <a:solidFill>
                  <a:srgbClr val="FF0000"/>
                </a:solidFill>
              </a:rPr>
              <a:t>80</a:t>
            </a:r>
            <a:r>
              <a:rPr lang="zh-CN" altLang="zh-CN" sz="3200" b="1">
                <a:solidFill>
                  <a:srgbClr val="FF0000"/>
                </a:solidFill>
              </a:rPr>
              <a:t>×</a:t>
            </a:r>
            <a:r>
              <a:rPr lang="en-US" altLang="zh-CN" sz="3200" b="1">
                <a:solidFill>
                  <a:srgbClr val="FF0000"/>
                </a:solidFill>
              </a:rPr>
              <a:t>60%</a:t>
            </a:r>
            <a:endParaRPr lang="en-US" altLang="zh-CN" sz="3200" b="1">
              <a:solidFill>
                <a:srgbClr val="FF0000"/>
              </a:solidFill>
            </a:endParaRPr>
          </a:p>
          <a:p>
            <a:pPr latinLnBrk="1">
              <a:lnSpc>
                <a:spcPct val="120000"/>
              </a:lnSpc>
            </a:pPr>
            <a:r>
              <a:rPr lang="zh-CN" altLang="zh-CN" sz="3200" b="1">
                <a:solidFill>
                  <a:srgbClr val="FF0000"/>
                </a:solidFill>
              </a:rPr>
              <a:t>＝</a:t>
            </a:r>
            <a:r>
              <a:rPr lang="en-US" altLang="zh-CN" sz="3200" b="1">
                <a:solidFill>
                  <a:srgbClr val="FF0000"/>
                </a:solidFill>
              </a:rPr>
              <a:t>48(</a:t>
            </a:r>
            <a:r>
              <a:rPr lang="zh-CN" altLang="zh-CN" sz="3200" b="1">
                <a:solidFill>
                  <a:srgbClr val="FF0000"/>
                </a:solidFill>
              </a:rPr>
              <a:t>千米</a:t>
            </a:r>
            <a:r>
              <a:rPr lang="en-US" altLang="zh-CN" sz="3200" b="1">
                <a:solidFill>
                  <a:srgbClr val="FF0000"/>
                </a:solidFill>
              </a:rPr>
              <a:t>)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课堂小结</a:t>
            </a:r>
            <a:endParaRPr lang="zh-CN" altLang="en-US" sz="32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Text Box 27"/>
          <p:cNvSpPr txBox="1">
            <a:spLocks noChangeArrowheads="1"/>
          </p:cNvSpPr>
          <p:nvPr/>
        </p:nvSpPr>
        <p:spPr bwMode="auto">
          <a:xfrm>
            <a:off x="863600" y="1287463"/>
            <a:ext cx="7416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buFont typeface="Arial" panose="020B0604020202020204" pitchFamily="34" charset="0"/>
              <a:buNone/>
            </a:pPr>
            <a:r>
              <a:rPr lang="zh-CN" altLang="en-US" sz="3200" b="1" dirty="0"/>
              <a:t>        百分数应用题的解题思路和分数应用题的相同。</a:t>
            </a:r>
            <a:endParaRPr lang="zh-CN" altLang="en-US" sz="3200" b="1" dirty="0">
              <a:solidFill>
                <a:srgbClr val="FF0066"/>
              </a:solidFill>
            </a:endParaRPr>
          </a:p>
        </p:txBody>
      </p:sp>
      <p:sp>
        <p:nvSpPr>
          <p:cNvPr id="4" name="Text Box 28"/>
          <p:cNvSpPr txBox="1">
            <a:spLocks noChangeArrowheads="1"/>
          </p:cNvSpPr>
          <p:nvPr/>
        </p:nvSpPr>
        <p:spPr bwMode="auto">
          <a:xfrm>
            <a:off x="755650" y="3292475"/>
            <a:ext cx="76327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/>
              <a:t>        单位“</a:t>
            </a:r>
            <a:r>
              <a:rPr lang="en-US" altLang="zh-CN" sz="3200" b="1"/>
              <a:t>1</a:t>
            </a:r>
            <a:r>
              <a:rPr lang="zh-CN" altLang="en-US" sz="3200" b="1"/>
              <a:t>”的量已知，根据</a:t>
            </a:r>
            <a:r>
              <a:rPr lang="zh-CN" altLang="en-US" sz="3200" b="1">
                <a:solidFill>
                  <a:srgbClr val="0000FF"/>
                </a:solidFill>
              </a:rPr>
              <a:t>求一个数的几分之几是多少</a:t>
            </a:r>
            <a:r>
              <a:rPr lang="zh-CN" altLang="en-US" sz="3200" b="1"/>
              <a:t>用</a:t>
            </a:r>
            <a:r>
              <a:rPr lang="zh-CN" altLang="en-US" sz="3200" b="1">
                <a:solidFill>
                  <a:srgbClr val="FF0000"/>
                </a:solidFill>
              </a:rPr>
              <a:t>乘法</a:t>
            </a:r>
            <a:r>
              <a:rPr lang="zh-CN" altLang="en-US" sz="3200" b="1"/>
              <a:t>计算。</a:t>
            </a:r>
            <a:endParaRPr lang="zh-CN" altLang="en-US" sz="3200" b="1"/>
          </a:p>
        </p:txBody>
      </p:sp>
      <p:sp>
        <p:nvSpPr>
          <p:cNvPr id="5" name="Rectangle 29"/>
          <p:cNvSpPr>
            <a:spLocks noChangeArrowheads="1"/>
          </p:cNvSpPr>
          <p:nvPr/>
        </p:nvSpPr>
        <p:spPr bwMode="auto">
          <a:xfrm>
            <a:off x="1619250" y="2535238"/>
            <a:ext cx="4506913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 latinLnBrk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66"/>
                </a:solidFill>
              </a:rPr>
              <a:t>关键是找准单位“</a:t>
            </a:r>
            <a:r>
              <a:rPr lang="en-US" altLang="zh-CN" sz="3200" b="1" dirty="0">
                <a:solidFill>
                  <a:srgbClr val="FF0066"/>
                </a:solidFill>
              </a:rPr>
              <a:t>1</a:t>
            </a:r>
            <a:r>
              <a:rPr lang="zh-CN" altLang="en-US" sz="3200" b="1" dirty="0">
                <a:solidFill>
                  <a:srgbClr val="FF0066"/>
                </a:solidFill>
              </a:rPr>
              <a:t>”。</a:t>
            </a:r>
            <a:endParaRPr lang="zh-CN" altLang="en-US" sz="32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课后作业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1835150" y="1635125"/>
            <a:ext cx="5770563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latinLnBrk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1.</a:t>
            </a:r>
            <a:r>
              <a:rPr lang="zh-CN" altLang="en-US" sz="3600" b="1">
                <a:solidFill>
                  <a:srgbClr val="000000"/>
                </a:solidFill>
              </a:rPr>
              <a:t>从课后习题中选取；</a:t>
            </a:r>
            <a:endParaRPr lang="zh-CN" altLang="en-US" sz="3600" b="1">
              <a:solidFill>
                <a:srgbClr val="000000"/>
              </a:solidFill>
            </a:endParaRPr>
          </a:p>
          <a:p>
            <a:pPr marL="342900" indent="-342900" latinLnBrk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2.</a:t>
            </a:r>
            <a:r>
              <a:rPr lang="zh-CN" altLang="en-US" sz="3600" b="1">
                <a:solidFill>
                  <a:srgbClr val="000000"/>
                </a:solidFill>
              </a:rPr>
              <a:t>完成练习册本课时的习题。</a:t>
            </a:r>
            <a:endParaRPr lang="zh-CN" altLang="en-US" sz="36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新课导入</a:t>
            </a:r>
            <a:endParaRPr lang="zh-CN" altLang="en-US" sz="32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2" name="组合 4"/>
          <p:cNvGrpSpPr/>
          <p:nvPr/>
        </p:nvGrpSpPr>
        <p:grpSpPr bwMode="auto">
          <a:xfrm>
            <a:off x="1187450" y="1243013"/>
            <a:ext cx="6886575" cy="1420812"/>
            <a:chOff x="1285874" y="987998"/>
            <a:chExt cx="6886525" cy="1421166"/>
          </a:xfrm>
        </p:grpSpPr>
        <p:sp>
          <p:nvSpPr>
            <p:cNvPr id="1030" name="矩形 1"/>
            <p:cNvSpPr>
              <a:spLocks noChangeArrowheads="1"/>
            </p:cNvSpPr>
            <p:nvPr/>
          </p:nvSpPr>
          <p:spPr bwMode="auto">
            <a:xfrm>
              <a:off x="1285874" y="987998"/>
              <a:ext cx="6886525" cy="1304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atinLnBrk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zh-CN" sz="3200" b="1" dirty="0"/>
                <a:t>一堆沙子用去</a:t>
              </a:r>
              <a:r>
                <a:rPr lang="en-US" altLang="zh-CN" sz="3200" b="1" dirty="0"/>
                <a:t>200t</a:t>
              </a:r>
              <a:r>
                <a:rPr lang="zh-CN" altLang="zh-CN" sz="3200" b="1" dirty="0"/>
                <a:t>，剩下的比用去的多</a:t>
              </a:r>
              <a:r>
                <a:rPr lang="en-US" altLang="zh-CN" sz="3200" b="1" dirty="0"/>
                <a:t>    </a:t>
              </a:r>
              <a:r>
                <a:rPr lang="zh-CN" altLang="zh-CN" sz="3200" b="1" dirty="0"/>
                <a:t>。剩下多少吨？</a:t>
              </a:r>
              <a:endParaRPr lang="zh-CN" altLang="en-US" sz="3200" b="1" dirty="0"/>
            </a:p>
          </p:txBody>
        </p:sp>
        <p:graphicFrame>
          <p:nvGraphicFramePr>
            <p:cNvPr id="1027" name="对象 2"/>
            <p:cNvGraphicFramePr>
              <a:graphicFrameLocks noChangeAspect="1"/>
            </p:cNvGraphicFramePr>
            <p:nvPr/>
          </p:nvGraphicFramePr>
          <p:xfrm>
            <a:off x="1814506" y="1544638"/>
            <a:ext cx="306768" cy="8645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1" name="" r:id="rId1" imgW="139700" imgH="393700" progId="Equation.DSMT4">
                    <p:embed/>
                  </p:oleObj>
                </mc:Choice>
                <mc:Fallback>
                  <p:oleObj name="" r:id="rId1" imgW="139700" imgH="393700" progId="Equation.DSMT4">
                    <p:embed/>
                    <p:pic>
                      <p:nvPicPr>
                        <p:cNvPr id="0" name="对象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14506" y="1544638"/>
                          <a:ext cx="306768" cy="86452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025650" y="2938463"/>
          <a:ext cx="5321300" cy="969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" r:id="rId3" imgW="2159000" imgH="393700" progId="Equation.DSMT4">
                  <p:embed/>
                </p:oleObj>
              </mc:Choice>
              <mc:Fallback>
                <p:oleObj name="" r:id="rId3" imgW="2159000" imgH="393700" progId="Equation.DSMT4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5650" y="2938463"/>
                        <a:ext cx="5321300" cy="969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068388" y="1131888"/>
            <a:ext cx="7272337" cy="3049587"/>
            <a:chOff x="1115616" y="1142958"/>
            <a:chExt cx="7272808" cy="3048302"/>
          </a:xfrm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1115616" y="1238168"/>
              <a:ext cx="7272808" cy="295309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en-US" altLang="zh-CN" sz="3200" b="1" kern="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      </a:t>
              </a:r>
              <a:r>
                <a:rPr lang="zh-CN" altLang="zh-CN" sz="3200" b="1" kern="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如果把题的</a:t>
              </a:r>
              <a:r>
                <a:rPr lang="en-US" altLang="zh-CN" sz="3200" b="1" kern="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  </a:t>
              </a:r>
              <a:r>
                <a:rPr lang="zh-CN" altLang="zh-CN" sz="3200" b="1" kern="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改写成</a:t>
              </a:r>
              <a:r>
                <a:rPr lang="en-US" altLang="zh-CN" sz="3200" b="1" kern="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25%</a:t>
              </a:r>
              <a:r>
                <a:rPr lang="zh-CN" altLang="zh-CN" sz="3200" b="1" kern="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，解题思路是否会发生变化呢？这节课我们来学习求比一个数多（少）百分之几的数是多少的应用题。</a:t>
              </a:r>
              <a:endParaRPr lang="zh-CN" alt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2050" name="对象 2"/>
            <p:cNvGraphicFramePr>
              <a:graphicFrameLocks noChangeAspect="1"/>
            </p:cNvGraphicFramePr>
            <p:nvPr/>
          </p:nvGraphicFramePr>
          <p:xfrm>
            <a:off x="4043354" y="1142958"/>
            <a:ext cx="365125" cy="10289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3" name="" r:id="rId1" imgW="139700" imgH="393700" progId="Equation.DSMT4">
                    <p:embed/>
                  </p:oleObj>
                </mc:Choice>
                <mc:Fallback>
                  <p:oleObj name="" r:id="rId1" imgW="139700" imgH="393700" progId="Equation.DSMT4">
                    <p:embed/>
                    <p:pic>
                      <p:nvPicPr>
                        <p:cNvPr id="0" name="对象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43354" y="1142958"/>
                          <a:ext cx="365125" cy="102898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1"/>
          <p:cNvSpPr txBox="1">
            <a:spLocks noChangeArrowheads="1"/>
          </p:cNvSpPr>
          <p:nvPr/>
        </p:nvSpPr>
        <p:spPr bwMode="auto">
          <a:xfrm>
            <a:off x="527050" y="411163"/>
            <a:ext cx="19097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推进新课</a:t>
            </a:r>
            <a:endParaRPr lang="zh-CN" altLang="en-US" sz="32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079500" y="1203325"/>
            <a:ext cx="5148263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latinLnBrk="1"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例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 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今年毕业生有多少人</a:t>
            </a: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? </a:t>
            </a:r>
            <a:endParaRPr lang="zh-CN" altLang="en-US" sz="32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7172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738" y="1787525"/>
            <a:ext cx="6994525" cy="272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>
            <a:cxnSpLocks noChangeShapeType="1"/>
          </p:cNvCxnSpPr>
          <p:nvPr/>
        </p:nvCxnSpPr>
        <p:spPr bwMode="auto">
          <a:xfrm>
            <a:off x="5476875" y="2498725"/>
            <a:ext cx="0" cy="139065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左大括号 2"/>
          <p:cNvSpPr/>
          <p:nvPr/>
        </p:nvSpPr>
        <p:spPr bwMode="auto">
          <a:xfrm rot="5400000">
            <a:off x="5651500" y="3255963"/>
            <a:ext cx="111125" cy="361950"/>
          </a:xfrm>
          <a:prstGeom prst="leftBrace">
            <a:avLst>
              <a:gd name="adj1" fmla="val 80886"/>
              <a:gd name="adj2" fmla="val 50329"/>
            </a:avLst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latinLnBrk="1">
              <a:buFont typeface="Arial" panose="020B0604020202020204" pitchFamily="34" charset="0"/>
              <a:buNone/>
            </a:pPr>
            <a:endParaRPr lang="zh-CN" altLang="en-US" sz="160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grpSp>
        <p:nvGrpSpPr>
          <p:cNvPr id="4" name="组合 7"/>
          <p:cNvGrpSpPr/>
          <p:nvPr/>
        </p:nvGrpSpPr>
        <p:grpSpPr bwMode="auto">
          <a:xfrm>
            <a:off x="1900238" y="2314575"/>
            <a:ext cx="3576637" cy="998538"/>
            <a:chOff x="343385" y="3654812"/>
            <a:chExt cx="3506877" cy="963016"/>
          </a:xfrm>
        </p:grpSpPr>
        <p:sp>
          <p:nvSpPr>
            <p:cNvPr id="8209" name="TextBox 9"/>
            <p:cNvSpPr txBox="1">
              <a:spLocks noChangeArrowheads="1"/>
            </p:cNvSpPr>
            <p:nvPr/>
          </p:nvSpPr>
          <p:spPr bwMode="auto">
            <a:xfrm>
              <a:off x="343385" y="3654812"/>
              <a:ext cx="858243" cy="445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latinLnBrk="1" hangingPunct="1"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黑体" panose="02010609060101010101" pitchFamily="49" charset="-122"/>
                </a:rPr>
                <a:t>去年</a:t>
              </a:r>
              <a:endParaRPr lang="zh-CN" altLang="en-US" sz="2400" b="1">
                <a:latin typeface="黑体" panose="02010609060101010101" pitchFamily="49" charset="-122"/>
              </a:endParaRPr>
            </a:p>
          </p:txBody>
        </p:sp>
        <p:grpSp>
          <p:nvGrpSpPr>
            <p:cNvPr id="8210" name="组合 30"/>
            <p:cNvGrpSpPr/>
            <p:nvPr/>
          </p:nvGrpSpPr>
          <p:grpSpPr bwMode="auto">
            <a:xfrm>
              <a:off x="1188242" y="3849116"/>
              <a:ext cx="2662020" cy="60937"/>
              <a:chOff x="2339752" y="4437112"/>
              <a:chExt cx="2880320" cy="72008"/>
            </a:xfrm>
          </p:grpSpPr>
          <p:cxnSp>
            <p:nvCxnSpPr>
              <p:cNvPr id="8213" name="直接连接符 11"/>
              <p:cNvCxnSpPr>
                <a:cxnSpLocks noChangeShapeType="1"/>
              </p:cNvCxnSpPr>
              <p:nvPr/>
            </p:nvCxnSpPr>
            <p:spPr bwMode="auto">
              <a:xfrm>
                <a:off x="2339752" y="4509120"/>
                <a:ext cx="288032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214" name="直接连接符 16"/>
              <p:cNvCxnSpPr>
                <a:cxnSpLocks noChangeShapeType="1"/>
              </p:cNvCxnSpPr>
              <p:nvPr/>
            </p:nvCxnSpPr>
            <p:spPr bwMode="auto">
              <a:xfrm>
                <a:off x="5220072" y="4437112"/>
                <a:ext cx="0" cy="7200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215" name="直接连接符 17"/>
              <p:cNvCxnSpPr>
                <a:cxnSpLocks noChangeShapeType="1"/>
              </p:cNvCxnSpPr>
              <p:nvPr/>
            </p:nvCxnSpPr>
            <p:spPr bwMode="auto">
              <a:xfrm>
                <a:off x="2339752" y="4437112"/>
                <a:ext cx="0" cy="7200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8211" name="左大括号 18"/>
            <p:cNvSpPr/>
            <p:nvPr/>
          </p:nvSpPr>
          <p:spPr bwMode="auto">
            <a:xfrm rot="-5400000">
              <a:off x="2444189" y="2757439"/>
              <a:ext cx="150130" cy="2662017"/>
            </a:xfrm>
            <a:prstGeom prst="leftBrace">
              <a:avLst>
                <a:gd name="adj1" fmla="val 83403"/>
                <a:gd name="adj2" fmla="val 50329"/>
              </a:avLst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anchor="ctr"/>
            <a:lstStyle/>
            <a:p>
              <a:pPr latinLnBrk="1">
                <a:buFont typeface="Arial" panose="020B0604020202020204" pitchFamily="34" charset="0"/>
                <a:buNone/>
              </a:pPr>
              <a:endParaRPr lang="zh-CN" altLang="en-US" sz="1600"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8212" name="TextBox 4"/>
            <p:cNvSpPr txBox="1">
              <a:spLocks noChangeArrowheads="1"/>
            </p:cNvSpPr>
            <p:nvPr/>
          </p:nvSpPr>
          <p:spPr bwMode="auto">
            <a:xfrm>
              <a:off x="1999341" y="4172699"/>
              <a:ext cx="937063" cy="445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latinLnBrk="1" hangingPunct="1">
                <a:buFont typeface="Arial" panose="020B0604020202020204" pitchFamily="34" charset="0"/>
                <a:buNone/>
              </a:pPr>
              <a:r>
                <a:rPr lang="en-US" altLang="zh-CN" sz="2400" b="1"/>
                <a:t>200</a:t>
              </a:r>
              <a:r>
                <a:rPr lang="zh-CN" altLang="en-US" sz="2400" b="1"/>
                <a:t>人</a:t>
              </a:r>
              <a:endParaRPr lang="zh-CN" altLang="en-US" sz="2400" b="1"/>
            </a:p>
          </p:txBody>
        </p:sp>
      </p:grpSp>
      <p:grpSp>
        <p:nvGrpSpPr>
          <p:cNvPr id="6" name="组合 8"/>
          <p:cNvGrpSpPr/>
          <p:nvPr/>
        </p:nvGrpSpPr>
        <p:grpSpPr bwMode="auto">
          <a:xfrm>
            <a:off x="1863725" y="3289300"/>
            <a:ext cx="4035425" cy="550863"/>
            <a:chOff x="321422" y="4344316"/>
            <a:chExt cx="3995502" cy="525413"/>
          </a:xfrm>
        </p:grpSpPr>
        <p:sp>
          <p:nvSpPr>
            <p:cNvPr id="8203" name="TextBox 27"/>
            <p:cNvSpPr txBox="1">
              <a:spLocks noChangeArrowheads="1"/>
            </p:cNvSpPr>
            <p:nvPr/>
          </p:nvSpPr>
          <p:spPr bwMode="auto">
            <a:xfrm>
              <a:off x="321422" y="4344316"/>
              <a:ext cx="866822" cy="439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eaLnBrk="1" latinLnBrk="1" hangingPunct="1"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黑体" panose="02010609060101010101" pitchFamily="49" charset="-122"/>
                </a:rPr>
                <a:t>今年</a:t>
              </a:r>
              <a:endParaRPr lang="zh-CN" altLang="en-US" sz="2400" b="1">
                <a:latin typeface="黑体" panose="02010609060101010101" pitchFamily="49" charset="-122"/>
              </a:endParaRPr>
            </a:p>
          </p:txBody>
        </p:sp>
        <p:grpSp>
          <p:nvGrpSpPr>
            <p:cNvPr id="8204" name="组合 33"/>
            <p:cNvGrpSpPr/>
            <p:nvPr/>
          </p:nvGrpSpPr>
          <p:grpSpPr bwMode="auto">
            <a:xfrm>
              <a:off x="1188242" y="4570784"/>
              <a:ext cx="3128680" cy="59612"/>
              <a:chOff x="2339752" y="5157192"/>
              <a:chExt cx="3384376" cy="72008"/>
            </a:xfrm>
          </p:grpSpPr>
          <p:cxnSp>
            <p:nvCxnSpPr>
              <p:cNvPr id="8206" name="直接连接符 14"/>
              <p:cNvCxnSpPr>
                <a:cxnSpLocks noChangeShapeType="1"/>
              </p:cNvCxnSpPr>
              <p:nvPr/>
            </p:nvCxnSpPr>
            <p:spPr bwMode="auto">
              <a:xfrm>
                <a:off x="2339752" y="5157192"/>
                <a:ext cx="0" cy="7200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207" name="直接连接符 15"/>
              <p:cNvCxnSpPr>
                <a:cxnSpLocks noChangeShapeType="1"/>
              </p:cNvCxnSpPr>
              <p:nvPr/>
            </p:nvCxnSpPr>
            <p:spPr bwMode="auto">
              <a:xfrm>
                <a:off x="5724128" y="5157192"/>
                <a:ext cx="0" cy="7200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208" name="直接连接符 29"/>
              <p:cNvCxnSpPr>
                <a:cxnSpLocks noChangeShapeType="1"/>
              </p:cNvCxnSpPr>
              <p:nvPr/>
            </p:nvCxnSpPr>
            <p:spPr bwMode="auto">
              <a:xfrm>
                <a:off x="2339752" y="5229200"/>
                <a:ext cx="338437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8205" name="左大括号 1"/>
            <p:cNvSpPr/>
            <p:nvPr/>
          </p:nvSpPr>
          <p:spPr bwMode="auto">
            <a:xfrm rot="-5400000">
              <a:off x="2677520" y="3230325"/>
              <a:ext cx="150129" cy="3128679"/>
            </a:xfrm>
            <a:prstGeom prst="leftBrace">
              <a:avLst>
                <a:gd name="adj1" fmla="val 83360"/>
                <a:gd name="adj2" fmla="val 50329"/>
              </a:avLst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anchor="ctr"/>
            <a:lstStyle/>
            <a:p>
              <a:pPr latinLnBrk="1">
                <a:buFont typeface="Arial" panose="020B0604020202020204" pitchFamily="34" charset="0"/>
                <a:buNone/>
              </a:pPr>
              <a:endParaRPr lang="zh-CN" altLang="en-US" sz="1600"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</p:grpSp>
      <p:sp>
        <p:nvSpPr>
          <p:cNvPr id="20" name="TextBox 22"/>
          <p:cNvSpPr txBox="1">
            <a:spLocks noChangeArrowheads="1"/>
          </p:cNvSpPr>
          <p:nvPr/>
        </p:nvSpPr>
        <p:spPr bwMode="auto">
          <a:xfrm>
            <a:off x="5526088" y="2846388"/>
            <a:ext cx="1741487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latinLnBrk="1"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latin typeface="+mn-lt"/>
                <a:ea typeface="黑体" panose="02010609060101010101" pitchFamily="49" charset="-122"/>
              </a:rPr>
              <a:t>增加了</a:t>
            </a:r>
            <a:r>
              <a:rPr lang="en-US" altLang="zh-CN" sz="2400" b="1">
                <a:latin typeface="+mn-lt"/>
                <a:ea typeface="黑体" panose="02010609060101010101" pitchFamily="49" charset="-122"/>
              </a:rPr>
              <a:t>15%</a:t>
            </a:r>
            <a:endParaRPr lang="zh-CN" altLang="en-US" sz="2400" b="1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8" name="组合 23"/>
          <p:cNvGrpSpPr/>
          <p:nvPr/>
        </p:nvGrpSpPr>
        <p:grpSpPr bwMode="auto">
          <a:xfrm>
            <a:off x="1147763" y="869950"/>
            <a:ext cx="6029325" cy="1108075"/>
            <a:chOff x="1638727" y="782169"/>
            <a:chExt cx="6029611" cy="1107039"/>
          </a:xfrm>
        </p:grpSpPr>
        <p:sp>
          <p:nvSpPr>
            <p:cNvPr id="8201" name="AutoShape 27"/>
            <p:cNvSpPr>
              <a:spLocks noChangeArrowheads="1"/>
            </p:cNvSpPr>
            <p:nvPr/>
          </p:nvSpPr>
          <p:spPr bwMode="auto">
            <a:xfrm>
              <a:off x="3062288" y="782169"/>
              <a:ext cx="4606050" cy="593725"/>
            </a:xfrm>
            <a:prstGeom prst="wedgeRoundRectCallout">
              <a:avLst>
                <a:gd name="adj1" fmla="val -58208"/>
                <a:gd name="adj2" fmla="val 39856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latinLnBrk="1">
                <a:buFont typeface="Arial" panose="020B0604020202020204" pitchFamily="34" charset="0"/>
                <a:buNone/>
              </a:pPr>
              <a:r>
                <a:rPr lang="zh-CN" altLang="en-US" sz="2800" b="1" dirty="0">
                  <a:latin typeface="黑体" panose="02010609060101010101" pitchFamily="49" charset="-122"/>
                </a:rPr>
                <a:t>可以借助线段图来理解题意。</a:t>
              </a:r>
              <a:endParaRPr lang="zh-CN" altLang="zh-CN" sz="2800" b="1" dirty="0">
                <a:latin typeface="黑体" panose="02010609060101010101" pitchFamily="49" charset="-122"/>
              </a:endParaRPr>
            </a:p>
          </p:txBody>
        </p:sp>
        <p:pic>
          <p:nvPicPr>
            <p:cNvPr id="8202" name="图片 2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8727" y="782169"/>
              <a:ext cx="1008112" cy="110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3808413" y="3862388"/>
            <a:ext cx="1158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latinLnBrk="1" hangingPunct="1">
              <a:buFont typeface="Arial" panose="020B0604020202020204" pitchFamily="34" charset="0"/>
              <a:buNone/>
            </a:pPr>
            <a:r>
              <a:rPr lang="zh-CN" altLang="en-US" sz="2400" b="1"/>
              <a:t>？人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0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827088" y="700088"/>
            <a:ext cx="6723062" cy="1943100"/>
            <a:chOff x="1519114" y="422129"/>
            <a:chExt cx="6723259" cy="1944216"/>
          </a:xfrm>
        </p:grpSpPr>
        <p:sp>
          <p:nvSpPr>
            <p:cNvPr id="3" name="AutoShape 27"/>
            <p:cNvSpPr>
              <a:spLocks noChangeArrowheads="1"/>
            </p:cNvSpPr>
            <p:nvPr/>
          </p:nvSpPr>
          <p:spPr bwMode="auto">
            <a:xfrm>
              <a:off x="2887579" y="422129"/>
              <a:ext cx="5354794" cy="1944216"/>
            </a:xfrm>
            <a:prstGeom prst="wedgeRoundRectCallout">
              <a:avLst>
                <a:gd name="adj1" fmla="val -59984"/>
                <a:gd name="adj2" fmla="val -4166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latinLnBrk="1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把去年毕业生人数看成单位“</a:t>
              </a:r>
              <a:r>
                <a:rPr lang="en-US" altLang="zh-CN" sz="3200" b="1" dirty="0">
                  <a:latin typeface="+mn-lt"/>
                  <a:ea typeface="黑体" panose="02010609060101010101" pitchFamily="49" charset="-122"/>
                </a:rPr>
                <a:t>1</a:t>
              </a: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”，今年的毕业生人数是去年的</a:t>
              </a:r>
              <a:r>
                <a:rPr lang="en-US" altLang="zh-CN" sz="3200" b="1" dirty="0">
                  <a:latin typeface="+mn-lt"/>
                  <a:ea typeface="黑体" panose="02010609060101010101" pitchFamily="49" charset="-122"/>
                </a:rPr>
                <a:t>(1+15%)</a:t>
              </a: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。</a:t>
              </a:r>
              <a:endParaRPr lang="zh-CN" altLang="en-US" sz="3200" b="1" dirty="0">
                <a:latin typeface="+mn-lt"/>
                <a:ea typeface="黑体" panose="02010609060101010101" pitchFamily="49" charset="-122"/>
              </a:endParaRPr>
            </a:p>
          </p:txBody>
        </p:sp>
        <p:pic>
          <p:nvPicPr>
            <p:cNvPr id="3077" name="图片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9114" y="1043282"/>
              <a:ext cx="930328" cy="110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171700" y="2932113"/>
          <a:ext cx="2701925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2" imgW="1117600" imgH="660400" progId="Equation.DSMT4">
                  <p:embed/>
                </p:oleObj>
              </mc:Choice>
              <mc:Fallback>
                <p:oleObj name="Equation" r:id="rId2" imgW="1117600" imgH="660400" progId="Equation.DSMT4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1700" y="2932113"/>
                        <a:ext cx="2701925" cy="159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673100" y="700088"/>
            <a:ext cx="6877050" cy="1943100"/>
            <a:chOff x="1365380" y="422129"/>
            <a:chExt cx="6876993" cy="1944216"/>
          </a:xfrm>
        </p:grpSpPr>
        <p:sp>
          <p:nvSpPr>
            <p:cNvPr id="3" name="AutoShape 27"/>
            <p:cNvSpPr>
              <a:spLocks noChangeArrowheads="1"/>
            </p:cNvSpPr>
            <p:nvPr/>
          </p:nvSpPr>
          <p:spPr bwMode="auto">
            <a:xfrm>
              <a:off x="2887780" y="422129"/>
              <a:ext cx="5354593" cy="1944216"/>
            </a:xfrm>
            <a:prstGeom prst="wedgeRoundRectCallout">
              <a:avLst>
                <a:gd name="adj1" fmla="val -59984"/>
                <a:gd name="adj2" fmla="val -4166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latinLnBrk="1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先想今年的毕业生人数比去年增加了多少人，再用增加的人数加上去年的人数。</a:t>
              </a:r>
              <a:endParaRPr lang="zh-CN" altLang="en-US" sz="3200" b="1" dirty="0">
                <a:latin typeface="+mn-lt"/>
                <a:ea typeface="黑体" panose="02010609060101010101" pitchFamily="49" charset="-122"/>
              </a:endParaRPr>
            </a:p>
          </p:txBody>
        </p:sp>
        <p:pic>
          <p:nvPicPr>
            <p:cNvPr id="4102" name="图片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365380" y="1142209"/>
              <a:ext cx="930328" cy="954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573213" y="2932113"/>
          <a:ext cx="2854325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Equation" r:id="rId2" imgW="1180465" imgH="660400" progId="Equation.DSMT4">
                  <p:embed/>
                </p:oleObj>
              </mc:Choice>
              <mc:Fallback>
                <p:oleObj name="Equation" r:id="rId2" imgW="1180465" imgH="660400" progId="Equation.DSMT4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3213" y="2932113"/>
                        <a:ext cx="2854325" cy="159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744913" y="3941763"/>
            <a:ext cx="4897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答：今年毕业生有</a:t>
            </a:r>
            <a:r>
              <a:rPr lang="en-US" altLang="zh-CN" sz="3200" b="1" dirty="0">
                <a:solidFill>
                  <a:srgbClr val="FF0000"/>
                </a:solidFill>
              </a:rPr>
              <a:t>230</a:t>
            </a:r>
            <a:r>
              <a:rPr lang="zh-CN" altLang="en-US" sz="3200" b="1" dirty="0">
                <a:solidFill>
                  <a:srgbClr val="FF0000"/>
                </a:solidFill>
              </a:rPr>
              <a:t>人。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组合 10"/>
          <p:cNvGrpSpPr/>
          <p:nvPr/>
        </p:nvGrpSpPr>
        <p:grpSpPr bwMode="auto">
          <a:xfrm>
            <a:off x="323850" y="661988"/>
            <a:ext cx="2287588" cy="960437"/>
            <a:chOff x="1090402" y="262815"/>
            <a:chExt cx="2287380" cy="959398"/>
          </a:xfrm>
        </p:grpSpPr>
        <p:sp>
          <p:nvSpPr>
            <p:cNvPr id="3" name="Freeform 817"/>
            <p:cNvSpPr>
              <a:spLocks noEditPoints="1"/>
            </p:cNvSpPr>
            <p:nvPr/>
          </p:nvSpPr>
          <p:spPr bwMode="auto">
            <a:xfrm>
              <a:off x="1090402" y="462624"/>
              <a:ext cx="761931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Freeform 817"/>
            <p:cNvSpPr>
              <a:spLocks noEditPoints="1"/>
            </p:cNvSpPr>
            <p:nvPr/>
          </p:nvSpPr>
          <p:spPr bwMode="auto">
            <a:xfrm>
              <a:off x="1852333" y="262815"/>
              <a:ext cx="763519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 817"/>
            <p:cNvSpPr>
              <a:spLocks noEditPoints="1"/>
            </p:cNvSpPr>
            <p:nvPr/>
          </p:nvSpPr>
          <p:spPr bwMode="auto">
            <a:xfrm>
              <a:off x="2615851" y="462624"/>
              <a:ext cx="761931" cy="759589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矩形 6"/>
            <p:cNvSpPr>
              <a:spLocks noChangeArrowheads="1"/>
            </p:cNvSpPr>
            <p:nvPr/>
          </p:nvSpPr>
          <p:spPr bwMode="auto">
            <a:xfrm>
              <a:off x="1172944" y="549841"/>
              <a:ext cx="596846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试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矩形 7"/>
            <p:cNvSpPr>
              <a:spLocks noChangeArrowheads="1"/>
            </p:cNvSpPr>
            <p:nvPr/>
          </p:nvSpPr>
          <p:spPr bwMode="auto">
            <a:xfrm>
              <a:off x="1936463" y="350033"/>
              <a:ext cx="595258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一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矩形 8"/>
            <p:cNvSpPr>
              <a:spLocks noChangeArrowheads="1"/>
            </p:cNvSpPr>
            <p:nvPr/>
          </p:nvSpPr>
          <p:spPr bwMode="auto">
            <a:xfrm>
              <a:off x="2698394" y="549841"/>
              <a:ext cx="596846" cy="5851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试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704850" y="1622425"/>
            <a:ext cx="7515225" cy="12176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zh-CN" altLang="en-US" sz="3200" b="1" dirty="0">
                <a:latin typeface="+mn-lt"/>
              </a:rPr>
              <a:t>        明年的毕业生人数比今年减少</a:t>
            </a:r>
            <a:r>
              <a:rPr lang="en-US" altLang="zh-CN" sz="3200" b="1" dirty="0">
                <a:latin typeface="+mn-lt"/>
              </a:rPr>
              <a:t>10% </a:t>
            </a:r>
            <a:r>
              <a:rPr lang="zh-CN" altLang="en-US" sz="3200" b="1" dirty="0">
                <a:latin typeface="+mn-lt"/>
              </a:rPr>
              <a:t>，学校明年有毕业生多少人</a:t>
            </a:r>
            <a:r>
              <a:rPr lang="en-US" altLang="zh-CN" sz="3200" b="1" dirty="0">
                <a:latin typeface="+mn-lt"/>
              </a:rPr>
              <a:t>?</a:t>
            </a:r>
            <a:endParaRPr lang="zh-CN" altLang="en-US" sz="3200" b="1" dirty="0">
              <a:latin typeface="+mn-lt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547813" y="2927350"/>
          <a:ext cx="2701925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Equation" r:id="rId1" imgW="1117600" imgH="660400" progId="Equation.DSMT4">
                  <p:embed/>
                </p:oleObj>
              </mc:Choice>
              <mc:Fallback>
                <p:oleObj name="Equation" r:id="rId1" imgW="1117600" imgH="660400" progId="Equation.DSMT4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2927350"/>
                        <a:ext cx="2701925" cy="159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894263" y="2932113"/>
          <a:ext cx="2824162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Equation" r:id="rId3" imgW="1168400" imgH="660400" progId="Equation.DSMT4">
                  <p:embed/>
                </p:oleObj>
              </mc:Choice>
              <mc:Fallback>
                <p:oleObj name="Equation" r:id="rId3" imgW="1168400" imgH="660400" progId="Equation.DSMT4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4263" y="2932113"/>
                        <a:ext cx="2824162" cy="159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0"/>
          <p:cNvGrpSpPr/>
          <p:nvPr/>
        </p:nvGrpSpPr>
        <p:grpSpPr bwMode="auto">
          <a:xfrm>
            <a:off x="323850" y="555625"/>
            <a:ext cx="3051175" cy="960438"/>
            <a:chOff x="1090402" y="262815"/>
            <a:chExt cx="3050899" cy="959398"/>
          </a:xfrm>
        </p:grpSpPr>
        <p:sp>
          <p:nvSpPr>
            <p:cNvPr id="3" name="Freeform 817"/>
            <p:cNvSpPr>
              <a:spLocks noEditPoints="1"/>
            </p:cNvSpPr>
            <p:nvPr/>
          </p:nvSpPr>
          <p:spPr bwMode="auto">
            <a:xfrm>
              <a:off x="1090402" y="462623"/>
              <a:ext cx="761931" cy="759590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Freeform 817"/>
            <p:cNvSpPr>
              <a:spLocks noEditPoints="1"/>
            </p:cNvSpPr>
            <p:nvPr/>
          </p:nvSpPr>
          <p:spPr bwMode="auto">
            <a:xfrm>
              <a:off x="1852333" y="262815"/>
              <a:ext cx="763519" cy="759590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 817"/>
            <p:cNvSpPr>
              <a:spLocks noEditPoints="1"/>
            </p:cNvSpPr>
            <p:nvPr/>
          </p:nvSpPr>
          <p:spPr bwMode="auto">
            <a:xfrm>
              <a:off x="2615852" y="462623"/>
              <a:ext cx="761931" cy="759590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矩形 6"/>
            <p:cNvSpPr>
              <a:spLocks noChangeArrowheads="1"/>
            </p:cNvSpPr>
            <p:nvPr/>
          </p:nvSpPr>
          <p:spPr bwMode="auto">
            <a:xfrm>
              <a:off x="1172945" y="549842"/>
              <a:ext cx="596846" cy="58515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课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矩形 7"/>
            <p:cNvSpPr>
              <a:spLocks noChangeArrowheads="1"/>
            </p:cNvSpPr>
            <p:nvPr/>
          </p:nvSpPr>
          <p:spPr bwMode="auto">
            <a:xfrm>
              <a:off x="1936463" y="350033"/>
              <a:ext cx="595258" cy="58515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堂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矩形 8"/>
            <p:cNvSpPr>
              <a:spLocks noChangeArrowheads="1"/>
            </p:cNvSpPr>
            <p:nvPr/>
          </p:nvSpPr>
          <p:spPr bwMode="auto">
            <a:xfrm>
              <a:off x="2698395" y="549842"/>
              <a:ext cx="596846" cy="58515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活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817"/>
            <p:cNvSpPr>
              <a:spLocks noEditPoints="1"/>
            </p:cNvSpPr>
            <p:nvPr/>
          </p:nvSpPr>
          <p:spPr bwMode="auto">
            <a:xfrm>
              <a:off x="3377783" y="262815"/>
              <a:ext cx="763518" cy="759590"/>
            </a:xfrm>
            <a:custGeom>
              <a:avLst/>
              <a:gdLst>
                <a:gd name="T0" fmla="*/ 2147483646 w 425"/>
                <a:gd name="T1" fmla="*/ 2147483646 h 423"/>
                <a:gd name="T2" fmla="*/ 2147483646 w 425"/>
                <a:gd name="T3" fmla="*/ 2147483646 h 423"/>
                <a:gd name="T4" fmla="*/ 2147483646 w 425"/>
                <a:gd name="T5" fmla="*/ 2147483646 h 423"/>
                <a:gd name="T6" fmla="*/ 2147483646 w 425"/>
                <a:gd name="T7" fmla="*/ 2147483646 h 423"/>
                <a:gd name="T8" fmla="*/ 2147483646 w 425"/>
                <a:gd name="T9" fmla="*/ 2147483646 h 423"/>
                <a:gd name="T10" fmla="*/ 2147483646 w 425"/>
                <a:gd name="T11" fmla="*/ 2147483646 h 423"/>
                <a:gd name="T12" fmla="*/ 2147483646 w 425"/>
                <a:gd name="T13" fmla="*/ 2147483646 h 423"/>
                <a:gd name="T14" fmla="*/ 2147483646 w 425"/>
                <a:gd name="T15" fmla="*/ 2147483646 h 423"/>
                <a:gd name="T16" fmla="*/ 2147483646 w 425"/>
                <a:gd name="T17" fmla="*/ 2147483646 h 423"/>
                <a:gd name="T18" fmla="*/ 0 w 425"/>
                <a:gd name="T19" fmla="*/ 2147483646 h 423"/>
                <a:gd name="T20" fmla="*/ 2147483646 w 425"/>
                <a:gd name="T21" fmla="*/ 2147483646 h 423"/>
                <a:gd name="T22" fmla="*/ 2147483646 w 425"/>
                <a:gd name="T23" fmla="*/ 2147483646 h 423"/>
                <a:gd name="T24" fmla="*/ 2147483646 w 425"/>
                <a:gd name="T25" fmla="*/ 2147483646 h 423"/>
                <a:gd name="T26" fmla="*/ 2147483646 w 425"/>
                <a:gd name="T27" fmla="*/ 2147483646 h 423"/>
                <a:gd name="T28" fmla="*/ 2147483646 w 425"/>
                <a:gd name="T29" fmla="*/ 2147483646 h 423"/>
                <a:gd name="T30" fmla="*/ 2147483646 w 425"/>
                <a:gd name="T31" fmla="*/ 2147483646 h 423"/>
                <a:gd name="T32" fmla="*/ 2147483646 w 425"/>
                <a:gd name="T33" fmla="*/ 2147483646 h 423"/>
                <a:gd name="T34" fmla="*/ 2147483646 w 425"/>
                <a:gd name="T35" fmla="*/ 2147483646 h 423"/>
                <a:gd name="T36" fmla="*/ 2147483646 w 425"/>
                <a:gd name="T37" fmla="*/ 2147483646 h 423"/>
                <a:gd name="T38" fmla="*/ 2147483646 w 425"/>
                <a:gd name="T39" fmla="*/ 2147483646 h 423"/>
                <a:gd name="T40" fmla="*/ 2147483646 w 425"/>
                <a:gd name="T41" fmla="*/ 2147483646 h 423"/>
                <a:gd name="T42" fmla="*/ 2147483646 w 425"/>
                <a:gd name="T43" fmla="*/ 2147483646 h 423"/>
                <a:gd name="T44" fmla="*/ 2147483646 w 425"/>
                <a:gd name="T45" fmla="*/ 2147483646 h 423"/>
                <a:gd name="T46" fmla="*/ 2147483646 w 425"/>
                <a:gd name="T47" fmla="*/ 2147483646 h 423"/>
                <a:gd name="T48" fmla="*/ 2147483646 w 425"/>
                <a:gd name="T49" fmla="*/ 2147483646 h 423"/>
                <a:gd name="T50" fmla="*/ 2147483646 w 425"/>
                <a:gd name="T51" fmla="*/ 2147483646 h 423"/>
                <a:gd name="T52" fmla="*/ 2147483646 w 425"/>
                <a:gd name="T53" fmla="*/ 2147483646 h 423"/>
                <a:gd name="T54" fmla="*/ 2147483646 w 425"/>
                <a:gd name="T55" fmla="*/ 2147483646 h 423"/>
                <a:gd name="T56" fmla="*/ 2147483646 w 425"/>
                <a:gd name="T57" fmla="*/ 2147483646 h 423"/>
                <a:gd name="T58" fmla="*/ 2147483646 w 425"/>
                <a:gd name="T59" fmla="*/ 2147483646 h 423"/>
                <a:gd name="T60" fmla="*/ 2147483646 w 425"/>
                <a:gd name="T61" fmla="*/ 2147483646 h 423"/>
                <a:gd name="T62" fmla="*/ 2147483646 w 425"/>
                <a:gd name="T63" fmla="*/ 2147483646 h 423"/>
                <a:gd name="T64" fmla="*/ 2147483646 w 425"/>
                <a:gd name="T65" fmla="*/ 2147483646 h 423"/>
                <a:gd name="T66" fmla="*/ 2147483646 w 425"/>
                <a:gd name="T67" fmla="*/ 2147483646 h 423"/>
                <a:gd name="T68" fmla="*/ 2147483646 w 425"/>
                <a:gd name="T69" fmla="*/ 2147483646 h 423"/>
                <a:gd name="T70" fmla="*/ 2147483646 w 425"/>
                <a:gd name="T71" fmla="*/ 2147483646 h 423"/>
                <a:gd name="T72" fmla="*/ 2147483646 w 425"/>
                <a:gd name="T73" fmla="*/ 2147483646 h 423"/>
                <a:gd name="T74" fmla="*/ 2147483646 w 425"/>
                <a:gd name="T75" fmla="*/ 2147483646 h 423"/>
                <a:gd name="T76" fmla="*/ 2147483646 w 425"/>
                <a:gd name="T77" fmla="*/ 2147483646 h 423"/>
                <a:gd name="T78" fmla="*/ 2147483646 w 425"/>
                <a:gd name="T79" fmla="*/ 2147483646 h 423"/>
                <a:gd name="T80" fmla="*/ 2147483646 w 425"/>
                <a:gd name="T81" fmla="*/ 2147483646 h 423"/>
                <a:gd name="T82" fmla="*/ 2147483646 w 425"/>
                <a:gd name="T83" fmla="*/ 2147483646 h 423"/>
                <a:gd name="T84" fmla="*/ 2147483646 w 425"/>
                <a:gd name="T85" fmla="*/ 2147483646 h 423"/>
                <a:gd name="T86" fmla="*/ 2147483646 w 425"/>
                <a:gd name="T87" fmla="*/ 2147483646 h 423"/>
                <a:gd name="T88" fmla="*/ 2147483646 w 425"/>
                <a:gd name="T89" fmla="*/ 2147483646 h 423"/>
                <a:gd name="T90" fmla="*/ 2147483646 w 425"/>
                <a:gd name="T91" fmla="*/ 2147483646 h 423"/>
                <a:gd name="T92" fmla="*/ 2147483646 w 425"/>
                <a:gd name="T93" fmla="*/ 2147483646 h 423"/>
                <a:gd name="T94" fmla="*/ 2147483646 w 425"/>
                <a:gd name="T95" fmla="*/ 2147483646 h 423"/>
                <a:gd name="T96" fmla="*/ 2147483646 w 425"/>
                <a:gd name="T97" fmla="*/ 2147483646 h 423"/>
                <a:gd name="T98" fmla="*/ 2147483646 w 425"/>
                <a:gd name="T99" fmla="*/ 2147483646 h 423"/>
                <a:gd name="T100" fmla="*/ 2147483646 w 425"/>
                <a:gd name="T101" fmla="*/ 2147483646 h 423"/>
                <a:gd name="T102" fmla="*/ 2147483646 w 425"/>
                <a:gd name="T103" fmla="*/ 2147483646 h 423"/>
                <a:gd name="T104" fmla="*/ 2147483646 w 425"/>
                <a:gd name="T105" fmla="*/ 2147483646 h 423"/>
                <a:gd name="T106" fmla="*/ 2147483646 w 425"/>
                <a:gd name="T107" fmla="*/ 2147483646 h 423"/>
                <a:gd name="T108" fmla="*/ 2147483646 w 425"/>
                <a:gd name="T109" fmla="*/ 2147483646 h 423"/>
                <a:gd name="T110" fmla="*/ 2147483646 w 425"/>
                <a:gd name="T111" fmla="*/ 2147483646 h 423"/>
                <a:gd name="T112" fmla="*/ 2147483646 w 425"/>
                <a:gd name="T113" fmla="*/ 2147483646 h 423"/>
                <a:gd name="T114" fmla="*/ 2147483646 w 425"/>
                <a:gd name="T115" fmla="*/ 2147483646 h 423"/>
                <a:gd name="T116" fmla="*/ 2147483646 w 425"/>
                <a:gd name="T117" fmla="*/ 2147483646 h 423"/>
                <a:gd name="T118" fmla="*/ 2147483646 w 425"/>
                <a:gd name="T119" fmla="*/ 2147483646 h 423"/>
                <a:gd name="T120" fmla="*/ 2147483646 w 425"/>
                <a:gd name="T121" fmla="*/ 2147483646 h 423"/>
                <a:gd name="T122" fmla="*/ 2147483646 w 425"/>
                <a:gd name="T123" fmla="*/ 2147483646 h 4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FF00"/>
              </a:solidFill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矩形 7"/>
            <p:cNvSpPr>
              <a:spLocks noChangeArrowheads="1"/>
            </p:cNvSpPr>
            <p:nvPr/>
          </p:nvSpPr>
          <p:spPr bwMode="auto">
            <a:xfrm>
              <a:off x="3460326" y="350033"/>
              <a:ext cx="595258" cy="58515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动</a:t>
              </a:r>
              <a:endParaRPr lang="zh-CN" altLang="en-US" sz="32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611188" y="1624013"/>
            <a:ext cx="7921625" cy="23987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  <a:defRPr/>
            </a:pPr>
            <a:r>
              <a:rPr lang="zh-CN" altLang="en-US" sz="3200" b="1" dirty="0">
                <a:latin typeface="+mn-lt"/>
              </a:rPr>
              <a:t>小组讨论下面的问题。</a:t>
            </a:r>
            <a:endParaRPr lang="zh-CN" altLang="en-US" sz="3200" b="1" dirty="0">
              <a:latin typeface="+mn-lt"/>
            </a:endParaRPr>
          </a:p>
          <a:p>
            <a:pPr latinLnBrk="1">
              <a:lnSpc>
                <a:spcPct val="120000"/>
              </a:lnSpc>
              <a:defRPr/>
            </a:pPr>
            <a:r>
              <a:rPr lang="zh-CN" altLang="en-US" sz="3200" b="1" dirty="0">
                <a:latin typeface="+mn-lt"/>
              </a:rPr>
              <a:t>        一件衣服原价</a:t>
            </a:r>
            <a:r>
              <a:rPr lang="en-US" altLang="zh-CN" sz="3200" b="1" dirty="0">
                <a:latin typeface="+mn-lt"/>
              </a:rPr>
              <a:t>125</a:t>
            </a:r>
            <a:r>
              <a:rPr lang="zh-CN" altLang="en-US" sz="3200" b="1" dirty="0">
                <a:latin typeface="+mn-lt"/>
              </a:rPr>
              <a:t>元。如果先提价</a:t>
            </a:r>
            <a:r>
              <a:rPr lang="en-US" altLang="zh-CN" sz="3200" b="1" dirty="0">
                <a:latin typeface="+mn-lt"/>
              </a:rPr>
              <a:t>20%</a:t>
            </a:r>
            <a:r>
              <a:rPr lang="zh-CN" altLang="en-US" sz="3200" b="1" dirty="0">
                <a:latin typeface="+mn-lt"/>
              </a:rPr>
              <a:t>，再降价</a:t>
            </a:r>
            <a:r>
              <a:rPr lang="en-US" altLang="zh-CN" sz="3200" b="1" dirty="0">
                <a:latin typeface="+mn-lt"/>
              </a:rPr>
              <a:t>20%</a:t>
            </a:r>
            <a:r>
              <a:rPr lang="zh-CN" altLang="en-US" sz="3200" b="1" dirty="0">
                <a:latin typeface="+mn-lt"/>
              </a:rPr>
              <a:t>，那么这件衣服的价格还是</a:t>
            </a:r>
            <a:r>
              <a:rPr lang="en-US" altLang="zh-CN" sz="3200" b="1" dirty="0">
                <a:latin typeface="+mn-lt"/>
              </a:rPr>
              <a:t>125</a:t>
            </a:r>
            <a:r>
              <a:rPr lang="zh-CN" altLang="en-US" sz="3200" b="1" dirty="0">
                <a:latin typeface="+mn-lt"/>
              </a:rPr>
              <a:t>元吗</a:t>
            </a:r>
            <a:r>
              <a:rPr lang="en-US" altLang="zh-CN" sz="3200" b="1" dirty="0">
                <a:latin typeface="+mn-lt"/>
              </a:rPr>
              <a:t>?</a:t>
            </a:r>
            <a:r>
              <a:rPr lang="zh-CN" altLang="en-US" sz="3200" b="1" dirty="0">
                <a:latin typeface="+mn-lt"/>
              </a:rPr>
              <a:t>为什么</a:t>
            </a:r>
            <a:r>
              <a:rPr lang="en-US" altLang="zh-CN" sz="3200" b="1" dirty="0">
                <a:latin typeface="+mn-lt"/>
              </a:rPr>
              <a:t>?</a:t>
            </a:r>
            <a:endParaRPr lang="zh-CN" altLang="en-US" sz="32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8b37fa40-2502-494b-90f7-b064e0b0ab2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fttvzjz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1002</Words>
  <Application>WPS 演示</Application>
  <PresentationFormat>全屏显示(16:9)</PresentationFormat>
  <Paragraphs>126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18</vt:i4>
      </vt:variant>
    </vt:vector>
  </HeadingPairs>
  <TitlesOfParts>
    <vt:vector size="38" baseType="lpstr">
      <vt:lpstr>Arial</vt:lpstr>
      <vt:lpstr>宋体</vt:lpstr>
      <vt:lpstr>Wingdings</vt:lpstr>
      <vt:lpstr>Times New Roman</vt:lpstr>
      <vt:lpstr>黑体</vt:lpstr>
      <vt:lpstr>Calibri</vt:lpstr>
      <vt:lpstr>等线</vt:lpstr>
      <vt:lpstr>微软雅黑</vt:lpstr>
      <vt:lpstr>Gulim</vt:lpstr>
      <vt:lpstr>Malgun Gothic</vt:lpstr>
      <vt:lpstr>Arial</vt:lpstr>
      <vt:lpstr>Arial Unicode MS</vt:lpstr>
      <vt:lpstr>第一PPT模板网-WWW.1PPT.COM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</cp:revision>
  <dcterms:created xsi:type="dcterms:W3CDTF">2023-02-12T06:04:14Z</dcterms:created>
  <dcterms:modified xsi:type="dcterms:W3CDTF">2023-02-12T06:04:14Z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477C99BD590A41B3B1A990F3128C1BBA</vt:lpwstr>
  </property>
</Properties>
</file>