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0" userDrawn="1">
          <p15:clr>
            <a:srgbClr val="A4A3A4"/>
          </p15:clr>
        </p15:guide>
        <p15:guide id="2" orient="horz" pos="667" userDrawn="1">
          <p15:clr>
            <a:srgbClr val="A4A3A4"/>
          </p15:clr>
        </p15:guide>
        <p15:guide id="3" orient="horz" pos="298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BDFC9E"/>
    <a:srgbClr val="00EE33"/>
    <a:srgbClr val="5B9BD5"/>
    <a:srgbClr val="B5DBFD"/>
    <a:srgbClr val="94BCE5"/>
    <a:srgbClr val="E8333C"/>
    <a:srgbClr val="FC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23" autoAdjust="0"/>
    <p:restoredTop sz="94982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530"/>
        <p:guide orient="horz" pos="667"/>
        <p:guide orient="horz" pos="2981"/>
        <p:guide pos="2880"/>
        <p:guide pos="385"/>
        <p:guide pos="37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930D248-8D1D-41D8-ABD0-9AFF7E06842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fld id="{0D69A148-C0BA-4E5B-97D9-402F9F1E87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1550" y="3217863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0" y="105958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4800" b="1" dirty="0">
                <a:cs typeface="Times New Roman" panose="02020603050405020304" pitchFamily="18" charset="0"/>
              </a:rPr>
              <a:t>3</a:t>
            </a:r>
            <a:r>
              <a:rPr lang="en-US" altLang="zh-CN" sz="4800" b="1" dirty="0" smtClean="0">
                <a:cs typeface="Times New Roman" panose="02020603050405020304" pitchFamily="18" charset="0"/>
              </a:rPr>
              <a:t>.</a:t>
            </a:r>
            <a:r>
              <a:rPr lang="zh-CN" altLang="en-US" sz="4800" b="1" dirty="0" smtClean="0">
                <a:cs typeface="Times New Roman" panose="02020603050405020304" pitchFamily="18" charset="0"/>
              </a:rPr>
              <a:t> 解决问题</a:t>
            </a:r>
            <a:endParaRPr lang="zh-CN" altLang="en-US" sz="4800" b="1" dirty="0"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012825" y="2283718"/>
            <a:ext cx="7178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cs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cs typeface="Times New Roman" panose="02020603050405020304" pitchFamily="18" charset="0"/>
              </a:rPr>
              <a:t>时</a:t>
            </a:r>
            <a:endParaRPr lang="zh-CN" altLang="en-US" sz="3200" b="1" dirty="0">
              <a:cs typeface="Times New Roman" panose="02020603050405020304" pitchFamily="18" charset="0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012825" y="3521075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b="1" dirty="0">
                <a:cs typeface="Times New Roman" panose="02020603050405020304" pitchFamily="18" charset="0"/>
              </a:rPr>
              <a:t>西南师大</a:t>
            </a:r>
            <a:r>
              <a:rPr lang="en-US" altLang="zh-CN" b="1" dirty="0">
                <a:cs typeface="Times New Roman" panose="02020603050405020304" pitchFamily="18" charset="0"/>
              </a:rPr>
              <a:t>·</a:t>
            </a:r>
            <a:r>
              <a:rPr lang="zh-CN" altLang="en-US" b="1" dirty="0">
                <a:cs typeface="Times New Roman" panose="02020603050405020304" pitchFamily="18" charset="0"/>
              </a:rPr>
              <a:t>六年级下册</a:t>
            </a:r>
            <a:endParaRPr lang="zh-CN" altLang="en-US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6263" y="657225"/>
            <a:ext cx="5975350" cy="627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解：设蜡笔画有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幅。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6288" y="1314450"/>
            <a:ext cx="2592387" cy="1812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-60%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=40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   40%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=40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           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=100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813" y="3127375"/>
            <a:ext cx="3587750" cy="627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100×60%=60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（幅）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088" y="3995738"/>
            <a:ext cx="7935912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答：蜡笔画有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幅，水彩画有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60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幅。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450" y="1419225"/>
            <a:ext cx="6697663" cy="1809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  <a:ea typeface="+mn-ea"/>
                <a:cs typeface="+mn-ea"/>
              </a:rPr>
              <a:t>3.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小红买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1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支圆珠笔和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1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支钢笔共用去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12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元，圆珠笔的单价是钢笔的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20%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。圆珠笔和钢笔的单价各是多少元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?</a:t>
            </a:r>
            <a:endParaRPr lang="en-US" altLang="zh-CN" sz="3200" b="1">
              <a:latin typeface="+mn-lt"/>
              <a:ea typeface="+mn-ea"/>
              <a:cs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364163" y="2643188"/>
            <a:ext cx="863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 bwMode="auto">
          <a:xfrm>
            <a:off x="3498850" y="3228975"/>
            <a:ext cx="2073275" cy="728663"/>
            <a:chOff x="3059831" y="2953745"/>
            <a:chExt cx="2072791" cy="729985"/>
          </a:xfrm>
        </p:grpSpPr>
        <p:sp>
          <p:nvSpPr>
            <p:cNvPr id="5" name="对话气泡: 椭圆形 4"/>
            <p:cNvSpPr/>
            <p:nvPr/>
          </p:nvSpPr>
          <p:spPr>
            <a:xfrm>
              <a:off x="3059831" y="2953745"/>
              <a:ext cx="2037874" cy="729985"/>
            </a:xfrm>
            <a:prstGeom prst="wedgeEllipseCallout">
              <a:avLst>
                <a:gd name="adj1" fmla="val 58845"/>
                <a:gd name="adj2" fmla="val -11988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094748" y="3026902"/>
              <a:ext cx="2037874" cy="5836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  <a:cs typeface="+mn-ea"/>
                </a:rPr>
                <a:t>单位“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  <a:cs typeface="+mn-ea"/>
                </a:rPr>
                <a:t>1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  <a:cs typeface="+mn-ea"/>
                </a:rPr>
                <a:t>”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6263" y="657225"/>
            <a:ext cx="5975350" cy="627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解：设钢笔单价为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元。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6288" y="1314450"/>
            <a:ext cx="2592387" cy="1812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+20%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=12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  120%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=12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           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=10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0063" y="3232150"/>
            <a:ext cx="3587750" cy="627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10×20%=2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（元）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088" y="3995738"/>
            <a:ext cx="7935912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答：圆珠笔单价为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元，钢笔单价为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元。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450" y="1347788"/>
            <a:ext cx="6913563" cy="18081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  <a:ea typeface="+mn-ea"/>
                <a:cs typeface="+mn-ea"/>
              </a:rPr>
              <a:t>4.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小宇一共收集了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120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张邮票，其中外国邮票的张数是中国邮票的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25%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。 中国邮票和外国邮票各有多少张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?</a:t>
            </a:r>
            <a:endParaRPr lang="en-US" altLang="zh-CN" sz="3200" b="1"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0113" y="657225"/>
            <a:ext cx="4679950" cy="627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解：设中国邮票有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张。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6288" y="1314450"/>
            <a:ext cx="2670175" cy="1812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+25%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=120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  125%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=120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            </a:t>
            </a:r>
            <a:r>
              <a:rPr lang="en-US" altLang="zh-CN" sz="3200" b="1" i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=96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8175" y="3157538"/>
            <a:ext cx="3587750" cy="627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</a:rPr>
              <a:t>96×25%=24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cs typeface="+mn-ea"/>
              </a:rPr>
              <a:t>（张）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088" y="3995738"/>
            <a:ext cx="7935912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答：中国邮票有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96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张，外国邮票有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张。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2988" y="1347788"/>
            <a:ext cx="7345362" cy="25844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5.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运一堆砂石，先用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1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辆载重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4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吨的大卡车运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1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次后，剩下的用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5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辆同样的小卡车刚好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1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次运完。如果小卡车的载重量是大卡车的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75%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，这堆砂石共有多少吨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?</a:t>
            </a:r>
            <a:endParaRPr lang="en-US" altLang="zh-CN" sz="32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2275" y="915988"/>
            <a:ext cx="4535488" cy="1222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解：小卡车的载重量为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4×75%=3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（吨）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2275" y="2193925"/>
            <a:ext cx="4175125" cy="1222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砂石总量为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4+3×5=19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（吨）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2275" y="3471863"/>
            <a:ext cx="5256213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答：这堆砂石共有</a:t>
            </a:r>
            <a:r>
              <a:rPr lang="en-US" altLang="zh-CN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19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</a:rPr>
              <a:t>吨。</a:t>
            </a:r>
            <a:endParaRPr lang="en-US" altLang="zh-CN" sz="3200" b="1">
              <a:solidFill>
                <a:srgbClr val="FF0000"/>
              </a:solidFill>
              <a:latin typeface="+mn-lt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32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350" y="1058863"/>
            <a:ext cx="6337300" cy="35877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应用方程来解决百分数问题：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①理解问题，明确未知数是什么，选择哪个量为未知数；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②根据数量关系列出方程；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③解方程；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④检验。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课后作业</a:t>
            </a:r>
            <a:endParaRPr lang="zh-CN" altLang="en-US" sz="32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3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新课导入</a:t>
            </a:r>
            <a:endParaRPr lang="zh-CN" altLang="en-US" sz="32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650" y="1131888"/>
            <a:ext cx="7632700" cy="18081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n-ea"/>
                <a:cs typeface="+mn-ea"/>
                <a:sym typeface="+mn-lt"/>
              </a:rPr>
              <a:t>        一件上衣和一条裤子的价格相差</a:t>
            </a:r>
            <a:r>
              <a:rPr lang="en-US" altLang="zh-CN" sz="3200" b="1" dirty="0"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zh-CN" altLang="en-US" sz="3200" b="1" dirty="0">
                <a:latin typeface="+mn-lt"/>
                <a:ea typeface="+mn-ea"/>
                <a:cs typeface="+mn-ea"/>
                <a:sym typeface="+mn-lt"/>
              </a:rPr>
              <a:t>元，裤子价格是上衣的</a:t>
            </a:r>
            <a:r>
              <a:rPr lang="en-US" altLang="zh-CN" sz="3200" b="1" dirty="0">
                <a:latin typeface="+mn-lt"/>
                <a:ea typeface="+mn-ea"/>
                <a:cs typeface="+mn-ea"/>
                <a:sym typeface="+mn-lt"/>
              </a:rPr>
              <a:t>70%</a:t>
            </a:r>
            <a:r>
              <a:rPr lang="zh-CN" altLang="en-US" sz="3200" b="1" dirty="0">
                <a:latin typeface="+mn-lt"/>
                <a:ea typeface="+mn-ea"/>
                <a:cs typeface="+mn-ea"/>
                <a:sym typeface="+mn-lt"/>
              </a:rPr>
              <a:t>。上衣和裤子的价格各是多少元</a:t>
            </a:r>
            <a:r>
              <a:rPr lang="en-US" altLang="zh-CN" sz="3200" b="1" dirty="0">
                <a:latin typeface="+mn-lt"/>
                <a:ea typeface="+mn-ea"/>
                <a:cs typeface="+mn-ea"/>
                <a:sym typeface="+mn-lt"/>
              </a:rPr>
              <a:t>?</a:t>
            </a:r>
            <a:endParaRPr lang="zh-CN" altLang="en-US" sz="320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4067175" y="3219450"/>
            <a:ext cx="4314825" cy="1584325"/>
            <a:chOff x="4067944" y="3219822"/>
            <a:chExt cx="4314615" cy="1584176"/>
          </a:xfrm>
        </p:grpSpPr>
        <p:pic>
          <p:nvPicPr>
            <p:cNvPr id="3077" name="图片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57566" y="3219822"/>
              <a:ext cx="1224993" cy="158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4067944" y="3219822"/>
              <a:ext cx="2663695" cy="593669"/>
            </a:xfrm>
            <a:prstGeom prst="wedgeRoundRectCallout">
              <a:avLst>
                <a:gd name="adj1" fmla="val 61055"/>
                <a:gd name="adj2" fmla="val 3536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latinLnBrk="1">
                <a:buFont typeface="Arial" panose="020B0604020202020204" pitchFamily="34" charset="0"/>
                <a:buNone/>
                <a:defRPr/>
              </a:pPr>
              <a:r>
                <a:rPr lang="zh-CN" altLang="en-US" sz="2800" b="1">
                  <a:latin typeface="+mn-lt"/>
                  <a:ea typeface="+mn-ea"/>
                  <a:cs typeface="+mn-ea"/>
                  <a:sym typeface="+mn-lt"/>
                </a:rPr>
                <a:t>可以怎样思考？</a:t>
              </a:r>
              <a:endParaRPr lang="zh-CN" altLang="zh-CN" sz="2800" b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771775" y="514350"/>
            <a:ext cx="6042025" cy="1706563"/>
            <a:chOff x="1907704" y="987574"/>
            <a:chExt cx="6041293" cy="1706693"/>
          </a:xfrm>
        </p:grpSpPr>
        <p:pic>
          <p:nvPicPr>
            <p:cNvPr id="4102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020272" y="1347614"/>
              <a:ext cx="928725" cy="1346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1907704" y="987574"/>
              <a:ext cx="4536525" cy="1224056"/>
            </a:xfrm>
            <a:prstGeom prst="wedgeRoundRectCallout">
              <a:avLst>
                <a:gd name="adj1" fmla="val 61055"/>
                <a:gd name="adj2" fmla="val 3536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latinLnBrk="1">
                <a:lnSpc>
                  <a:spcPct val="13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latin typeface="+mn-lt"/>
                  <a:ea typeface="+mn-ea"/>
                  <a:cs typeface="+mn-ea"/>
                  <a:sym typeface="+mn-lt"/>
                </a:rPr>
                <a:t>可以这样想：上衣价格</a:t>
              </a:r>
              <a:r>
                <a:rPr lang="en-US" altLang="zh-CN" sz="2800" b="1" dirty="0">
                  <a:latin typeface="+mn-lt"/>
                  <a:ea typeface="+mn-ea"/>
                  <a:cs typeface="+mn-ea"/>
                  <a:sym typeface="+mn-lt"/>
                </a:rPr>
                <a:t>-</a:t>
              </a:r>
              <a:r>
                <a:rPr lang="zh-CN" altLang="en-US" sz="2800" b="1" dirty="0">
                  <a:latin typeface="+mn-lt"/>
                  <a:ea typeface="+mn-ea"/>
                  <a:cs typeface="+mn-ea"/>
                  <a:sym typeface="+mn-lt"/>
                </a:rPr>
                <a:t>裤子价格</a:t>
              </a:r>
              <a:r>
                <a:rPr lang="en-US" altLang="zh-CN" sz="2800" b="1" dirty="0">
                  <a:latin typeface="+mn-lt"/>
                  <a:ea typeface="+mn-ea"/>
                  <a:cs typeface="+mn-ea"/>
                  <a:sym typeface="+mn-lt"/>
                </a:rPr>
                <a:t>=60</a:t>
              </a:r>
              <a:r>
                <a:rPr lang="zh-CN" altLang="en-US" sz="2800" b="1" dirty="0">
                  <a:latin typeface="+mn-lt"/>
                  <a:ea typeface="+mn-ea"/>
                  <a:cs typeface="+mn-ea"/>
                  <a:sym typeface="+mn-lt"/>
                </a:rPr>
                <a:t>元。</a:t>
              </a:r>
              <a:endParaRPr lang="zh-CN" altLang="en-US" sz="28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87450" y="1738313"/>
            <a:ext cx="4105275" cy="262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设上衣的价格为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-70%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=60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   30%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=60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           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=200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200×70%= 140(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188" y="4367213"/>
            <a:ext cx="751363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答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上衣的价格是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元，裤子的价格是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140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6"/>
          <p:cNvGrpSpPr/>
          <p:nvPr/>
        </p:nvGrpSpPr>
        <p:grpSpPr bwMode="auto">
          <a:xfrm>
            <a:off x="1550988" y="484188"/>
            <a:ext cx="6043612" cy="1546225"/>
            <a:chOff x="1551353" y="483518"/>
            <a:chExt cx="6042864" cy="1547419"/>
          </a:xfrm>
        </p:grpSpPr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1551353" y="483518"/>
              <a:ext cx="4536513" cy="1224907"/>
            </a:xfrm>
            <a:prstGeom prst="wedgeRoundRectCallout">
              <a:avLst>
                <a:gd name="adj1" fmla="val 61055"/>
                <a:gd name="adj2" fmla="val 3536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latinLnBrk="1">
                <a:lnSpc>
                  <a:spcPct val="13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>
                  <a:latin typeface="+mn-lt"/>
                  <a:ea typeface="+mn-ea"/>
                  <a:cs typeface="+mn-ea"/>
                  <a:sym typeface="+mn-lt"/>
                </a:rPr>
                <a:t>如果设裤子价格为</a:t>
              </a:r>
              <a:r>
                <a:rPr lang="en-US" altLang="zh-CN" sz="2800" b="1" i="1">
                  <a:latin typeface="+mn-lt"/>
                  <a:ea typeface="+mn-ea"/>
                  <a:cs typeface="+mn-ea"/>
                  <a:sym typeface="+mn-lt"/>
                </a:rPr>
                <a:t>x</a:t>
              </a:r>
              <a:r>
                <a:rPr lang="zh-CN" altLang="en-US" sz="2800" b="1">
                  <a:latin typeface="+mn-lt"/>
                  <a:ea typeface="+mn-ea"/>
                  <a:cs typeface="+mn-ea"/>
                  <a:sym typeface="+mn-lt"/>
                </a:rPr>
                <a:t>，该如何求解。</a:t>
              </a:r>
              <a:endParaRPr lang="zh-CN" altLang="en-US" sz="2800" b="1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034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607128" y="1096728"/>
              <a:ext cx="987089" cy="93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矩形 7"/>
          <p:cNvSpPr/>
          <p:nvPr/>
        </p:nvSpPr>
        <p:spPr>
          <a:xfrm>
            <a:off x="900113" y="1789113"/>
            <a:ext cx="4319587" cy="5603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解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设裤子的价格为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lt"/>
              </a:rPr>
              <a:t>元。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  <a:sym typeface="+mn-lt"/>
            </a:endParaRPr>
          </a:p>
        </p:txBody>
      </p:sp>
      <p:graphicFrame>
        <p:nvGraphicFramePr>
          <p:cNvPr id="8196" name="对象 8"/>
          <p:cNvGraphicFramePr>
            <a:graphicFrameLocks noChangeAspect="1"/>
          </p:cNvGraphicFramePr>
          <p:nvPr/>
        </p:nvGraphicFramePr>
        <p:xfrm>
          <a:off x="1331913" y="2482850"/>
          <a:ext cx="2016125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2" imgW="1028065" imgH="1091565" progId="Equation.DSMT4">
                  <p:embed/>
                </p:oleObj>
              </mc:Choice>
              <mc:Fallback>
                <p:oleObj name="Equation" r:id="rId2" imgW="1028065" imgH="1091565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482850"/>
                        <a:ext cx="2016125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对象 9"/>
          <p:cNvGraphicFramePr>
            <a:graphicFrameLocks noChangeAspect="1"/>
          </p:cNvGraphicFramePr>
          <p:nvPr/>
        </p:nvGraphicFramePr>
        <p:xfrm>
          <a:off x="3463925" y="3829050"/>
          <a:ext cx="164147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4" imgW="837565" imgH="406400" progId="Equation.DSMT4">
                  <p:embed/>
                </p:oleObj>
              </mc:Choice>
              <mc:Fallback>
                <p:oleObj name="Equation" r:id="rId4" imgW="837565" imgH="40640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3925" y="3829050"/>
                        <a:ext cx="1641475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12"/>
          <p:cNvGrpSpPr/>
          <p:nvPr/>
        </p:nvGrpSpPr>
        <p:grpSpPr bwMode="auto">
          <a:xfrm>
            <a:off x="4405313" y="2182813"/>
            <a:ext cx="3921125" cy="1327150"/>
            <a:chOff x="4705161" y="2313278"/>
            <a:chExt cx="3921528" cy="1326366"/>
          </a:xfrm>
        </p:grpSpPr>
        <p:sp>
          <p:nvSpPr>
            <p:cNvPr id="11" name="对话气泡: 椭圆形 10"/>
            <p:cNvSpPr/>
            <p:nvPr/>
          </p:nvSpPr>
          <p:spPr>
            <a:xfrm>
              <a:off x="4705161" y="2313278"/>
              <a:ext cx="3921528" cy="1326366"/>
            </a:xfrm>
            <a:prstGeom prst="wedgeEllipseCallout">
              <a:avLst>
                <a:gd name="adj1" fmla="val -45334"/>
                <a:gd name="adj2" fmla="val 70268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latinLnBrk="1">
                <a:lnSpc>
                  <a:spcPct val="130000"/>
                </a:lnSpc>
                <a:defRPr/>
              </a:pPr>
              <a:endParaRPr lang="zh-CN" altLang="en-US" sz="2800" b="1">
                <a:cs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932196" y="2483040"/>
              <a:ext cx="3467456" cy="9535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  <a:cs typeface="+mn-ea"/>
                  <a:sym typeface="+mn-lt"/>
                </a:rPr>
                <a:t>设未知数求解时，要使计算过程简便。</a:t>
              </a: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350" y="842963"/>
            <a:ext cx="6337300" cy="35877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应用方程来解决百分数问题：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①理解问题，明确未知数是什么，选择哪个量为未知数；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②根据数量关系列出方程；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③解方程；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④检验。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0"/>
          <p:cNvGrpSpPr/>
          <p:nvPr/>
        </p:nvGrpSpPr>
        <p:grpSpPr bwMode="auto">
          <a:xfrm>
            <a:off x="323850" y="555625"/>
            <a:ext cx="3051175" cy="960438"/>
            <a:chOff x="1090402" y="262815"/>
            <a:chExt cx="3050899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3"/>
              <a:ext cx="761931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2" y="462623"/>
              <a:ext cx="761931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5" y="549842"/>
              <a:ext cx="596846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课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堂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5" y="549842"/>
              <a:ext cx="596846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活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17"/>
            <p:cNvSpPr>
              <a:spLocks noEditPoints="1"/>
            </p:cNvSpPr>
            <p:nvPr/>
          </p:nvSpPr>
          <p:spPr bwMode="auto">
            <a:xfrm>
              <a:off x="3377783" y="262815"/>
              <a:ext cx="763518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>
              <a:off x="3460326" y="350033"/>
              <a:ext cx="595258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动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147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1863" y="1006475"/>
            <a:ext cx="7600950" cy="30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06400" y="4046538"/>
            <a:ext cx="8453438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latin typeface="+mn-lt"/>
                <a:ea typeface="+mn-ea"/>
                <a:cs typeface="+mn-ea"/>
              </a:rPr>
              <a:t>根据卡片上的信息，用式子表示数量间的关系。</a:t>
            </a:r>
            <a:endParaRPr lang="zh-CN" altLang="en-US" sz="3200" b="1">
              <a:latin typeface="+mn-lt"/>
              <a:ea typeface="+mn-ea"/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650" y="2932113"/>
            <a:ext cx="16494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+75%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</a:t>
            </a:r>
            <a:endParaRPr lang="zh-CN" altLang="en-US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随堂练习</a:t>
            </a:r>
            <a:endParaRPr lang="zh-CN" altLang="en-US" sz="32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400" y="1203325"/>
            <a:ext cx="7981950" cy="627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  <a:ea typeface="+mn-ea"/>
                <a:cs typeface="+mn-ea"/>
              </a:rPr>
              <a:t>1.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解方程。</a:t>
            </a:r>
            <a:endParaRPr lang="zh-CN" altLang="en-US" sz="3200" b="1">
              <a:latin typeface="+mn-lt"/>
              <a:ea typeface="+mn-ea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650" y="1811338"/>
            <a:ext cx="2592388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12+60%</a:t>
            </a:r>
            <a:r>
              <a:rPr lang="en-US" altLang="zh-CN" sz="3200" b="1" i="1">
                <a:latin typeface="Times New Roman" panose="02020603050405020304"/>
                <a:ea typeface="黑体" panose="02010609060101010101" pitchFamily="49" charset="-122"/>
                <a:cs typeface="+mn-ea"/>
              </a:rPr>
              <a:t>x=</a:t>
            </a: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48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4163" y="1811338"/>
            <a:ext cx="2592387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32-25%</a:t>
            </a:r>
            <a:r>
              <a:rPr lang="en-US" altLang="zh-CN" sz="3200" b="1" i="1">
                <a:latin typeface="Times New Roman" panose="02020603050405020304"/>
                <a:ea typeface="黑体" panose="02010609060101010101" pitchFamily="49" charset="-122"/>
                <a:cs typeface="+mn-ea"/>
              </a:rPr>
              <a:t>x=</a:t>
            </a: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24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338" y="2284413"/>
            <a:ext cx="3309937" cy="2219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解：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60%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48-12</a:t>
            </a:r>
            <a:endParaRPr lang="en-US" altLang="zh-CN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        60%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=36</a:t>
            </a:r>
            <a:endParaRPr lang="en-US" altLang="zh-CN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                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60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5388" y="2284413"/>
            <a:ext cx="3309937" cy="2219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解：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25%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32-24</a:t>
            </a:r>
            <a:endParaRPr lang="en-US" altLang="zh-CN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        25%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=8</a:t>
            </a:r>
            <a:endParaRPr lang="en-US" altLang="zh-CN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                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32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5650" y="1058863"/>
            <a:ext cx="2592388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30%</a:t>
            </a:r>
            <a:r>
              <a:rPr lang="en-US" altLang="zh-CN" sz="3200" b="1" i="1">
                <a:latin typeface="Times New Roman" panose="02020603050405020304"/>
                <a:ea typeface="黑体" panose="02010609060101010101" pitchFamily="49" charset="-122"/>
                <a:cs typeface="+mn-ea"/>
              </a:rPr>
              <a:t>x</a:t>
            </a: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+18</a:t>
            </a:r>
            <a:r>
              <a:rPr lang="en-US" altLang="zh-CN" sz="3200" b="1" i="1">
                <a:latin typeface="Times New Roman" panose="02020603050405020304"/>
                <a:ea typeface="黑体" panose="02010609060101010101" pitchFamily="49" charset="-122"/>
                <a:cs typeface="+mn-ea"/>
              </a:rPr>
              <a:t>=</a:t>
            </a: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27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64163" y="1058863"/>
            <a:ext cx="2592387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(1+40%)</a:t>
            </a:r>
            <a:r>
              <a:rPr lang="en-US" altLang="zh-CN" sz="3200" b="1" i="1">
                <a:latin typeface="Times New Roman" panose="02020603050405020304"/>
                <a:ea typeface="黑体" panose="02010609060101010101" pitchFamily="49" charset="-122"/>
                <a:cs typeface="+mn-ea"/>
              </a:rPr>
              <a:t>x=</a:t>
            </a:r>
            <a:r>
              <a:rPr lang="en-US" altLang="zh-CN" sz="3200" b="1">
                <a:latin typeface="Times New Roman" panose="02020603050405020304"/>
                <a:ea typeface="黑体" panose="02010609060101010101" pitchFamily="49" charset="-122"/>
                <a:cs typeface="+mn-ea"/>
              </a:rPr>
              <a:t>7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338" y="1658938"/>
            <a:ext cx="3309937" cy="2219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解：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30%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27-18</a:t>
            </a:r>
            <a:endParaRPr lang="en-US" altLang="zh-CN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        30%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=9</a:t>
            </a:r>
            <a:endParaRPr lang="en-US" altLang="zh-CN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                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30</a:t>
            </a:r>
            <a:endParaRPr lang="zh-CN" altLang="en-US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5388" y="1658938"/>
            <a:ext cx="3309937" cy="1481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解：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1.4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x=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7</a:t>
            </a:r>
            <a:endParaRPr lang="en-US" altLang="zh-CN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             x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=5</a:t>
            </a:r>
            <a:endParaRPr lang="en-US" altLang="zh-CN" sz="32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450" y="1419225"/>
            <a:ext cx="7200900" cy="1809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  <a:ea typeface="+mn-ea"/>
                <a:cs typeface="+mn-ea"/>
              </a:rPr>
              <a:t>2.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学校举办美术作品展览，水彩画的数量是蜡笔画的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60%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，水彩画比蜡笔画少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40</a:t>
            </a:r>
            <a:r>
              <a:rPr lang="zh-CN" altLang="en-US" sz="3200" b="1">
                <a:latin typeface="+mn-lt"/>
                <a:ea typeface="+mn-ea"/>
                <a:cs typeface="+mn-ea"/>
              </a:rPr>
              <a:t>幅。蜡笔画和水彩画各有多少幅</a:t>
            </a:r>
            <a:r>
              <a:rPr lang="en-US" altLang="zh-CN" sz="3200" b="1">
                <a:latin typeface="+mn-lt"/>
                <a:ea typeface="+mn-ea"/>
                <a:cs typeface="+mn-ea"/>
              </a:rPr>
              <a:t>?</a:t>
            </a:r>
            <a:endParaRPr lang="en-US" altLang="zh-CN" sz="3200" b="1">
              <a:latin typeface="+mn-lt"/>
              <a:ea typeface="+mn-ea"/>
              <a:cs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51050" y="2643188"/>
            <a:ext cx="13684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3"/>
          <p:cNvGrpSpPr/>
          <p:nvPr/>
        </p:nvGrpSpPr>
        <p:grpSpPr bwMode="auto">
          <a:xfrm>
            <a:off x="3059113" y="2954338"/>
            <a:ext cx="2073275" cy="728662"/>
            <a:chOff x="3059831" y="2953745"/>
            <a:chExt cx="2072791" cy="729985"/>
          </a:xfrm>
        </p:grpSpPr>
        <p:sp>
          <p:nvSpPr>
            <p:cNvPr id="12" name="对话气泡: 椭圆形 11"/>
            <p:cNvSpPr/>
            <p:nvPr/>
          </p:nvSpPr>
          <p:spPr>
            <a:xfrm>
              <a:off x="3059831" y="2953745"/>
              <a:ext cx="2037874" cy="729985"/>
            </a:xfrm>
            <a:prstGeom prst="wedgeEllipseCallout">
              <a:avLst>
                <a:gd name="adj1" fmla="val -55140"/>
                <a:gd name="adj2" fmla="val -82396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94748" y="3026903"/>
              <a:ext cx="2037874" cy="5836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  <a:cs typeface="+mn-ea"/>
                </a:rPr>
                <a:t>单位“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  <a:cs typeface="+mn-ea"/>
                </a:rPr>
                <a:t>1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  <a:cs typeface="+mn-ea"/>
                </a:rPr>
                <a:t>”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24575bcd-a82f-4dc4-8b3f-b2e7448be0b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fttvzjz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1152</Words>
  <Application>WPS 演示</Application>
  <PresentationFormat>全屏显示(16:9)</PresentationFormat>
  <Paragraphs>138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黑体</vt:lpstr>
      <vt:lpstr>Calibri</vt:lpstr>
      <vt:lpstr>等线</vt:lpstr>
      <vt:lpstr>微软雅黑</vt:lpstr>
      <vt:lpstr>Times New Roman</vt:lpstr>
      <vt:lpstr>Arial</vt:lpstr>
      <vt:lpstr>Arial Unicode MS</vt:lpstr>
      <vt:lpstr>第一PPT模板网-WWW.1PPT.COM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2023-02-12T06:17:41Z</dcterms:created>
  <dcterms:modified xsi:type="dcterms:W3CDTF">2023-02-12T06:17:41Z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D7F72802EB5F414F95AC4999659EAEE4</vt:lpwstr>
  </property>
</Properties>
</file>