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491" r:id="rId4"/>
    <p:sldId id="386" r:id="rId5"/>
    <p:sldId id="389" r:id="rId6"/>
    <p:sldId id="390" r:id="rId7"/>
    <p:sldId id="332" r:id="rId8"/>
    <p:sldId id="393" r:id="rId10"/>
    <p:sldId id="421" r:id="rId11"/>
    <p:sldId id="345" r:id="rId12"/>
    <p:sldId id="446" r:id="rId13"/>
    <p:sldId id="348" r:id="rId14"/>
    <p:sldId id="470" r:id="rId15"/>
    <p:sldId id="492" r:id="rId16"/>
    <p:sldId id="429" r:id="rId17"/>
    <p:sldId id="430" r:id="rId18"/>
    <p:sldId id="444" r:id="rId19"/>
    <p:sldId id="431" r:id="rId20"/>
    <p:sldId id="436" r:id="rId21"/>
    <p:sldId id="493" r:id="rId22"/>
    <p:sldId id="440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6" userDrawn="1">
          <p15:clr>
            <a:srgbClr val="A4A3A4"/>
          </p15:clr>
        </p15:guide>
        <p15:guide id="2" pos="2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00FF"/>
    <a:srgbClr val="0000FF"/>
    <a:srgbClr val="0066FF"/>
    <a:srgbClr val="FF0066"/>
    <a:srgbClr val="CC0000"/>
    <a:srgbClr val="FFFFCC"/>
    <a:srgbClr val="CFA2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23" autoAdjust="0"/>
    <p:restoredTop sz="89369" autoAdjust="0"/>
  </p:normalViewPr>
  <p:slideViewPr>
    <p:cSldViewPr>
      <p:cViewPr varScale="1">
        <p:scale>
          <a:sx n="103" d="100"/>
          <a:sy n="103" d="100"/>
        </p:scale>
        <p:origin x="-1854" y="-90"/>
      </p:cViewPr>
      <p:guideLst>
        <p:guide orient="horz" pos="2116"/>
        <p:guide pos="2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ECCE4D8-F1A3-46C4-960C-03F4986DBB6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0B4B0AC-7E2E-4798-A6F7-77B26B74623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fld id="{ACBC24C4-AB19-4896-AE83-64CEC9C302D2}" type="slidenum">
              <a:rPr lang="zh-CN" altLang="en-US" smtClean="0"/>
            </a:fld>
            <a:endParaRPr lang="en-US" altLang="zh-CN" smtClean="0"/>
          </a:p>
        </p:txBody>
      </p:sp>
      <p:sp>
        <p:nvSpPr>
          <p:cNvPr id="2560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ctr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E45BF57-6891-4CE6-9832-6B63D1A4304E}" type="slidenum">
              <a:rPr lang="zh-CN" altLang="zh-CN" sz="1200"/>
            </a:fld>
            <a:endParaRPr lang="zh-CN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fld id="{5563E0B4-1939-4AD1-B2BD-50714D219219}" type="slidenum">
              <a:rPr lang="zh-CN" altLang="en-US" smtClean="0"/>
            </a:fld>
            <a:endParaRPr lang="en-US" altLang="zh-CN" smtClean="0"/>
          </a:p>
        </p:txBody>
      </p:sp>
      <p:sp>
        <p:nvSpPr>
          <p:cNvPr id="2662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ctr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21C408B-4455-4458-8AB9-8C7FB7A9F5E2}" type="slidenum">
              <a:rPr lang="zh-CN" altLang="zh-CN" sz="1200"/>
            </a:fld>
            <a:endParaRPr lang="zh-CN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1C1786A-6B84-49AE-8E07-E07DDDB31929}" type="slidenum">
              <a:rPr lang="zh-CN" altLang="en-US" sz="1200"/>
            </a:fld>
            <a:endParaRPr lang="en-US" altLang="zh-CN" sz="1200"/>
          </a:p>
        </p:txBody>
      </p:sp>
      <p:sp>
        <p:nvSpPr>
          <p:cNvPr id="2765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2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ctr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39236B23-DEF2-45C2-AB3F-77E3CFEF8AC0}" type="slidenum">
              <a:rPr lang="zh-CN" altLang="zh-CN" sz="1200"/>
            </a:fld>
            <a:endParaRPr lang="zh-CN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EA0B12F-4ACD-47F1-8BB4-13C64422043D}" type="slidenum">
              <a:rPr lang="zh-CN" altLang="en-US" sz="1200"/>
            </a:fld>
            <a:endParaRPr lang="en-US" altLang="zh-CN" sz="1200"/>
          </a:p>
        </p:txBody>
      </p:sp>
      <p:sp>
        <p:nvSpPr>
          <p:cNvPr id="2867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6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ctr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F163F46-FF7A-4646-AF0B-4A661C0998F3}" type="slidenum">
              <a:rPr lang="zh-CN" altLang="zh-CN" sz="1200"/>
            </a:fld>
            <a:endParaRPr lang="zh-CN" altLang="zh-CN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3FB8CB5D-6ED3-4464-8775-2EB0BD3DBD4C}" type="slidenum">
              <a:rPr lang="zh-CN" altLang="en-US" sz="1200"/>
            </a:fld>
            <a:endParaRPr lang="en-US" altLang="zh-CN" sz="1200"/>
          </a:p>
        </p:txBody>
      </p:sp>
      <p:sp>
        <p:nvSpPr>
          <p:cNvPr id="2969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ctr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78498BB-AA12-487A-AE01-9B780B5EEA8D}" type="slidenum">
              <a:rPr lang="zh-CN" altLang="zh-CN" sz="1200"/>
            </a:fld>
            <a:endParaRPr lang="zh-CN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/>
          <a:lstStyle>
            <a:lvl1pPr marL="0" indent="0" algn="ctr">
              <a:buFontTx/>
              <a:buNone/>
              <a:defRPr sz="4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838944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0B16E-1647-4868-B68E-2B3A02D3EC7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1845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D74DE-629E-40F7-B7C8-07588B4AAEF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536" y="1196975"/>
            <a:ext cx="4100264" cy="51843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100264" cy="51843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70810-C88A-497F-B517-E99229E52BF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A2BCC-11AB-43F6-BD74-14F7AFDB7AD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A467E-AC98-49E1-8E5D-DA5D49D0DC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81D27-3CF8-4451-A163-D5EDBE75423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188913"/>
            <a:ext cx="8229600" cy="6540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57313"/>
            <a:ext cx="4038600" cy="4768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57313"/>
            <a:ext cx="4038600" cy="23082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817938"/>
            <a:ext cx="4038600" cy="23082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E07ED-4E6B-469D-9F03-94BD75FD503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25400"/>
            <a:ext cx="8229600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96975"/>
            <a:ext cx="835342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625F448-71A3-4A1C-99AE-B802AAA2B56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+mj-lt"/>
          <a:ea typeface="+mj-ea"/>
          <a:cs typeface="+mj-cs"/>
        </a:defRPr>
      </a:lvl1pPr>
      <a:lvl2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华文新魏" pitchFamily="2" charset="-122"/>
          <a:ea typeface="华文新魏" pitchFamily="2" charset="-122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22860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743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32004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3657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jpeg"/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slide" Target="slide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"/>
          <p:cNvSpPr>
            <a:spLocks noGrp="1"/>
          </p:cNvSpPr>
          <p:nvPr>
            <p:ph type="ctrTitle"/>
          </p:nvPr>
        </p:nvSpPr>
        <p:spPr>
          <a:xfrm>
            <a:off x="4680" y="1844824"/>
            <a:ext cx="9139320" cy="1470025"/>
          </a:xfrm>
        </p:spPr>
        <p:txBody>
          <a:bodyPr/>
          <a:lstStyle/>
          <a:p>
            <a:r>
              <a:rPr lang="zh-CN" altLang="en-US" sz="6600" dirty="0" smtClean="0"/>
              <a:t>圆柱的认识</a:t>
            </a:r>
            <a:endParaRPr lang="zh-CN" altLang="en-US" sz="6600" dirty="0" smtClean="0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6372200" y="462973"/>
            <a:ext cx="26193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六年级下册第二单元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H[L[V_S6C1Y@MYD(QPSAK]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98600" y="2143125"/>
            <a:ext cx="61468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6" descr="ABATNRG1{1RSC]FB$[(UI3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4488" y="3910013"/>
            <a:ext cx="5915025" cy="238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353425" cy="1017588"/>
          </a:xfrm>
        </p:spPr>
        <p:txBody>
          <a:bodyPr/>
          <a:lstStyle/>
          <a:p>
            <a:pPr>
              <a:buFontTx/>
              <a:buNone/>
            </a:pPr>
            <a:endParaRPr lang="zh-CN" altLang="en-US" smtClean="0"/>
          </a:p>
          <a:p>
            <a:pPr>
              <a:buFontTx/>
              <a:buNone/>
            </a:pPr>
            <a:endParaRPr lang="zh-CN" altLang="en-US" smtClean="0"/>
          </a:p>
          <a:p>
            <a:pPr>
              <a:buFontTx/>
              <a:buNone/>
            </a:pPr>
            <a:endParaRPr lang="zh-CN" altLang="en-US" smtClean="0"/>
          </a:p>
          <a:p>
            <a:pPr>
              <a:buFontTx/>
              <a:buNone/>
            </a:pPr>
            <a:endParaRPr lang="zh-CN" altLang="en-US" smtClean="0"/>
          </a:p>
          <a:p>
            <a:pPr>
              <a:buFontTx/>
              <a:buNone/>
            </a:pPr>
            <a:endParaRPr lang="zh-CN" altLang="en-US" smtClean="0"/>
          </a:p>
        </p:txBody>
      </p:sp>
      <p:sp>
        <p:nvSpPr>
          <p:cNvPr id="109605" name="Text Box 37"/>
          <p:cNvSpPr txBox="1">
            <a:spLocks noChangeArrowheads="1"/>
          </p:cNvSpPr>
          <p:nvPr/>
        </p:nvSpPr>
        <p:spPr bwMode="auto">
          <a:xfrm>
            <a:off x="4041775" y="5414963"/>
            <a:ext cx="95885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kumimoji="1"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37"/>
          <p:cNvSpPr txBox="1">
            <a:spLocks noChangeArrowheads="1"/>
          </p:cNvSpPr>
          <p:nvPr/>
        </p:nvSpPr>
        <p:spPr bwMode="auto">
          <a:xfrm>
            <a:off x="1571625" y="3060700"/>
            <a:ext cx="9477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kumimoji="1"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37"/>
          <p:cNvSpPr txBox="1">
            <a:spLocks noChangeArrowheads="1"/>
          </p:cNvSpPr>
          <p:nvPr/>
        </p:nvSpPr>
        <p:spPr bwMode="auto">
          <a:xfrm>
            <a:off x="6251575" y="3060700"/>
            <a:ext cx="1025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kumimoji="1"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0" name="标题 12"/>
          <p:cNvSpPr/>
          <p:nvPr>
            <p:ph type="title"/>
          </p:nvPr>
        </p:nvSpPr>
        <p:spPr>
          <a:noFill/>
        </p:spPr>
        <p:txBody>
          <a:bodyPr/>
          <a:lstStyle/>
          <a:p>
            <a:r>
              <a:rPr lang="zh-CN" altLang="en-US" smtClean="0"/>
              <a:t>课堂练习</a:t>
            </a:r>
            <a:endParaRPr lang="zh-CN" altLang="en-US" smtClean="0"/>
          </a:p>
        </p:txBody>
      </p:sp>
      <p:sp>
        <p:nvSpPr>
          <p:cNvPr id="13321" name="TextBox 3"/>
          <p:cNvSpPr txBox="1">
            <a:spLocks noChangeArrowheads="1"/>
          </p:cNvSpPr>
          <p:nvPr/>
        </p:nvSpPr>
        <p:spPr bwMode="auto">
          <a:xfrm>
            <a:off x="684213" y="1412875"/>
            <a:ext cx="7600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下面哪些是圆柱？在括号里面画“√”。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05" grpId="0" autoUpdateAnimBg="0"/>
      <p:bldP spid="2" grpId="0" autoUpdateAnimBg="0"/>
      <p:bldP spid="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11188" y="1196975"/>
            <a:ext cx="74549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ea typeface="黑体" panose="02010609060101010101" pitchFamily="49" charset="-122"/>
              </a:rPr>
              <a:t>读出下面各圆柱的有关数据。</a:t>
            </a:r>
            <a:endParaRPr lang="zh-CN" altLang="en-US" sz="3600" b="1">
              <a:ea typeface="黑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FF0000"/>
                </a:solidFill>
                <a:ea typeface="黑体" panose="02010609060101010101" pitchFamily="49" charset="-122"/>
              </a:rPr>
              <a:t>                            </a:t>
            </a:r>
            <a:r>
              <a:rPr lang="zh-CN" altLang="en-US" sz="3200" b="1">
                <a:ea typeface="黑体" panose="02010609060101010101" pitchFamily="49" charset="-122"/>
              </a:rPr>
              <a:t>（单位：厘米）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grpSp>
        <p:nvGrpSpPr>
          <p:cNvPr id="14339" name="Group 3"/>
          <p:cNvGrpSpPr/>
          <p:nvPr/>
        </p:nvGrpSpPr>
        <p:grpSpPr bwMode="auto">
          <a:xfrm>
            <a:off x="539750" y="2611438"/>
            <a:ext cx="2581275" cy="3057525"/>
            <a:chOff x="0" y="0"/>
            <a:chExt cx="1248" cy="1661"/>
          </a:xfrm>
        </p:grpSpPr>
        <p:grpSp>
          <p:nvGrpSpPr>
            <p:cNvPr id="14355" name="Group 4"/>
            <p:cNvGrpSpPr/>
            <p:nvPr/>
          </p:nvGrpSpPr>
          <p:grpSpPr bwMode="auto">
            <a:xfrm>
              <a:off x="0" y="125"/>
              <a:ext cx="864" cy="1536"/>
              <a:chOff x="0" y="0"/>
              <a:chExt cx="864" cy="1536"/>
            </a:xfrm>
          </p:grpSpPr>
          <p:sp>
            <p:nvSpPr>
              <p:cNvPr id="14358" name="AutoShap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" cy="1536"/>
              </a:xfrm>
              <a:prstGeom prst="can">
                <a:avLst>
                  <a:gd name="adj" fmla="val 44444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4359" name="Line 6"/>
              <p:cNvSpPr>
                <a:spLocks noChangeShapeType="1"/>
              </p:cNvSpPr>
              <p:nvPr/>
            </p:nvSpPr>
            <p:spPr bwMode="auto">
              <a:xfrm>
                <a:off x="0" y="192"/>
                <a:ext cx="86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14356" name="Text Box 7"/>
            <p:cNvSpPr txBox="1">
              <a:spLocks noChangeArrowheads="1"/>
            </p:cNvSpPr>
            <p:nvPr/>
          </p:nvSpPr>
          <p:spPr bwMode="auto">
            <a:xfrm>
              <a:off x="288" y="0"/>
              <a:ext cx="432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FF3300"/>
                  </a:solidFill>
                </a:rPr>
                <a:t>12</a:t>
              </a:r>
              <a:endParaRPr lang="en-US" altLang="zh-CN" sz="3200" b="1">
                <a:solidFill>
                  <a:srgbClr val="FF3300"/>
                </a:solidFill>
              </a:endParaRPr>
            </a:p>
          </p:txBody>
        </p:sp>
        <p:sp>
          <p:nvSpPr>
            <p:cNvPr id="14357" name="Text Box 8"/>
            <p:cNvSpPr txBox="1">
              <a:spLocks noChangeArrowheads="1"/>
            </p:cNvSpPr>
            <p:nvPr/>
          </p:nvSpPr>
          <p:spPr bwMode="auto">
            <a:xfrm>
              <a:off x="816" y="653"/>
              <a:ext cx="432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FF3300"/>
                  </a:solidFill>
                </a:rPr>
                <a:t>16</a:t>
              </a:r>
              <a:endParaRPr lang="en-US" altLang="zh-CN" sz="3200" b="1">
                <a:solidFill>
                  <a:srgbClr val="FF3300"/>
                </a:solidFill>
              </a:endParaRPr>
            </a:p>
          </p:txBody>
        </p:sp>
      </p:grpSp>
      <p:grpSp>
        <p:nvGrpSpPr>
          <p:cNvPr id="14340" name="Group 9"/>
          <p:cNvGrpSpPr/>
          <p:nvPr/>
        </p:nvGrpSpPr>
        <p:grpSpPr bwMode="auto">
          <a:xfrm rot="2683707">
            <a:off x="2555875" y="3433763"/>
            <a:ext cx="3087688" cy="1587500"/>
            <a:chOff x="0" y="0"/>
            <a:chExt cx="1632" cy="829"/>
          </a:xfrm>
        </p:grpSpPr>
        <p:grpSp>
          <p:nvGrpSpPr>
            <p:cNvPr id="14350" name="Group 10"/>
            <p:cNvGrpSpPr/>
            <p:nvPr/>
          </p:nvGrpSpPr>
          <p:grpSpPr bwMode="auto">
            <a:xfrm>
              <a:off x="48" y="0"/>
              <a:ext cx="1584" cy="576"/>
              <a:chOff x="0" y="0"/>
              <a:chExt cx="1584" cy="576"/>
            </a:xfrm>
          </p:grpSpPr>
          <p:sp>
            <p:nvSpPr>
              <p:cNvPr id="14353" name="AutoShape 11"/>
              <p:cNvSpPr>
                <a:spLocks noChangeArrowheads="1"/>
              </p:cNvSpPr>
              <p:nvPr/>
            </p:nvSpPr>
            <p:spPr bwMode="auto">
              <a:xfrm rot="-5400000">
                <a:off x="504" y="-504"/>
                <a:ext cx="576" cy="1584"/>
              </a:xfrm>
              <a:prstGeom prst="can">
                <a:avLst>
                  <a:gd name="adj" fmla="val 68750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4354" name="Line 12"/>
              <p:cNvSpPr>
                <a:spLocks noChangeShapeType="1"/>
              </p:cNvSpPr>
              <p:nvPr/>
            </p:nvSpPr>
            <p:spPr bwMode="auto">
              <a:xfrm>
                <a:off x="192" y="0"/>
                <a:ext cx="0" cy="57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14351" name="Text Box 13"/>
            <p:cNvSpPr txBox="1">
              <a:spLocks noChangeArrowheads="1"/>
            </p:cNvSpPr>
            <p:nvPr/>
          </p:nvSpPr>
          <p:spPr bwMode="auto">
            <a:xfrm>
              <a:off x="0" y="95"/>
              <a:ext cx="432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FF3300"/>
                  </a:solidFill>
                </a:rPr>
                <a:t>5</a:t>
              </a:r>
              <a:endParaRPr lang="en-US" altLang="zh-CN" sz="3200" b="1">
                <a:solidFill>
                  <a:srgbClr val="FF3300"/>
                </a:solidFill>
              </a:endParaRPr>
            </a:p>
          </p:txBody>
        </p:sp>
        <p:sp>
          <p:nvSpPr>
            <p:cNvPr id="14352" name="Text Box 14"/>
            <p:cNvSpPr txBox="1">
              <a:spLocks noChangeArrowheads="1"/>
            </p:cNvSpPr>
            <p:nvPr/>
          </p:nvSpPr>
          <p:spPr bwMode="auto">
            <a:xfrm>
              <a:off x="671" y="526"/>
              <a:ext cx="432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FF3300"/>
                  </a:solidFill>
                </a:rPr>
                <a:t>20</a:t>
              </a:r>
              <a:endParaRPr lang="en-US" altLang="zh-CN" sz="3200" b="1">
                <a:solidFill>
                  <a:srgbClr val="FF3300"/>
                </a:solidFill>
              </a:endParaRPr>
            </a:p>
          </p:txBody>
        </p:sp>
      </p:grpSp>
      <p:grpSp>
        <p:nvGrpSpPr>
          <p:cNvPr id="14341" name="Group 15"/>
          <p:cNvGrpSpPr/>
          <p:nvPr/>
        </p:nvGrpSpPr>
        <p:grpSpPr bwMode="auto">
          <a:xfrm>
            <a:off x="6051550" y="2827338"/>
            <a:ext cx="3200400" cy="2338387"/>
            <a:chOff x="0" y="0"/>
            <a:chExt cx="1920" cy="1344"/>
          </a:xfrm>
        </p:grpSpPr>
        <p:grpSp>
          <p:nvGrpSpPr>
            <p:cNvPr id="14345" name="Group 16"/>
            <p:cNvGrpSpPr/>
            <p:nvPr/>
          </p:nvGrpSpPr>
          <p:grpSpPr bwMode="auto">
            <a:xfrm>
              <a:off x="0" y="192"/>
              <a:ext cx="1536" cy="1152"/>
              <a:chOff x="0" y="0"/>
              <a:chExt cx="1536" cy="1152"/>
            </a:xfrm>
          </p:grpSpPr>
          <p:sp>
            <p:nvSpPr>
              <p:cNvPr id="14348" name="AutoShape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1152"/>
              </a:xfrm>
              <a:prstGeom prst="can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4349" name="Line 18"/>
              <p:cNvSpPr>
                <a:spLocks noChangeShapeType="1"/>
              </p:cNvSpPr>
              <p:nvPr/>
            </p:nvSpPr>
            <p:spPr bwMode="auto">
              <a:xfrm>
                <a:off x="0" y="144"/>
                <a:ext cx="15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14346" name="Text Box 19"/>
            <p:cNvSpPr txBox="1">
              <a:spLocks noChangeArrowheads="1"/>
            </p:cNvSpPr>
            <p:nvPr/>
          </p:nvSpPr>
          <p:spPr bwMode="auto">
            <a:xfrm>
              <a:off x="432" y="0"/>
              <a:ext cx="432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FF3300"/>
                  </a:solidFill>
                </a:rPr>
                <a:t>18</a:t>
              </a:r>
              <a:endParaRPr lang="en-US" altLang="zh-CN" sz="3200" b="1">
                <a:solidFill>
                  <a:srgbClr val="FF3300"/>
                </a:solidFill>
              </a:endParaRPr>
            </a:p>
          </p:txBody>
        </p:sp>
        <p:sp>
          <p:nvSpPr>
            <p:cNvPr id="14347" name="Text Box 20"/>
            <p:cNvSpPr txBox="1">
              <a:spLocks noChangeArrowheads="1"/>
            </p:cNvSpPr>
            <p:nvPr/>
          </p:nvSpPr>
          <p:spPr bwMode="auto">
            <a:xfrm>
              <a:off x="1488" y="673"/>
              <a:ext cx="432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FF3300"/>
                  </a:solidFill>
                </a:rPr>
                <a:t>15</a:t>
              </a:r>
              <a:endParaRPr lang="en-US" altLang="zh-CN" sz="3200" b="1">
                <a:solidFill>
                  <a:srgbClr val="FF3300"/>
                </a:solidFill>
              </a:endParaRPr>
            </a:p>
          </p:txBody>
        </p:sp>
      </p:grpSp>
      <p:pic>
        <p:nvPicPr>
          <p:cNvPr id="14342" name="Picture 22" descr="s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8013" y="5638800"/>
            <a:ext cx="915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23" descr="9d33d4bc0f048f90b96348086ae4cfba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6092825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标题 12"/>
          <p:cNvSpPr/>
          <p:nvPr/>
        </p:nvSpPr>
        <p:spPr bwMode="auto">
          <a:xfrm>
            <a:off x="457200" y="-25400"/>
            <a:ext cx="8229600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/>
          <p:nvPr/>
        </p:nvGrpSpPr>
        <p:grpSpPr bwMode="auto">
          <a:xfrm>
            <a:off x="3721100" y="2405063"/>
            <a:ext cx="1676400" cy="2590800"/>
            <a:chOff x="960" y="384"/>
            <a:chExt cx="1056" cy="1584"/>
          </a:xfrm>
        </p:grpSpPr>
        <p:grpSp>
          <p:nvGrpSpPr>
            <p:cNvPr id="15366" name="Group 3"/>
            <p:cNvGrpSpPr/>
            <p:nvPr/>
          </p:nvGrpSpPr>
          <p:grpSpPr bwMode="auto">
            <a:xfrm>
              <a:off x="960" y="384"/>
              <a:ext cx="1056" cy="1584"/>
              <a:chOff x="960" y="384"/>
              <a:chExt cx="1056" cy="1584"/>
            </a:xfrm>
          </p:grpSpPr>
          <p:sp>
            <p:nvSpPr>
              <p:cNvPr id="15380" name="Oval 4"/>
              <p:cNvSpPr>
                <a:spLocks noChangeArrowheads="1"/>
              </p:cNvSpPr>
              <p:nvPr/>
            </p:nvSpPr>
            <p:spPr bwMode="auto">
              <a:xfrm>
                <a:off x="960" y="384"/>
                <a:ext cx="1056" cy="384"/>
              </a:xfrm>
              <a:prstGeom prst="ellipse">
                <a:avLst/>
              </a:prstGeom>
              <a:solidFill>
                <a:srgbClr val="FFCC99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grpSp>
            <p:nvGrpSpPr>
              <p:cNvPr id="15381" name="Group 5"/>
              <p:cNvGrpSpPr/>
              <p:nvPr/>
            </p:nvGrpSpPr>
            <p:grpSpPr bwMode="auto">
              <a:xfrm>
                <a:off x="960" y="1584"/>
                <a:ext cx="1056" cy="384"/>
                <a:chOff x="1152" y="3216"/>
                <a:chExt cx="1056" cy="336"/>
              </a:xfrm>
            </p:grpSpPr>
            <p:sp>
              <p:nvSpPr>
                <p:cNvPr id="15384" name="Oval 6"/>
                <p:cNvSpPr>
                  <a:spLocks noChangeArrowheads="1"/>
                </p:cNvSpPr>
                <p:nvPr/>
              </p:nvSpPr>
              <p:spPr bwMode="auto">
                <a:xfrm>
                  <a:off x="1152" y="3216"/>
                  <a:ext cx="1056" cy="336"/>
                </a:xfrm>
                <a:prstGeom prst="ellipse">
                  <a:avLst/>
                </a:prstGeom>
                <a:solidFill>
                  <a:srgbClr val="FFCC99"/>
                </a:solidFill>
                <a:ln w="38100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385" name="Freeform 7"/>
                <p:cNvSpPr/>
                <p:nvPr/>
              </p:nvSpPr>
              <p:spPr bwMode="auto">
                <a:xfrm>
                  <a:off x="1152" y="3360"/>
                  <a:ext cx="1056" cy="192"/>
                </a:xfrm>
                <a:custGeom>
                  <a:avLst/>
                  <a:gdLst>
                    <a:gd name="T0" fmla="*/ 0 w 1056"/>
                    <a:gd name="T1" fmla="*/ 0 h 192"/>
                    <a:gd name="T2" fmla="*/ 0 w 1056"/>
                    <a:gd name="T3" fmla="*/ 36 h 192"/>
                    <a:gd name="T4" fmla="*/ 12 w 1056"/>
                    <a:gd name="T5" fmla="*/ 60 h 192"/>
                    <a:gd name="T6" fmla="*/ 36 w 1056"/>
                    <a:gd name="T7" fmla="*/ 90 h 192"/>
                    <a:gd name="T8" fmla="*/ 51 w 1056"/>
                    <a:gd name="T9" fmla="*/ 96 h 192"/>
                    <a:gd name="T10" fmla="*/ 99 w 1056"/>
                    <a:gd name="T11" fmla="*/ 123 h 192"/>
                    <a:gd name="T12" fmla="*/ 174 w 1056"/>
                    <a:gd name="T13" fmla="*/ 150 h 192"/>
                    <a:gd name="T14" fmla="*/ 312 w 1056"/>
                    <a:gd name="T15" fmla="*/ 177 h 192"/>
                    <a:gd name="T16" fmla="*/ 408 w 1056"/>
                    <a:gd name="T17" fmla="*/ 186 h 192"/>
                    <a:gd name="T18" fmla="*/ 513 w 1056"/>
                    <a:gd name="T19" fmla="*/ 192 h 192"/>
                    <a:gd name="T20" fmla="*/ 615 w 1056"/>
                    <a:gd name="T21" fmla="*/ 189 h 192"/>
                    <a:gd name="T22" fmla="*/ 714 w 1056"/>
                    <a:gd name="T23" fmla="*/ 183 h 192"/>
                    <a:gd name="T24" fmla="*/ 768 w 1056"/>
                    <a:gd name="T25" fmla="*/ 174 h 192"/>
                    <a:gd name="T26" fmla="*/ 888 w 1056"/>
                    <a:gd name="T27" fmla="*/ 147 h 192"/>
                    <a:gd name="T28" fmla="*/ 975 w 1056"/>
                    <a:gd name="T29" fmla="*/ 114 h 192"/>
                    <a:gd name="T30" fmla="*/ 1002 w 1056"/>
                    <a:gd name="T31" fmla="*/ 96 h 192"/>
                    <a:gd name="T32" fmla="*/ 1044 w 1056"/>
                    <a:gd name="T33" fmla="*/ 60 h 192"/>
                    <a:gd name="T34" fmla="*/ 1056 w 1056"/>
                    <a:gd name="T35" fmla="*/ 36 h 192"/>
                    <a:gd name="T36" fmla="*/ 1056 w 1056"/>
                    <a:gd name="T37" fmla="*/ 1 h 19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56"/>
                    <a:gd name="T58" fmla="*/ 0 h 192"/>
                    <a:gd name="T59" fmla="*/ 1056 w 1056"/>
                    <a:gd name="T60" fmla="*/ 192 h 19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56" h="192">
                      <a:moveTo>
                        <a:pt x="0" y="0"/>
                      </a:moveTo>
                      <a:lnTo>
                        <a:pt x="0" y="36"/>
                      </a:lnTo>
                      <a:lnTo>
                        <a:pt x="12" y="60"/>
                      </a:lnTo>
                      <a:lnTo>
                        <a:pt x="36" y="90"/>
                      </a:lnTo>
                      <a:lnTo>
                        <a:pt x="51" y="96"/>
                      </a:lnTo>
                      <a:lnTo>
                        <a:pt x="99" y="123"/>
                      </a:lnTo>
                      <a:lnTo>
                        <a:pt x="174" y="150"/>
                      </a:lnTo>
                      <a:lnTo>
                        <a:pt x="312" y="177"/>
                      </a:lnTo>
                      <a:lnTo>
                        <a:pt x="408" y="186"/>
                      </a:lnTo>
                      <a:lnTo>
                        <a:pt x="513" y="192"/>
                      </a:lnTo>
                      <a:lnTo>
                        <a:pt x="615" y="189"/>
                      </a:lnTo>
                      <a:lnTo>
                        <a:pt x="714" y="183"/>
                      </a:lnTo>
                      <a:lnTo>
                        <a:pt x="768" y="174"/>
                      </a:lnTo>
                      <a:lnTo>
                        <a:pt x="888" y="147"/>
                      </a:lnTo>
                      <a:lnTo>
                        <a:pt x="975" y="114"/>
                      </a:lnTo>
                      <a:lnTo>
                        <a:pt x="1002" y="96"/>
                      </a:lnTo>
                      <a:lnTo>
                        <a:pt x="1044" y="60"/>
                      </a:lnTo>
                      <a:lnTo>
                        <a:pt x="1056" y="36"/>
                      </a:lnTo>
                      <a:lnTo>
                        <a:pt x="1056" y="1"/>
                      </a:lnTo>
                    </a:path>
                  </a:pathLst>
                </a:custGeom>
                <a:solidFill>
                  <a:srgbClr val="FFCC99"/>
                </a:solidFill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5382" name="Line 8"/>
              <p:cNvSpPr>
                <a:spLocks noChangeShapeType="1"/>
              </p:cNvSpPr>
              <p:nvPr/>
            </p:nvSpPr>
            <p:spPr bwMode="auto">
              <a:xfrm>
                <a:off x="2016" y="576"/>
                <a:ext cx="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3" name="Line 9"/>
              <p:cNvSpPr>
                <a:spLocks noChangeShapeType="1"/>
              </p:cNvSpPr>
              <p:nvPr/>
            </p:nvSpPr>
            <p:spPr bwMode="auto">
              <a:xfrm>
                <a:off x="960" y="576"/>
                <a:ext cx="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67" name="Freeform 10"/>
            <p:cNvSpPr/>
            <p:nvPr/>
          </p:nvSpPr>
          <p:spPr bwMode="auto">
            <a:xfrm>
              <a:off x="960" y="576"/>
              <a:ext cx="1056" cy="1390"/>
            </a:xfrm>
            <a:custGeom>
              <a:avLst/>
              <a:gdLst>
                <a:gd name="T0" fmla="*/ 0 w 1056"/>
                <a:gd name="T1" fmla="*/ 0 h 1390"/>
                <a:gd name="T2" fmla="*/ 0 w 1056"/>
                <a:gd name="T3" fmla="*/ 1200 h 1390"/>
                <a:gd name="T4" fmla="*/ 20 w 1056"/>
                <a:gd name="T5" fmla="*/ 1248 h 1390"/>
                <a:gd name="T6" fmla="*/ 58 w 1056"/>
                <a:gd name="T7" fmla="*/ 1292 h 1390"/>
                <a:gd name="T8" fmla="*/ 112 w 1056"/>
                <a:gd name="T9" fmla="*/ 1322 h 1390"/>
                <a:gd name="T10" fmla="*/ 182 w 1056"/>
                <a:gd name="T11" fmla="*/ 1348 h 1390"/>
                <a:gd name="T12" fmla="*/ 256 w 1056"/>
                <a:gd name="T13" fmla="*/ 1366 h 1390"/>
                <a:gd name="T14" fmla="*/ 340 w 1056"/>
                <a:gd name="T15" fmla="*/ 1380 h 1390"/>
                <a:gd name="T16" fmla="*/ 418 w 1056"/>
                <a:gd name="T17" fmla="*/ 1388 h 1390"/>
                <a:gd name="T18" fmla="*/ 502 w 1056"/>
                <a:gd name="T19" fmla="*/ 1388 h 1390"/>
                <a:gd name="T20" fmla="*/ 574 w 1056"/>
                <a:gd name="T21" fmla="*/ 1390 h 1390"/>
                <a:gd name="T22" fmla="*/ 654 w 1056"/>
                <a:gd name="T23" fmla="*/ 1384 h 1390"/>
                <a:gd name="T24" fmla="*/ 742 w 1056"/>
                <a:gd name="T25" fmla="*/ 1376 h 1390"/>
                <a:gd name="T26" fmla="*/ 828 w 1056"/>
                <a:gd name="T27" fmla="*/ 1358 h 1390"/>
                <a:gd name="T28" fmla="*/ 900 w 1056"/>
                <a:gd name="T29" fmla="*/ 1338 h 1390"/>
                <a:gd name="T30" fmla="*/ 966 w 1056"/>
                <a:gd name="T31" fmla="*/ 1310 h 1390"/>
                <a:gd name="T32" fmla="*/ 998 w 1056"/>
                <a:gd name="T33" fmla="*/ 1286 h 1390"/>
                <a:gd name="T34" fmla="*/ 1022 w 1056"/>
                <a:gd name="T35" fmla="*/ 1264 h 1390"/>
                <a:gd name="T36" fmla="*/ 1048 w 1056"/>
                <a:gd name="T37" fmla="*/ 1234 h 1390"/>
                <a:gd name="T38" fmla="*/ 1056 w 1056"/>
                <a:gd name="T39" fmla="*/ 1200 h 1390"/>
                <a:gd name="T40" fmla="*/ 1056 w 1056"/>
                <a:gd name="T41" fmla="*/ 0 h 1390"/>
                <a:gd name="T42" fmla="*/ 1044 w 1056"/>
                <a:gd name="T43" fmla="*/ 42 h 1390"/>
                <a:gd name="T44" fmla="*/ 1026 w 1056"/>
                <a:gd name="T45" fmla="*/ 62 h 1390"/>
                <a:gd name="T46" fmla="*/ 1010 w 1056"/>
                <a:gd name="T47" fmla="*/ 84 h 1390"/>
                <a:gd name="T48" fmla="*/ 972 w 1056"/>
                <a:gd name="T49" fmla="*/ 110 h 1390"/>
                <a:gd name="T50" fmla="*/ 900 w 1056"/>
                <a:gd name="T51" fmla="*/ 140 h 1390"/>
                <a:gd name="T52" fmla="*/ 824 w 1056"/>
                <a:gd name="T53" fmla="*/ 160 h 1390"/>
                <a:gd name="T54" fmla="*/ 746 w 1056"/>
                <a:gd name="T55" fmla="*/ 180 h 1390"/>
                <a:gd name="T56" fmla="*/ 662 w 1056"/>
                <a:gd name="T57" fmla="*/ 188 h 1390"/>
                <a:gd name="T58" fmla="*/ 582 w 1056"/>
                <a:gd name="T59" fmla="*/ 192 h 1390"/>
                <a:gd name="T60" fmla="*/ 508 w 1056"/>
                <a:gd name="T61" fmla="*/ 192 h 1390"/>
                <a:gd name="T62" fmla="*/ 508 w 1056"/>
                <a:gd name="T63" fmla="*/ 188 h 1390"/>
                <a:gd name="T64" fmla="*/ 430 w 1056"/>
                <a:gd name="T65" fmla="*/ 192 h 1390"/>
                <a:gd name="T66" fmla="*/ 342 w 1056"/>
                <a:gd name="T67" fmla="*/ 184 h 1390"/>
                <a:gd name="T68" fmla="*/ 202 w 1056"/>
                <a:gd name="T69" fmla="*/ 158 h 1390"/>
                <a:gd name="T70" fmla="*/ 120 w 1056"/>
                <a:gd name="T71" fmla="*/ 130 h 1390"/>
                <a:gd name="T72" fmla="*/ 62 w 1056"/>
                <a:gd name="T73" fmla="*/ 98 h 1390"/>
                <a:gd name="T74" fmla="*/ 36 w 1056"/>
                <a:gd name="T75" fmla="*/ 80 h 1390"/>
                <a:gd name="T76" fmla="*/ 18 w 1056"/>
                <a:gd name="T77" fmla="*/ 50 h 1390"/>
                <a:gd name="T78" fmla="*/ 0 w 1056"/>
                <a:gd name="T79" fmla="*/ 0 h 13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56"/>
                <a:gd name="T121" fmla="*/ 0 h 1390"/>
                <a:gd name="T122" fmla="*/ 1056 w 1056"/>
                <a:gd name="T123" fmla="*/ 1390 h 139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56" h="1390">
                  <a:moveTo>
                    <a:pt x="0" y="0"/>
                  </a:moveTo>
                  <a:lnTo>
                    <a:pt x="0" y="1200"/>
                  </a:lnTo>
                  <a:lnTo>
                    <a:pt x="20" y="1248"/>
                  </a:lnTo>
                  <a:lnTo>
                    <a:pt x="58" y="1292"/>
                  </a:lnTo>
                  <a:lnTo>
                    <a:pt x="112" y="1322"/>
                  </a:lnTo>
                  <a:lnTo>
                    <a:pt x="182" y="1348"/>
                  </a:lnTo>
                  <a:lnTo>
                    <a:pt x="256" y="1366"/>
                  </a:lnTo>
                  <a:lnTo>
                    <a:pt x="340" y="1380"/>
                  </a:lnTo>
                  <a:lnTo>
                    <a:pt x="418" y="1388"/>
                  </a:lnTo>
                  <a:lnTo>
                    <a:pt x="502" y="1388"/>
                  </a:lnTo>
                  <a:lnTo>
                    <a:pt x="574" y="1390"/>
                  </a:lnTo>
                  <a:lnTo>
                    <a:pt x="654" y="1384"/>
                  </a:lnTo>
                  <a:lnTo>
                    <a:pt x="742" y="1376"/>
                  </a:lnTo>
                  <a:lnTo>
                    <a:pt x="828" y="1358"/>
                  </a:lnTo>
                  <a:lnTo>
                    <a:pt x="900" y="1338"/>
                  </a:lnTo>
                  <a:lnTo>
                    <a:pt x="966" y="1310"/>
                  </a:lnTo>
                  <a:lnTo>
                    <a:pt x="998" y="1286"/>
                  </a:lnTo>
                  <a:lnTo>
                    <a:pt x="1022" y="1264"/>
                  </a:lnTo>
                  <a:lnTo>
                    <a:pt x="1048" y="1234"/>
                  </a:lnTo>
                  <a:lnTo>
                    <a:pt x="1056" y="1200"/>
                  </a:lnTo>
                  <a:lnTo>
                    <a:pt x="1056" y="0"/>
                  </a:lnTo>
                  <a:lnTo>
                    <a:pt x="1044" y="42"/>
                  </a:lnTo>
                  <a:lnTo>
                    <a:pt x="1026" y="62"/>
                  </a:lnTo>
                  <a:lnTo>
                    <a:pt x="1010" y="84"/>
                  </a:lnTo>
                  <a:lnTo>
                    <a:pt x="972" y="110"/>
                  </a:lnTo>
                  <a:lnTo>
                    <a:pt x="900" y="140"/>
                  </a:lnTo>
                  <a:lnTo>
                    <a:pt x="824" y="160"/>
                  </a:lnTo>
                  <a:lnTo>
                    <a:pt x="746" y="180"/>
                  </a:lnTo>
                  <a:lnTo>
                    <a:pt x="662" y="188"/>
                  </a:lnTo>
                  <a:lnTo>
                    <a:pt x="582" y="192"/>
                  </a:lnTo>
                  <a:lnTo>
                    <a:pt x="508" y="192"/>
                  </a:lnTo>
                  <a:lnTo>
                    <a:pt x="508" y="188"/>
                  </a:lnTo>
                  <a:lnTo>
                    <a:pt x="430" y="192"/>
                  </a:lnTo>
                  <a:lnTo>
                    <a:pt x="342" y="184"/>
                  </a:lnTo>
                  <a:lnTo>
                    <a:pt x="202" y="158"/>
                  </a:lnTo>
                  <a:lnTo>
                    <a:pt x="120" y="130"/>
                  </a:lnTo>
                  <a:lnTo>
                    <a:pt x="62" y="98"/>
                  </a:lnTo>
                  <a:lnTo>
                    <a:pt x="36" y="80"/>
                  </a:lnTo>
                  <a:lnTo>
                    <a:pt x="18" y="5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CCCFF"/>
                </a:gs>
                <a:gs pos="100000">
                  <a:srgbClr val="666699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8" name="Oval 11"/>
            <p:cNvSpPr>
              <a:spLocks noChangeArrowheads="1"/>
            </p:cNvSpPr>
            <p:nvPr/>
          </p:nvSpPr>
          <p:spPr bwMode="auto">
            <a:xfrm>
              <a:off x="1056" y="432"/>
              <a:ext cx="864" cy="288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5369" name="Oval 12"/>
            <p:cNvSpPr>
              <a:spLocks noChangeArrowheads="1"/>
            </p:cNvSpPr>
            <p:nvPr/>
          </p:nvSpPr>
          <p:spPr bwMode="auto">
            <a:xfrm>
              <a:off x="1344" y="528"/>
              <a:ext cx="288" cy="96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5370" name="Freeform 13"/>
            <p:cNvSpPr/>
            <p:nvPr/>
          </p:nvSpPr>
          <p:spPr bwMode="auto">
            <a:xfrm>
              <a:off x="960" y="672"/>
              <a:ext cx="1056" cy="219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1122 h 192"/>
                <a:gd name="T4" fmla="*/ 12 w 1056"/>
                <a:gd name="T5" fmla="*/ 1839 h 192"/>
                <a:gd name="T6" fmla="*/ 36 w 1056"/>
                <a:gd name="T7" fmla="*/ 2748 h 192"/>
                <a:gd name="T8" fmla="*/ 51 w 1056"/>
                <a:gd name="T9" fmla="*/ 2951 h 192"/>
                <a:gd name="T10" fmla="*/ 99 w 1056"/>
                <a:gd name="T11" fmla="*/ 3771 h 192"/>
                <a:gd name="T12" fmla="*/ 174 w 1056"/>
                <a:gd name="T13" fmla="*/ 4576 h 192"/>
                <a:gd name="T14" fmla="*/ 312 w 1056"/>
                <a:gd name="T15" fmla="*/ 5413 h 192"/>
                <a:gd name="T16" fmla="*/ 408 w 1056"/>
                <a:gd name="T17" fmla="*/ 5697 h 192"/>
                <a:gd name="T18" fmla="*/ 513 w 1056"/>
                <a:gd name="T19" fmla="*/ 5872 h 192"/>
                <a:gd name="T20" fmla="*/ 615 w 1056"/>
                <a:gd name="T21" fmla="*/ 5792 h 192"/>
                <a:gd name="T22" fmla="*/ 714 w 1056"/>
                <a:gd name="T23" fmla="*/ 5596 h 192"/>
                <a:gd name="T24" fmla="*/ 768 w 1056"/>
                <a:gd name="T25" fmla="*/ 5311 h 192"/>
                <a:gd name="T26" fmla="*/ 888 w 1056"/>
                <a:gd name="T27" fmla="*/ 4513 h 192"/>
                <a:gd name="T28" fmla="*/ 975 w 1056"/>
                <a:gd name="T29" fmla="*/ 3482 h 192"/>
                <a:gd name="T30" fmla="*/ 1002 w 1056"/>
                <a:gd name="T31" fmla="*/ 2951 h 192"/>
                <a:gd name="T32" fmla="*/ 1044 w 1056"/>
                <a:gd name="T33" fmla="*/ 1839 h 192"/>
                <a:gd name="T34" fmla="*/ 1056 w 1056"/>
                <a:gd name="T35" fmla="*/ 1122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Freeform 14"/>
            <p:cNvSpPr/>
            <p:nvPr/>
          </p:nvSpPr>
          <p:spPr bwMode="auto">
            <a:xfrm>
              <a:off x="960" y="768"/>
              <a:ext cx="1056" cy="219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1122 h 192"/>
                <a:gd name="T4" fmla="*/ 12 w 1056"/>
                <a:gd name="T5" fmla="*/ 1839 h 192"/>
                <a:gd name="T6" fmla="*/ 36 w 1056"/>
                <a:gd name="T7" fmla="*/ 2748 h 192"/>
                <a:gd name="T8" fmla="*/ 51 w 1056"/>
                <a:gd name="T9" fmla="*/ 2951 h 192"/>
                <a:gd name="T10" fmla="*/ 99 w 1056"/>
                <a:gd name="T11" fmla="*/ 3771 h 192"/>
                <a:gd name="T12" fmla="*/ 174 w 1056"/>
                <a:gd name="T13" fmla="*/ 4576 h 192"/>
                <a:gd name="T14" fmla="*/ 312 w 1056"/>
                <a:gd name="T15" fmla="*/ 5413 h 192"/>
                <a:gd name="T16" fmla="*/ 408 w 1056"/>
                <a:gd name="T17" fmla="*/ 5697 h 192"/>
                <a:gd name="T18" fmla="*/ 513 w 1056"/>
                <a:gd name="T19" fmla="*/ 5872 h 192"/>
                <a:gd name="T20" fmla="*/ 615 w 1056"/>
                <a:gd name="T21" fmla="*/ 5792 h 192"/>
                <a:gd name="T22" fmla="*/ 714 w 1056"/>
                <a:gd name="T23" fmla="*/ 5596 h 192"/>
                <a:gd name="T24" fmla="*/ 768 w 1056"/>
                <a:gd name="T25" fmla="*/ 5311 h 192"/>
                <a:gd name="T26" fmla="*/ 888 w 1056"/>
                <a:gd name="T27" fmla="*/ 4513 h 192"/>
                <a:gd name="T28" fmla="*/ 975 w 1056"/>
                <a:gd name="T29" fmla="*/ 3482 h 192"/>
                <a:gd name="T30" fmla="*/ 1002 w 1056"/>
                <a:gd name="T31" fmla="*/ 2951 h 192"/>
                <a:gd name="T32" fmla="*/ 1044 w 1056"/>
                <a:gd name="T33" fmla="*/ 1839 h 192"/>
                <a:gd name="T34" fmla="*/ 1056 w 1056"/>
                <a:gd name="T35" fmla="*/ 1122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2" name="Freeform 15"/>
            <p:cNvSpPr/>
            <p:nvPr/>
          </p:nvSpPr>
          <p:spPr bwMode="auto">
            <a:xfrm>
              <a:off x="960" y="1632"/>
              <a:ext cx="1056" cy="219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1122 h 192"/>
                <a:gd name="T4" fmla="*/ 12 w 1056"/>
                <a:gd name="T5" fmla="*/ 1839 h 192"/>
                <a:gd name="T6" fmla="*/ 36 w 1056"/>
                <a:gd name="T7" fmla="*/ 2748 h 192"/>
                <a:gd name="T8" fmla="*/ 51 w 1056"/>
                <a:gd name="T9" fmla="*/ 2951 h 192"/>
                <a:gd name="T10" fmla="*/ 99 w 1056"/>
                <a:gd name="T11" fmla="*/ 3771 h 192"/>
                <a:gd name="T12" fmla="*/ 174 w 1056"/>
                <a:gd name="T13" fmla="*/ 4576 h 192"/>
                <a:gd name="T14" fmla="*/ 312 w 1056"/>
                <a:gd name="T15" fmla="*/ 5413 h 192"/>
                <a:gd name="T16" fmla="*/ 408 w 1056"/>
                <a:gd name="T17" fmla="*/ 5697 h 192"/>
                <a:gd name="T18" fmla="*/ 513 w 1056"/>
                <a:gd name="T19" fmla="*/ 5872 h 192"/>
                <a:gd name="T20" fmla="*/ 615 w 1056"/>
                <a:gd name="T21" fmla="*/ 5792 h 192"/>
                <a:gd name="T22" fmla="*/ 714 w 1056"/>
                <a:gd name="T23" fmla="*/ 5596 h 192"/>
                <a:gd name="T24" fmla="*/ 768 w 1056"/>
                <a:gd name="T25" fmla="*/ 5311 h 192"/>
                <a:gd name="T26" fmla="*/ 888 w 1056"/>
                <a:gd name="T27" fmla="*/ 4513 h 192"/>
                <a:gd name="T28" fmla="*/ 975 w 1056"/>
                <a:gd name="T29" fmla="*/ 3482 h 192"/>
                <a:gd name="T30" fmla="*/ 1002 w 1056"/>
                <a:gd name="T31" fmla="*/ 2951 h 192"/>
                <a:gd name="T32" fmla="*/ 1044 w 1056"/>
                <a:gd name="T33" fmla="*/ 1839 h 192"/>
                <a:gd name="T34" fmla="*/ 1056 w 1056"/>
                <a:gd name="T35" fmla="*/ 1122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Freeform 16"/>
            <p:cNvSpPr/>
            <p:nvPr/>
          </p:nvSpPr>
          <p:spPr bwMode="auto">
            <a:xfrm>
              <a:off x="960" y="1680"/>
              <a:ext cx="1056" cy="219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1122 h 192"/>
                <a:gd name="T4" fmla="*/ 12 w 1056"/>
                <a:gd name="T5" fmla="*/ 1839 h 192"/>
                <a:gd name="T6" fmla="*/ 36 w 1056"/>
                <a:gd name="T7" fmla="*/ 2748 h 192"/>
                <a:gd name="T8" fmla="*/ 51 w 1056"/>
                <a:gd name="T9" fmla="*/ 2951 h 192"/>
                <a:gd name="T10" fmla="*/ 99 w 1056"/>
                <a:gd name="T11" fmla="*/ 3771 h 192"/>
                <a:gd name="T12" fmla="*/ 174 w 1056"/>
                <a:gd name="T13" fmla="*/ 4576 h 192"/>
                <a:gd name="T14" fmla="*/ 312 w 1056"/>
                <a:gd name="T15" fmla="*/ 5413 h 192"/>
                <a:gd name="T16" fmla="*/ 408 w 1056"/>
                <a:gd name="T17" fmla="*/ 5697 h 192"/>
                <a:gd name="T18" fmla="*/ 513 w 1056"/>
                <a:gd name="T19" fmla="*/ 5872 h 192"/>
                <a:gd name="T20" fmla="*/ 615 w 1056"/>
                <a:gd name="T21" fmla="*/ 5792 h 192"/>
                <a:gd name="T22" fmla="*/ 714 w 1056"/>
                <a:gd name="T23" fmla="*/ 5596 h 192"/>
                <a:gd name="T24" fmla="*/ 768 w 1056"/>
                <a:gd name="T25" fmla="*/ 5311 h 192"/>
                <a:gd name="T26" fmla="*/ 888 w 1056"/>
                <a:gd name="T27" fmla="*/ 4513 h 192"/>
                <a:gd name="T28" fmla="*/ 975 w 1056"/>
                <a:gd name="T29" fmla="*/ 3482 h 192"/>
                <a:gd name="T30" fmla="*/ 1002 w 1056"/>
                <a:gd name="T31" fmla="*/ 2951 h 192"/>
                <a:gd name="T32" fmla="*/ 1044 w 1056"/>
                <a:gd name="T33" fmla="*/ 1839 h 192"/>
                <a:gd name="T34" fmla="*/ 1056 w 1056"/>
                <a:gd name="T35" fmla="*/ 1122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Freeform 17"/>
            <p:cNvSpPr/>
            <p:nvPr/>
          </p:nvSpPr>
          <p:spPr bwMode="auto">
            <a:xfrm>
              <a:off x="1128" y="1216"/>
              <a:ext cx="632" cy="264"/>
            </a:xfrm>
            <a:custGeom>
              <a:avLst/>
              <a:gdLst>
                <a:gd name="T0" fmla="*/ 40 w 632"/>
                <a:gd name="T1" fmla="*/ 80 h 264"/>
                <a:gd name="T2" fmla="*/ 136 w 632"/>
                <a:gd name="T3" fmla="*/ 40 h 264"/>
                <a:gd name="T4" fmla="*/ 416 w 632"/>
                <a:gd name="T5" fmla="*/ 80 h 264"/>
                <a:gd name="T6" fmla="*/ 512 w 632"/>
                <a:gd name="T7" fmla="*/ 64 h 264"/>
                <a:gd name="T8" fmla="*/ 584 w 632"/>
                <a:gd name="T9" fmla="*/ 24 h 264"/>
                <a:gd name="T10" fmla="*/ 608 w 632"/>
                <a:gd name="T11" fmla="*/ 0 h 264"/>
                <a:gd name="T12" fmla="*/ 600 w 632"/>
                <a:gd name="T13" fmla="*/ 72 h 264"/>
                <a:gd name="T14" fmla="*/ 592 w 632"/>
                <a:gd name="T15" fmla="*/ 136 h 264"/>
                <a:gd name="T16" fmla="*/ 584 w 632"/>
                <a:gd name="T17" fmla="*/ 248 h 264"/>
                <a:gd name="T18" fmla="*/ 536 w 632"/>
                <a:gd name="T19" fmla="*/ 216 h 264"/>
                <a:gd name="T20" fmla="*/ 448 w 632"/>
                <a:gd name="T21" fmla="*/ 176 h 264"/>
                <a:gd name="T22" fmla="*/ 280 w 632"/>
                <a:gd name="T23" fmla="*/ 232 h 264"/>
                <a:gd name="T24" fmla="*/ 24 w 632"/>
                <a:gd name="T25" fmla="*/ 192 h 264"/>
                <a:gd name="T26" fmla="*/ 40 w 632"/>
                <a:gd name="T27" fmla="*/ 80 h 26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32"/>
                <a:gd name="T43" fmla="*/ 0 h 264"/>
                <a:gd name="T44" fmla="*/ 632 w 632"/>
                <a:gd name="T45" fmla="*/ 264 h 26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32" h="264">
                  <a:moveTo>
                    <a:pt x="40" y="80"/>
                  </a:moveTo>
                  <a:cubicBezTo>
                    <a:pt x="101" y="39"/>
                    <a:pt x="69" y="51"/>
                    <a:pt x="136" y="40"/>
                  </a:cubicBezTo>
                  <a:cubicBezTo>
                    <a:pt x="233" y="45"/>
                    <a:pt x="324" y="49"/>
                    <a:pt x="416" y="80"/>
                  </a:cubicBezTo>
                  <a:cubicBezTo>
                    <a:pt x="429" y="79"/>
                    <a:pt x="489" y="77"/>
                    <a:pt x="512" y="64"/>
                  </a:cubicBezTo>
                  <a:cubicBezTo>
                    <a:pt x="595" y="18"/>
                    <a:pt x="530" y="42"/>
                    <a:pt x="584" y="24"/>
                  </a:cubicBezTo>
                  <a:cubicBezTo>
                    <a:pt x="592" y="16"/>
                    <a:pt x="597" y="0"/>
                    <a:pt x="608" y="0"/>
                  </a:cubicBezTo>
                  <a:cubicBezTo>
                    <a:pt x="632" y="0"/>
                    <a:pt x="600" y="72"/>
                    <a:pt x="600" y="72"/>
                  </a:cubicBezTo>
                  <a:cubicBezTo>
                    <a:pt x="597" y="93"/>
                    <a:pt x="594" y="115"/>
                    <a:pt x="592" y="136"/>
                  </a:cubicBezTo>
                  <a:cubicBezTo>
                    <a:pt x="589" y="173"/>
                    <a:pt x="605" y="217"/>
                    <a:pt x="584" y="248"/>
                  </a:cubicBezTo>
                  <a:cubicBezTo>
                    <a:pt x="573" y="264"/>
                    <a:pt x="552" y="227"/>
                    <a:pt x="536" y="216"/>
                  </a:cubicBezTo>
                  <a:cubicBezTo>
                    <a:pt x="511" y="200"/>
                    <a:pt x="477" y="186"/>
                    <a:pt x="448" y="176"/>
                  </a:cubicBezTo>
                  <a:cubicBezTo>
                    <a:pt x="390" y="195"/>
                    <a:pt x="342" y="222"/>
                    <a:pt x="280" y="232"/>
                  </a:cubicBezTo>
                  <a:cubicBezTo>
                    <a:pt x="156" y="226"/>
                    <a:pt x="122" y="225"/>
                    <a:pt x="24" y="192"/>
                  </a:cubicBezTo>
                  <a:cubicBezTo>
                    <a:pt x="8" y="144"/>
                    <a:pt x="0" y="120"/>
                    <a:pt x="40" y="80"/>
                  </a:cubicBezTo>
                  <a:close/>
                </a:path>
              </a:pathLst>
            </a:custGeom>
            <a:gradFill rotWithShape="0">
              <a:gsLst>
                <a:gs pos="0">
                  <a:srgbClr val="CCECFF"/>
                </a:gs>
                <a:gs pos="100000">
                  <a:schemeClr val="folHlink"/>
                </a:gs>
              </a:gsLst>
              <a:lin ang="0" scaled="1"/>
            </a:gradFill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5" name="Freeform 18"/>
            <p:cNvSpPr/>
            <p:nvPr/>
          </p:nvSpPr>
          <p:spPr bwMode="auto">
            <a:xfrm>
              <a:off x="1179" y="1312"/>
              <a:ext cx="61" cy="52"/>
            </a:xfrm>
            <a:custGeom>
              <a:avLst/>
              <a:gdLst>
                <a:gd name="T0" fmla="*/ 29 w 61"/>
                <a:gd name="T1" fmla="*/ 0 h 52"/>
                <a:gd name="T2" fmla="*/ 61 w 61"/>
                <a:gd name="T3" fmla="*/ 40 h 52"/>
                <a:gd name="T4" fmla="*/ 53 w 61"/>
                <a:gd name="T5" fmla="*/ 8 h 52"/>
                <a:gd name="T6" fmla="*/ 29 w 61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"/>
                <a:gd name="T13" fmla="*/ 0 h 52"/>
                <a:gd name="T14" fmla="*/ 61 w 61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" h="52">
                  <a:moveTo>
                    <a:pt x="29" y="0"/>
                  </a:moveTo>
                  <a:cubicBezTo>
                    <a:pt x="0" y="44"/>
                    <a:pt x="15" y="52"/>
                    <a:pt x="61" y="40"/>
                  </a:cubicBezTo>
                  <a:cubicBezTo>
                    <a:pt x="58" y="29"/>
                    <a:pt x="60" y="17"/>
                    <a:pt x="53" y="8"/>
                  </a:cubicBezTo>
                  <a:cubicBezTo>
                    <a:pt x="48" y="1"/>
                    <a:pt x="29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Freeform 19"/>
            <p:cNvSpPr/>
            <p:nvPr/>
          </p:nvSpPr>
          <p:spPr bwMode="auto">
            <a:xfrm>
              <a:off x="1256" y="1280"/>
              <a:ext cx="41" cy="154"/>
            </a:xfrm>
            <a:custGeom>
              <a:avLst/>
              <a:gdLst>
                <a:gd name="T0" fmla="*/ 24 w 41"/>
                <a:gd name="T1" fmla="*/ 0 h 154"/>
                <a:gd name="T2" fmla="*/ 24 w 41"/>
                <a:gd name="T3" fmla="*/ 128 h 154"/>
                <a:gd name="T4" fmla="*/ 0 w 41"/>
                <a:gd name="T5" fmla="*/ 152 h 154"/>
                <a:gd name="T6" fmla="*/ 0 60000 65536"/>
                <a:gd name="T7" fmla="*/ 0 60000 65536"/>
                <a:gd name="T8" fmla="*/ 0 60000 65536"/>
                <a:gd name="T9" fmla="*/ 0 w 41"/>
                <a:gd name="T10" fmla="*/ 0 h 154"/>
                <a:gd name="T11" fmla="*/ 41 w 41"/>
                <a:gd name="T12" fmla="*/ 154 h 1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154">
                  <a:moveTo>
                    <a:pt x="24" y="0"/>
                  </a:moveTo>
                  <a:cubicBezTo>
                    <a:pt x="41" y="51"/>
                    <a:pt x="41" y="39"/>
                    <a:pt x="24" y="128"/>
                  </a:cubicBezTo>
                  <a:cubicBezTo>
                    <a:pt x="19" y="154"/>
                    <a:pt x="14" y="152"/>
                    <a:pt x="0" y="15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Freeform 20"/>
            <p:cNvSpPr/>
            <p:nvPr/>
          </p:nvSpPr>
          <p:spPr bwMode="auto">
            <a:xfrm>
              <a:off x="1320" y="1224"/>
              <a:ext cx="208" cy="56"/>
            </a:xfrm>
            <a:custGeom>
              <a:avLst/>
              <a:gdLst>
                <a:gd name="T0" fmla="*/ 0 w 208"/>
                <a:gd name="T1" fmla="*/ 24 h 56"/>
                <a:gd name="T2" fmla="*/ 128 w 208"/>
                <a:gd name="T3" fmla="*/ 24 h 56"/>
                <a:gd name="T4" fmla="*/ 208 w 208"/>
                <a:gd name="T5" fmla="*/ 40 h 56"/>
                <a:gd name="T6" fmla="*/ 160 w 208"/>
                <a:gd name="T7" fmla="*/ 56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8"/>
                <a:gd name="T13" fmla="*/ 0 h 56"/>
                <a:gd name="T14" fmla="*/ 208 w 208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8" h="56">
                  <a:moveTo>
                    <a:pt x="0" y="24"/>
                  </a:moveTo>
                  <a:cubicBezTo>
                    <a:pt x="36" y="0"/>
                    <a:pt x="84" y="17"/>
                    <a:pt x="128" y="24"/>
                  </a:cubicBezTo>
                  <a:cubicBezTo>
                    <a:pt x="155" y="28"/>
                    <a:pt x="208" y="40"/>
                    <a:pt x="208" y="40"/>
                  </a:cubicBezTo>
                  <a:cubicBezTo>
                    <a:pt x="170" y="49"/>
                    <a:pt x="186" y="43"/>
                    <a:pt x="160" y="5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8" name="Freeform 21"/>
            <p:cNvSpPr/>
            <p:nvPr/>
          </p:nvSpPr>
          <p:spPr bwMode="auto">
            <a:xfrm>
              <a:off x="1295" y="1432"/>
              <a:ext cx="126" cy="69"/>
            </a:xfrm>
            <a:custGeom>
              <a:avLst/>
              <a:gdLst>
                <a:gd name="T0" fmla="*/ 33 w 126"/>
                <a:gd name="T1" fmla="*/ 8 h 69"/>
                <a:gd name="T2" fmla="*/ 25 w 126"/>
                <a:gd name="T3" fmla="*/ 64 h 69"/>
                <a:gd name="T4" fmla="*/ 49 w 126"/>
                <a:gd name="T5" fmla="*/ 56 h 69"/>
                <a:gd name="T6" fmla="*/ 105 w 126"/>
                <a:gd name="T7" fmla="*/ 56 h 69"/>
                <a:gd name="T8" fmla="*/ 89 w 126"/>
                <a:gd name="T9" fmla="*/ 0 h 69"/>
                <a:gd name="T10" fmla="*/ 33 w 126"/>
                <a:gd name="T11" fmla="*/ 8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9"/>
                <a:gd name="T20" fmla="*/ 126 w 126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9">
                  <a:moveTo>
                    <a:pt x="33" y="8"/>
                  </a:moveTo>
                  <a:cubicBezTo>
                    <a:pt x="24" y="22"/>
                    <a:pt x="0" y="45"/>
                    <a:pt x="25" y="64"/>
                  </a:cubicBezTo>
                  <a:cubicBezTo>
                    <a:pt x="32" y="69"/>
                    <a:pt x="41" y="59"/>
                    <a:pt x="49" y="56"/>
                  </a:cubicBezTo>
                  <a:cubicBezTo>
                    <a:pt x="64" y="11"/>
                    <a:pt x="67" y="43"/>
                    <a:pt x="105" y="56"/>
                  </a:cubicBezTo>
                  <a:cubicBezTo>
                    <a:pt x="126" y="25"/>
                    <a:pt x="126" y="12"/>
                    <a:pt x="89" y="0"/>
                  </a:cubicBezTo>
                  <a:cubicBezTo>
                    <a:pt x="55" y="11"/>
                    <a:pt x="73" y="8"/>
                    <a:pt x="33" y="8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9" name="Freeform 22"/>
            <p:cNvSpPr/>
            <p:nvPr/>
          </p:nvSpPr>
          <p:spPr bwMode="auto">
            <a:xfrm>
              <a:off x="1648" y="1304"/>
              <a:ext cx="101" cy="113"/>
            </a:xfrm>
            <a:custGeom>
              <a:avLst/>
              <a:gdLst>
                <a:gd name="T0" fmla="*/ 72 w 101"/>
                <a:gd name="T1" fmla="*/ 0 h 113"/>
                <a:gd name="T2" fmla="*/ 0 w 101"/>
                <a:gd name="T3" fmla="*/ 40 h 113"/>
                <a:gd name="T4" fmla="*/ 24 w 101"/>
                <a:gd name="T5" fmla="*/ 72 h 113"/>
                <a:gd name="T6" fmla="*/ 32 w 101"/>
                <a:gd name="T7" fmla="*/ 96 h 113"/>
                <a:gd name="T8" fmla="*/ 72 w 101"/>
                <a:gd name="T9" fmla="*/ 112 h 1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"/>
                <a:gd name="T16" fmla="*/ 0 h 113"/>
                <a:gd name="T17" fmla="*/ 101 w 101"/>
                <a:gd name="T18" fmla="*/ 113 h 1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" h="113">
                  <a:moveTo>
                    <a:pt x="72" y="0"/>
                  </a:moveTo>
                  <a:cubicBezTo>
                    <a:pt x="48" y="16"/>
                    <a:pt x="24" y="24"/>
                    <a:pt x="0" y="40"/>
                  </a:cubicBezTo>
                  <a:cubicBezTo>
                    <a:pt x="57" y="59"/>
                    <a:pt x="62" y="47"/>
                    <a:pt x="24" y="72"/>
                  </a:cubicBezTo>
                  <a:cubicBezTo>
                    <a:pt x="27" y="80"/>
                    <a:pt x="25" y="91"/>
                    <a:pt x="32" y="96"/>
                  </a:cubicBezTo>
                  <a:cubicBezTo>
                    <a:pt x="56" y="113"/>
                    <a:pt x="101" y="112"/>
                    <a:pt x="72" y="11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20183" name="Picture 23" descr="TO041s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47593" flipH="1">
            <a:off x="4025900" y="4462463"/>
            <a:ext cx="9445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24"/>
          <p:cNvSpPr txBox="1">
            <a:spLocks noChangeArrowheads="1"/>
          </p:cNvSpPr>
          <p:nvPr/>
        </p:nvSpPr>
        <p:spPr bwMode="auto">
          <a:xfrm>
            <a:off x="539750" y="1277938"/>
            <a:ext cx="8058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思考：圆柱的侧面沿高展开是什么图形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5" name="标题 1"/>
          <p:cNvSpPr/>
          <p:nvPr/>
        </p:nvSpPr>
        <p:spPr bwMode="auto">
          <a:xfrm>
            <a:off x="539750" y="0"/>
            <a:ext cx="81470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深化研究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3561 L -0.00156 -0.3241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20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4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569325" cy="5184775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探索圆柱侧面展开图与底面之间的关系：</a:t>
            </a:r>
            <a:endParaRPr lang="en-US" altLang="zh-CN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①把圆柱的侧面沿高展开，得到的是一个（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         ）形。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endParaRPr lang="zh-CN" alt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②该图形的长和宽与圆柱的（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)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和（    ）有关。具体关系是 ：</a:t>
            </a:r>
            <a:endParaRPr lang="zh-CN" alt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endParaRPr lang="en-US" altLang="zh-CN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③圆柱的侧面积应该怎样计算？</a:t>
            </a:r>
            <a:endParaRPr lang="zh-CN" alt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   说出你的理由。</a:t>
            </a:r>
            <a:endParaRPr lang="zh-CN" alt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smtClean="0"/>
          </a:p>
        </p:txBody>
      </p:sp>
      <p:sp>
        <p:nvSpPr>
          <p:cNvPr id="16387" name="标题 1"/>
          <p:cNvSpPr/>
          <p:nvPr/>
        </p:nvSpPr>
        <p:spPr bwMode="auto">
          <a:xfrm>
            <a:off x="539750" y="0"/>
            <a:ext cx="81470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深化研究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612313" y="1870075"/>
            <a:ext cx="143192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57250" y="2500313"/>
            <a:ext cx="1428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</a:t>
            </a:r>
            <a:endParaRPr lang="zh-CN" altLang="en-US" sz="360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00750" y="3211513"/>
            <a:ext cx="2143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</a:rPr>
              <a:t>底面周长 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14500" y="3786188"/>
            <a:ext cx="1000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36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28688" y="4286250"/>
            <a:ext cx="778668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长方形的长</a:t>
            </a:r>
            <a:r>
              <a:rPr lang="en-US" altLang="zh-CN" sz="32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圆柱的底面周长；  </a:t>
            </a:r>
            <a:endParaRPr lang="en-US" altLang="zh-CN" sz="3200" b="1" u="sng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长方形的宽</a:t>
            </a:r>
            <a:r>
              <a:rPr lang="en-US" altLang="zh-CN" sz="32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圆柱的高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28575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3635375" y="3284538"/>
            <a:ext cx="4248150" cy="2376487"/>
          </a:xfrm>
          <a:prstGeom prst="rect">
            <a:avLst/>
          </a:prstGeom>
          <a:solidFill>
            <a:srgbClr val="FF66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17412" name="Line 10"/>
          <p:cNvSpPr>
            <a:spLocks noChangeShapeType="1"/>
          </p:cNvSpPr>
          <p:nvPr/>
        </p:nvSpPr>
        <p:spPr bwMode="auto">
          <a:xfrm>
            <a:off x="1547813" y="46529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1"/>
          <p:cNvGrpSpPr/>
          <p:nvPr/>
        </p:nvGrpSpPr>
        <p:grpSpPr bwMode="auto">
          <a:xfrm>
            <a:off x="1258888" y="2852738"/>
            <a:ext cx="1655762" cy="3240087"/>
            <a:chOff x="0" y="0"/>
            <a:chExt cx="862" cy="1687"/>
          </a:xfrm>
        </p:grpSpPr>
        <p:sp>
          <p:nvSpPr>
            <p:cNvPr id="17418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862" cy="1687"/>
            </a:xfrm>
            <a:prstGeom prst="can">
              <a:avLst>
                <a:gd name="adj" fmla="val 48927"/>
              </a:avLst>
            </a:prstGeom>
            <a:solidFill>
              <a:srgbClr val="FF6699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3600" b="1">
                <a:ea typeface="楷体_GB2312" pitchFamily="49" charset="-122"/>
              </a:endParaRPr>
            </a:p>
          </p:txBody>
        </p:sp>
        <p:sp>
          <p:nvSpPr>
            <p:cNvPr id="17419" name="Oval 13"/>
            <p:cNvSpPr>
              <a:spLocks noChangeArrowheads="1"/>
            </p:cNvSpPr>
            <p:nvPr/>
          </p:nvSpPr>
          <p:spPr bwMode="auto">
            <a:xfrm>
              <a:off x="0" y="0"/>
              <a:ext cx="862" cy="453"/>
            </a:xfrm>
            <a:prstGeom prst="ellipse">
              <a:avLst/>
            </a:prstGeom>
            <a:solidFill>
              <a:srgbClr val="26A309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3600" b="1">
                <a:ea typeface="楷体_GB2312" pitchFamily="49" charset="-122"/>
              </a:endParaRPr>
            </a:p>
          </p:txBody>
        </p:sp>
        <p:sp>
          <p:nvSpPr>
            <p:cNvPr id="17420" name="Line 14"/>
            <p:cNvSpPr>
              <a:spLocks noChangeShapeType="1"/>
            </p:cNvSpPr>
            <p:nvPr/>
          </p:nvSpPr>
          <p:spPr bwMode="auto">
            <a:xfrm>
              <a:off x="409" y="453"/>
              <a:ext cx="0" cy="1225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330200" y="1844675"/>
            <a:ext cx="8813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沿着圆柱的一条高剪，侧面展开后是一个长方形。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15" name="Picture 19" descr="s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8013" y="5638800"/>
            <a:ext cx="915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20" descr="9d33d4bc0f048f90b96348086ae4cfba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6092825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标题 1"/>
          <p:cNvSpPr/>
          <p:nvPr/>
        </p:nvSpPr>
        <p:spPr bwMode="auto">
          <a:xfrm>
            <a:off x="539750" y="-25400"/>
            <a:ext cx="81470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深化研究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nimBg="1"/>
      <p:bldP spid="2356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80975" y="30368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18435" name="AutoShape 9"/>
          <p:cNvSpPr>
            <a:spLocks noChangeArrowheads="1"/>
          </p:cNvSpPr>
          <p:nvPr/>
        </p:nvSpPr>
        <p:spPr bwMode="auto">
          <a:xfrm rot="10800000">
            <a:off x="3168650" y="3392488"/>
            <a:ext cx="5688013" cy="2376487"/>
          </a:xfrm>
          <a:prstGeom prst="parallelogram">
            <a:avLst>
              <a:gd name="adj" fmla="val 59836"/>
            </a:avLst>
          </a:prstGeom>
          <a:solidFill>
            <a:srgbClr val="FF66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4608513" y="3392488"/>
            <a:ext cx="0" cy="2376487"/>
          </a:xfrm>
          <a:prstGeom prst="line">
            <a:avLst/>
          </a:prstGeom>
          <a:noFill/>
          <a:ln w="57150">
            <a:solidFill>
              <a:schemeClr val="accent2"/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 flipH="1">
            <a:off x="3168650" y="3392488"/>
            <a:ext cx="1441450" cy="2376487"/>
          </a:xfrm>
          <a:prstGeom prst="rtTriangle">
            <a:avLst/>
          </a:prstGeom>
          <a:solidFill>
            <a:srgbClr val="FF66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 flipH="1">
            <a:off x="3097213" y="3392488"/>
            <a:ext cx="1512887" cy="2376487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684213" y="1196975"/>
            <a:ext cx="7848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斜着剪，侧面展开后得到一个平行四边形。通过剪拼的方法，也可以把它转化成一个长方形。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40" name="Group 14"/>
          <p:cNvGrpSpPr/>
          <p:nvPr/>
        </p:nvGrpSpPr>
        <p:grpSpPr bwMode="auto">
          <a:xfrm>
            <a:off x="649288" y="2816225"/>
            <a:ext cx="1871662" cy="3349625"/>
            <a:chOff x="0" y="0"/>
            <a:chExt cx="1179" cy="2110"/>
          </a:xfrm>
        </p:grpSpPr>
        <p:sp>
          <p:nvSpPr>
            <p:cNvPr id="18444" name="AutoShape 15"/>
            <p:cNvSpPr>
              <a:spLocks noChangeArrowheads="1"/>
            </p:cNvSpPr>
            <p:nvPr/>
          </p:nvSpPr>
          <p:spPr bwMode="auto">
            <a:xfrm>
              <a:off x="0" y="45"/>
              <a:ext cx="1179" cy="2065"/>
            </a:xfrm>
            <a:prstGeom prst="can">
              <a:avLst>
                <a:gd name="adj" fmla="val 43787"/>
              </a:avLst>
            </a:prstGeom>
            <a:solidFill>
              <a:srgbClr val="FF6699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3600" b="1">
                <a:ea typeface="楷体_GB2312" pitchFamily="49" charset="-122"/>
              </a:endParaRPr>
            </a:p>
          </p:txBody>
        </p:sp>
        <p:sp>
          <p:nvSpPr>
            <p:cNvPr id="18445" name="Oval 16"/>
            <p:cNvSpPr>
              <a:spLocks noChangeArrowheads="1"/>
            </p:cNvSpPr>
            <p:nvPr/>
          </p:nvSpPr>
          <p:spPr bwMode="auto">
            <a:xfrm>
              <a:off x="0" y="0"/>
              <a:ext cx="1179" cy="589"/>
            </a:xfrm>
            <a:prstGeom prst="ellipse">
              <a:avLst/>
            </a:prstGeom>
            <a:solidFill>
              <a:srgbClr val="26A309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3600" b="1">
                <a:ea typeface="楷体_GB2312" pitchFamily="49" charset="-122"/>
              </a:endParaRPr>
            </a:p>
          </p:txBody>
        </p:sp>
        <p:sp>
          <p:nvSpPr>
            <p:cNvPr id="18446" name="Line 17"/>
            <p:cNvSpPr>
              <a:spLocks noChangeShapeType="1"/>
            </p:cNvSpPr>
            <p:nvPr/>
          </p:nvSpPr>
          <p:spPr bwMode="auto">
            <a:xfrm flipH="1">
              <a:off x="227" y="544"/>
              <a:ext cx="635" cy="1497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441" name="Picture 21" descr="s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8013" y="5638800"/>
            <a:ext cx="915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22" descr="9d33d4bc0f048f90b96348086ae4cfba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6092825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3" name="标题 1"/>
          <p:cNvSpPr/>
          <p:nvPr/>
        </p:nvSpPr>
        <p:spPr bwMode="auto">
          <a:xfrm>
            <a:off x="539750" y="-25400"/>
            <a:ext cx="81470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深化研究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.00533 L 0.46458 0.0002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animBg="1"/>
      <p:bldP spid="24587" grpId="0" animBg="1"/>
      <p:bldP spid="24588" grpId="0" animBg="1"/>
      <p:bldP spid="2458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5"/>
          <p:cNvSpPr txBox="1">
            <a:spLocks noChangeArrowheads="1"/>
          </p:cNvSpPr>
          <p:nvPr/>
        </p:nvSpPr>
        <p:spPr bwMode="auto">
          <a:xfrm>
            <a:off x="252413" y="1187450"/>
            <a:ext cx="7975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Group 11"/>
          <p:cNvGrpSpPr/>
          <p:nvPr/>
        </p:nvGrpSpPr>
        <p:grpSpPr bwMode="auto">
          <a:xfrm>
            <a:off x="2084388" y="1820863"/>
            <a:ext cx="1204912" cy="3240087"/>
            <a:chOff x="0" y="0"/>
            <a:chExt cx="862" cy="1687"/>
          </a:xfrm>
        </p:grpSpPr>
        <p:sp>
          <p:nvSpPr>
            <p:cNvPr id="19467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862" cy="1687"/>
            </a:xfrm>
            <a:prstGeom prst="can">
              <a:avLst>
                <a:gd name="adj" fmla="val 48927"/>
              </a:avLst>
            </a:prstGeom>
            <a:solidFill>
              <a:srgbClr val="FF6699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3600" b="1">
                <a:ea typeface="楷体_GB2312" pitchFamily="49" charset="-122"/>
              </a:endParaRPr>
            </a:p>
          </p:txBody>
        </p:sp>
        <p:sp>
          <p:nvSpPr>
            <p:cNvPr id="19468" name="Oval 13"/>
            <p:cNvSpPr>
              <a:spLocks noChangeArrowheads="1"/>
            </p:cNvSpPr>
            <p:nvPr/>
          </p:nvSpPr>
          <p:spPr bwMode="auto">
            <a:xfrm>
              <a:off x="0" y="0"/>
              <a:ext cx="862" cy="347"/>
            </a:xfrm>
            <a:prstGeom prst="ellipse">
              <a:avLst/>
            </a:prstGeom>
            <a:solidFill>
              <a:srgbClr val="26A309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3600" b="1">
                <a:ea typeface="楷体_GB2312" pitchFamily="49" charset="-122"/>
              </a:endParaRPr>
            </a:p>
          </p:txBody>
        </p:sp>
        <p:sp>
          <p:nvSpPr>
            <p:cNvPr id="19469" name="Line 14"/>
            <p:cNvSpPr>
              <a:spLocks noChangeShapeType="1"/>
            </p:cNvSpPr>
            <p:nvPr/>
          </p:nvSpPr>
          <p:spPr bwMode="auto">
            <a:xfrm>
              <a:off x="409" y="347"/>
              <a:ext cx="0" cy="1331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4068763" y="2009775"/>
            <a:ext cx="2879725" cy="2862263"/>
          </a:xfrm>
          <a:prstGeom prst="rect">
            <a:avLst/>
          </a:prstGeom>
          <a:solidFill>
            <a:srgbClr val="FF66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256012" name="Text Box 12"/>
          <p:cNvSpPr txBox="1">
            <a:spLocks noChangeArrowheads="1"/>
          </p:cNvSpPr>
          <p:nvPr/>
        </p:nvSpPr>
        <p:spPr bwMode="auto">
          <a:xfrm>
            <a:off x="4173538" y="2154238"/>
            <a:ext cx="244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圆柱的底面周长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13" name="Text Box 13"/>
          <p:cNvSpPr txBox="1">
            <a:spLocks noChangeArrowheads="1"/>
          </p:cNvSpPr>
          <p:nvPr/>
        </p:nvSpPr>
        <p:spPr bwMode="auto">
          <a:xfrm>
            <a:off x="4100513" y="2852738"/>
            <a:ext cx="4318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圆柱的高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401638" y="5322888"/>
            <a:ext cx="78263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当圆柱的底面周长与高相等时，沿着圆柱的一条高剪，侧面展开后是正方形。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4" name="Picture 16" descr="s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8013" y="5638800"/>
            <a:ext cx="915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17" descr="9d33d4bc0f048f90b96348086ae4cfba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6092825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标题 1"/>
          <p:cNvSpPr/>
          <p:nvPr/>
        </p:nvSpPr>
        <p:spPr bwMode="auto">
          <a:xfrm>
            <a:off x="539750" y="-25400"/>
            <a:ext cx="81470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深化研究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256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256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nimBg="1"/>
      <p:bldP spid="256012" grpId="0"/>
      <p:bldP spid="256013" grpId="0"/>
      <p:bldP spid="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704850" y="1704975"/>
            <a:ext cx="7567613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1"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kumimoji="1"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kumimoji="1"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圆柱上、下两个底面都是（       ）形，它们的面积都（          ）。</a:t>
            </a:r>
            <a:endParaRPr kumimoji="1"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1"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kumimoji="1"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kumimoji="1"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把圆柱的侧面展开，得到一个 （         ）形，它的长等于圆柱的 （               ），宽等于圆柱的（       ）。</a:t>
            </a:r>
            <a:endParaRPr kumimoji="1"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1"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kumimoji="1"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kumimoji="1"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圆柱的两个底面之间的距离叫（       ）。</a:t>
            </a:r>
            <a:endParaRPr kumimoji="1"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/>
            <a:endParaRPr kumimoji="1"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6262688" y="1741488"/>
            <a:ext cx="595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圆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3660775" y="2314575"/>
            <a:ext cx="100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相等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7158038" y="3068638"/>
            <a:ext cx="1200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长方</a:t>
            </a:r>
            <a:endParaRPr kumimoji="1"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3322638" y="4210050"/>
            <a:ext cx="5937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高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6920" name="Text Box 8"/>
          <p:cNvSpPr txBox="1">
            <a:spLocks noChangeArrowheads="1"/>
          </p:cNvSpPr>
          <p:nvPr/>
        </p:nvSpPr>
        <p:spPr bwMode="auto">
          <a:xfrm>
            <a:off x="5310188" y="3670300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底面周长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6921" name="Text Box 9"/>
          <p:cNvSpPr txBox="1">
            <a:spLocks noChangeArrowheads="1"/>
          </p:cNvSpPr>
          <p:nvPr/>
        </p:nvSpPr>
        <p:spPr bwMode="auto">
          <a:xfrm>
            <a:off x="7085013" y="4956175"/>
            <a:ext cx="595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高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0489" name="Picture 13" descr="s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8013" y="5638800"/>
            <a:ext cx="915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4" descr="9d33d4bc0f048f90b96348086ae4cfba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6092825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标题 12"/>
          <p:cNvSpPr/>
          <p:nvPr/>
        </p:nvSpPr>
        <p:spPr bwMode="auto">
          <a:xfrm>
            <a:off x="457200" y="-25400"/>
            <a:ext cx="8229600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 autoUpdateAnimBg="0"/>
      <p:bldP spid="166916" grpId="0" autoUpdateAnimBg="0"/>
      <p:bldP spid="166917" grpId="0" autoUpdateAnimBg="0"/>
      <p:bldP spid="166918" grpId="0" autoUpdateAnimBg="0"/>
      <p:bldP spid="166919" grpId="0" autoUpdateAnimBg="0"/>
      <p:bldP spid="166920" grpId="0" autoUpdateAnimBg="0"/>
      <p:bldP spid="16692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539750" y="1557338"/>
            <a:ext cx="769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圆柱的高只有一条。  （       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858000" y="2205038"/>
            <a:ext cx="503238" cy="504825"/>
            <a:chOff x="0" y="0"/>
            <a:chExt cx="576" cy="384"/>
          </a:xfrm>
        </p:grpSpPr>
        <p:sp>
          <p:nvSpPr>
            <p:cNvPr id="21527" name="Line 9"/>
            <p:cNvSpPr>
              <a:spLocks noChangeShapeType="1"/>
            </p:cNvSpPr>
            <p:nvPr/>
          </p:nvSpPr>
          <p:spPr bwMode="auto">
            <a:xfrm>
              <a:off x="0" y="192"/>
              <a:ext cx="192" cy="19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1528" name="Line 10"/>
            <p:cNvSpPr>
              <a:spLocks noChangeShapeType="1"/>
            </p:cNvSpPr>
            <p:nvPr/>
          </p:nvSpPr>
          <p:spPr bwMode="auto">
            <a:xfrm flipV="1">
              <a:off x="192" y="0"/>
              <a:ext cx="384" cy="38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68619" name="Text Box 11"/>
          <p:cNvSpPr txBox="1">
            <a:spLocks noChangeArrowheads="1"/>
          </p:cNvSpPr>
          <p:nvPr/>
        </p:nvSpPr>
        <p:spPr bwMode="auto">
          <a:xfrm>
            <a:off x="555625" y="2133600"/>
            <a:ext cx="8193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圆柱两个底面的直径相等。（       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561975" y="2781300"/>
            <a:ext cx="86106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圆柱的底面周长和高相等时，侧面展开后一定是个正方形。（     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Group 13"/>
          <p:cNvGrpSpPr/>
          <p:nvPr/>
        </p:nvGrpSpPr>
        <p:grpSpPr bwMode="auto">
          <a:xfrm>
            <a:off x="6096000" y="1687513"/>
            <a:ext cx="360363" cy="358775"/>
            <a:chOff x="0" y="0"/>
            <a:chExt cx="288" cy="336"/>
          </a:xfrm>
        </p:grpSpPr>
        <p:sp>
          <p:nvSpPr>
            <p:cNvPr id="21525" name="Line 14"/>
            <p:cNvSpPr>
              <a:spLocks noChangeShapeType="1"/>
            </p:cNvSpPr>
            <p:nvPr/>
          </p:nvSpPr>
          <p:spPr bwMode="auto">
            <a:xfrm flipH="1">
              <a:off x="0" y="0"/>
              <a:ext cx="288" cy="28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1526" name="Line 15"/>
            <p:cNvSpPr>
              <a:spLocks noChangeShapeType="1"/>
            </p:cNvSpPr>
            <p:nvPr/>
          </p:nvSpPr>
          <p:spPr bwMode="auto">
            <a:xfrm>
              <a:off x="0" y="0"/>
              <a:ext cx="288" cy="33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4" name="Group 16"/>
          <p:cNvGrpSpPr/>
          <p:nvPr/>
        </p:nvGrpSpPr>
        <p:grpSpPr bwMode="auto">
          <a:xfrm>
            <a:off x="4297363" y="3424238"/>
            <a:ext cx="333375" cy="393700"/>
            <a:chOff x="5528" y="-63"/>
            <a:chExt cx="383" cy="263"/>
          </a:xfrm>
        </p:grpSpPr>
        <p:sp>
          <p:nvSpPr>
            <p:cNvPr id="55316" name="Line 17"/>
            <p:cNvSpPr>
              <a:spLocks noChangeShapeType="1"/>
            </p:cNvSpPr>
            <p:nvPr/>
          </p:nvSpPr>
          <p:spPr bwMode="auto">
            <a:xfrm>
              <a:off x="5528" y="-63"/>
              <a:ext cx="383" cy="26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3200" b="1">
                <a:ln>
                  <a:solidFill>
                    <a:srgbClr val="FF0000"/>
                  </a:solidFill>
                </a:ln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317" name="Line 18"/>
            <p:cNvSpPr>
              <a:spLocks noChangeShapeType="1"/>
            </p:cNvSpPr>
            <p:nvPr/>
          </p:nvSpPr>
          <p:spPr bwMode="auto">
            <a:xfrm flipV="1">
              <a:off x="5528" y="-63"/>
              <a:ext cx="383" cy="215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3200" b="1">
                <a:ln>
                  <a:solidFill>
                    <a:srgbClr val="FF0000"/>
                  </a:solidFill>
                </a:ln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8375" name="Text Box 23"/>
          <p:cNvSpPr txBox="1">
            <a:spLocks noChangeArrowheads="1"/>
          </p:cNvSpPr>
          <p:nvPr/>
        </p:nvSpPr>
        <p:spPr bwMode="auto">
          <a:xfrm>
            <a:off x="612775" y="3860800"/>
            <a:ext cx="77041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上下两个底面相等的圆形物体一定是圆柱体。            （       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8376" name="Text Box 24"/>
          <p:cNvSpPr txBox="1">
            <a:spLocks noChangeArrowheads="1"/>
          </p:cNvSpPr>
          <p:nvPr/>
        </p:nvSpPr>
        <p:spPr bwMode="auto">
          <a:xfrm>
            <a:off x="611188" y="4868863"/>
            <a:ext cx="792003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圆柱的侧面展开一定是个长方形。（       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13"/>
          <p:cNvGrpSpPr/>
          <p:nvPr/>
        </p:nvGrpSpPr>
        <p:grpSpPr bwMode="auto">
          <a:xfrm>
            <a:off x="5357813" y="4500563"/>
            <a:ext cx="361950" cy="360362"/>
            <a:chOff x="-58" y="-270"/>
            <a:chExt cx="289" cy="338"/>
          </a:xfrm>
        </p:grpSpPr>
        <p:sp>
          <p:nvSpPr>
            <p:cNvPr id="21521" name="Line 14"/>
            <p:cNvSpPr>
              <a:spLocks noChangeShapeType="1"/>
            </p:cNvSpPr>
            <p:nvPr/>
          </p:nvSpPr>
          <p:spPr bwMode="auto">
            <a:xfrm flipH="1">
              <a:off x="-58" y="-270"/>
              <a:ext cx="288" cy="28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1522" name="Line 15"/>
            <p:cNvSpPr>
              <a:spLocks noChangeShapeType="1"/>
            </p:cNvSpPr>
            <p:nvPr/>
          </p:nvSpPr>
          <p:spPr bwMode="auto">
            <a:xfrm>
              <a:off x="-58" y="-270"/>
              <a:ext cx="289" cy="33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6" name="Group 13"/>
          <p:cNvGrpSpPr/>
          <p:nvPr/>
        </p:nvGrpSpPr>
        <p:grpSpPr bwMode="auto">
          <a:xfrm>
            <a:off x="1714500" y="5445125"/>
            <a:ext cx="360363" cy="358775"/>
            <a:chOff x="0" y="0"/>
            <a:chExt cx="288" cy="336"/>
          </a:xfrm>
        </p:grpSpPr>
        <p:sp>
          <p:nvSpPr>
            <p:cNvPr id="21519" name="Line 14"/>
            <p:cNvSpPr>
              <a:spLocks noChangeShapeType="1"/>
            </p:cNvSpPr>
            <p:nvPr/>
          </p:nvSpPr>
          <p:spPr bwMode="auto">
            <a:xfrm flipH="1">
              <a:off x="0" y="0"/>
              <a:ext cx="288" cy="28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1520" name="Line 15"/>
            <p:cNvSpPr>
              <a:spLocks noChangeShapeType="1"/>
            </p:cNvSpPr>
            <p:nvPr/>
          </p:nvSpPr>
          <p:spPr bwMode="auto">
            <a:xfrm>
              <a:off x="0" y="0"/>
              <a:ext cx="288" cy="33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pic>
        <p:nvPicPr>
          <p:cNvPr id="21516" name="Picture 31" descr="s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8013" y="5207000"/>
            <a:ext cx="915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32" descr="9d33d4bc0f048f90b96348086ae4cfba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5656263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8" name="标题 12"/>
          <p:cNvSpPr/>
          <p:nvPr/>
        </p:nvSpPr>
        <p:spPr bwMode="auto">
          <a:xfrm>
            <a:off x="457200" y="-25400"/>
            <a:ext cx="8229600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r>
              <a:rPr lang="en-US" altLang="zh-CN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概念辨析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28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283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2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2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228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2283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22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22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 autoUpdateAnimBg="0"/>
      <p:bldP spid="68619" grpId="0" autoUpdateAnimBg="0"/>
      <p:bldP spid="68620" grpId="0" autoUpdateAnimBg="0"/>
      <p:bldP spid="228375" grpId="0"/>
      <p:bldP spid="2283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493713" y="1350963"/>
            <a:ext cx="8229600" cy="1141412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8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仔细辨别 </a:t>
            </a:r>
            <a:r>
              <a:rPr lang="en-US" altLang="zh-CN" sz="28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8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下面哪幅图是圆柱的展开图？从展开图上找到圆柱的侧面和底面。（图中单位：</a:t>
            </a:r>
            <a:r>
              <a:rPr lang="en-US" altLang="zh-CN" sz="28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cm</a:t>
            </a:r>
            <a:r>
              <a:rPr lang="zh-CN" altLang="en-US" sz="28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531" name="图片 8" descr="QQ截图20170304194919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713" y="2492375"/>
            <a:ext cx="82073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0113" y="260350"/>
            <a:ext cx="22320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FF9900"/>
                </a:solidFill>
                <a:latin typeface="+mn-ea"/>
                <a:ea typeface="+mn-ea"/>
              </a:rPr>
              <a:t>课堂练习</a:t>
            </a:r>
            <a:endParaRPr lang="zh-CN" altLang="en-US" sz="3600" b="1" dirty="0">
              <a:solidFill>
                <a:srgbClr val="FF99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1141413"/>
          </a:xfrm>
        </p:spPr>
        <p:txBody>
          <a:bodyPr/>
          <a:lstStyle/>
          <a:p>
            <a:r>
              <a:rPr lang="zh-CN" altLang="en-US" sz="3200" dirty="0" smtClean="0"/>
              <a:t>课堂引入</a:t>
            </a:r>
            <a:br>
              <a:rPr lang="zh-CN" altLang="en-US" sz="3200" dirty="0" smtClean="0"/>
            </a:br>
            <a:endParaRPr lang="zh-CN" altLang="en-US" sz="32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73238"/>
            <a:ext cx="8748713" cy="1863725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这是我们研究过的立体图形：长方体和正方体，你还记得长方体有哪些特征？</a:t>
            </a: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4740" name="AutoShape 4"/>
          <p:cNvSpPr>
            <a:spLocks noChangeArrowheads="1"/>
          </p:cNvSpPr>
          <p:nvPr/>
        </p:nvSpPr>
        <p:spPr bwMode="auto">
          <a:xfrm>
            <a:off x="1785938" y="4000500"/>
            <a:ext cx="1905000" cy="838200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4741" name="AutoShape 5"/>
          <p:cNvSpPr>
            <a:spLocks noChangeArrowheads="1"/>
          </p:cNvSpPr>
          <p:nvPr/>
        </p:nvSpPr>
        <p:spPr bwMode="auto">
          <a:xfrm>
            <a:off x="4857750" y="3714750"/>
            <a:ext cx="1143000" cy="1143000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  <a:defRPr/>
            </a:pPr>
            <a:endParaRPr kumimoji="1"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4742" name="Text Box 6"/>
          <p:cNvSpPr txBox="1">
            <a:spLocks noChangeArrowheads="1"/>
          </p:cNvSpPr>
          <p:nvPr/>
        </p:nvSpPr>
        <p:spPr bwMode="auto">
          <a:xfrm>
            <a:off x="4643438" y="5143500"/>
            <a:ext cx="1420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正方体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4743" name="Text Box 7"/>
          <p:cNvSpPr txBox="1">
            <a:spLocks noChangeArrowheads="1"/>
          </p:cNvSpPr>
          <p:nvPr/>
        </p:nvSpPr>
        <p:spPr bwMode="auto">
          <a:xfrm>
            <a:off x="1857375" y="5143500"/>
            <a:ext cx="2089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44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244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40" grpId="0" animBg="1"/>
      <p:bldP spid="244741" grpId="0" animBg="1" autoUpdateAnimBg="0"/>
      <p:bldP spid="244742" grpId="0"/>
      <p:bldP spid="2447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ChangeArrowheads="1"/>
          </p:cNvSpPr>
          <p:nvPr/>
        </p:nvSpPr>
        <p:spPr bwMode="auto">
          <a:xfrm>
            <a:off x="539750" y="1528763"/>
            <a:ext cx="8064500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/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这节课我们认识了圆柱这种立体图形，说说你有哪些收获？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555" name="Picture 7" descr="s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8013" y="5638800"/>
            <a:ext cx="915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8" descr="9d33d4bc0f048f90b96348086ae4cfba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6092825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标题 1"/>
          <p:cNvSpPr/>
          <p:nvPr/>
        </p:nvSpPr>
        <p:spPr bwMode="auto">
          <a:xfrm>
            <a:off x="457200" y="-25400"/>
            <a:ext cx="8229600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</a:pPr>
            <a:r>
              <a:rPr lang="zh-CN" altLang="zh-CN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圆柱的旋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8038" y="2773363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395288" y="1341438"/>
            <a:ext cx="8243887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如图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用纸片和小棒做成下面的长方形小旗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快速旋转小棒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观察并想象纸片旋转后会形成什么图形？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395288" y="0"/>
            <a:ext cx="8229600" cy="1141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  <a:defRPr/>
            </a:pPr>
            <a:r>
              <a:rPr lang="zh-CN" altLang="en-US" sz="3600" b="1" kern="0" dirty="0">
                <a:solidFill>
                  <a:srgbClr val="FF9900"/>
                </a:solidFill>
                <a:latin typeface="+mj-lt"/>
                <a:ea typeface="+mj-ea"/>
                <a:cs typeface="+mj-cs"/>
              </a:rPr>
              <a:t>课堂引入</a:t>
            </a:r>
            <a:endParaRPr lang="zh-CN" altLang="en-US" sz="3600" b="1" kern="0" dirty="0">
              <a:solidFill>
                <a:srgbClr val="FF99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 bwMode="auto">
          <a:xfrm>
            <a:off x="250825" y="0"/>
            <a:ext cx="8374063" cy="1125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  <a:defRPr/>
            </a:pPr>
            <a:r>
              <a:rPr lang="zh-CN" altLang="en-US" sz="3600" b="1" kern="0" dirty="0">
                <a:solidFill>
                  <a:srgbClr val="FF9900"/>
                </a:solidFill>
                <a:latin typeface="+mj-lt"/>
                <a:ea typeface="+mj-ea"/>
                <a:cs typeface="+mj-cs"/>
              </a:rPr>
              <a:t>课堂引入</a:t>
            </a:r>
            <a:endParaRPr lang="zh-CN" altLang="en-US" sz="3600" b="1" kern="0" dirty="0">
              <a:solidFill>
                <a:srgbClr val="FF99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547688" y="1628775"/>
            <a:ext cx="83439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以长方形的长为轴旋转一周得到一个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圆柱体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2" name="Picture 6" descr="圆柱的旋转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8038" y="2876550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431800" y="2071688"/>
            <a:ext cx="8280400" cy="3208337"/>
          </a:xfrm>
          <a:noFill/>
        </p:spPr>
      </p:pic>
      <p:sp>
        <p:nvSpPr>
          <p:cNvPr id="8195" name="TextBox 6"/>
          <p:cNvSpPr txBox="1">
            <a:spLocks noChangeArrowheads="1"/>
          </p:cNvSpPr>
          <p:nvPr/>
        </p:nvSpPr>
        <p:spPr bwMode="auto">
          <a:xfrm flipV="1">
            <a:off x="1331913" y="5992813"/>
            <a:ext cx="5327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428625" y="5618163"/>
            <a:ext cx="5786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上面这些物体的形状都是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5072063" y="5643563"/>
            <a:ext cx="3786187" cy="584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圆柱体，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简称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428625" y="188913"/>
            <a:ext cx="8229600" cy="654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  <a:defRPr/>
            </a:pPr>
            <a:r>
              <a:rPr lang="zh-CN" altLang="en-US" sz="3600" b="1" kern="0" dirty="0">
                <a:solidFill>
                  <a:srgbClr val="FF9900"/>
                </a:solidFill>
                <a:latin typeface="+mj-lt"/>
                <a:ea typeface="+mj-ea"/>
                <a:cs typeface="+mj-cs"/>
              </a:rPr>
              <a:t>课堂引入</a:t>
            </a:r>
            <a:endParaRPr lang="zh-CN" altLang="en-US" sz="3600" b="1" kern="0" dirty="0">
              <a:solidFill>
                <a:srgbClr val="FF99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199" name="TextBox 1"/>
          <p:cNvSpPr txBox="1">
            <a:spLocks noChangeArrowheads="1"/>
          </p:cNvSpPr>
          <p:nvPr/>
        </p:nvSpPr>
        <p:spPr bwMode="auto">
          <a:xfrm>
            <a:off x="769938" y="1268413"/>
            <a:ext cx="34686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观察下面的物体。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28575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endParaRPr lang="zh-CN" altLang="en-US" sz="3600" b="1">
              <a:ea typeface="楷体_GB2312" pitchFamily="49" charset="-122"/>
            </a:endParaRPr>
          </a:p>
        </p:txBody>
      </p:sp>
      <p:pic>
        <p:nvPicPr>
          <p:cNvPr id="9219" name="Group 3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859088"/>
            <a:ext cx="91440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538163" y="1250950"/>
            <a:ext cx="7962900" cy="498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①圆柱的上、下两个面叫做什么？它是什么形状的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两个底面有什么关系？你用什么方法来证明？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②用手摸一摸圆柱周围的面，你发现了什么？它叫圆柱的什么？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③圆柱一共有几个面？是哪几个面？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④圆柱两个底面之间的距离叫做什么？在哪里？有几条？量一量圆柱的高，你有什么发现？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1" name="Picture 14" descr="s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28013" y="5638800"/>
            <a:ext cx="915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5" descr="9d33d4bc0f048f90b96348086ae4cfb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6092825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标题 1"/>
          <p:cNvSpPr txBox="1"/>
          <p:nvPr/>
        </p:nvSpPr>
        <p:spPr>
          <a:xfrm>
            <a:off x="468313" y="188913"/>
            <a:ext cx="8362950" cy="647700"/>
          </a:xfrm>
          <a:prstGeom prst="rect">
            <a:avLst/>
          </a:prstGeo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n"/>
              <a:defRPr/>
            </a:pPr>
            <a:r>
              <a:rPr lang="zh-CN" altLang="en-US" sz="3600" b="1" kern="0" dirty="0">
                <a:solidFill>
                  <a:srgbClr val="FF9900"/>
                </a:solidFill>
                <a:latin typeface="+mj-lt"/>
                <a:ea typeface="+mj-ea"/>
                <a:cs typeface="+mj-cs"/>
              </a:rPr>
              <a:t>课堂探索</a:t>
            </a:r>
            <a:endParaRPr lang="zh-CN" altLang="en-US" sz="3600" b="1" kern="0" dirty="0">
              <a:solidFill>
                <a:srgbClr val="FF99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6"/>
          <p:cNvSpPr>
            <a:spLocks noChangeArrowheads="1"/>
          </p:cNvSpPr>
          <p:nvPr/>
        </p:nvSpPr>
        <p:spPr bwMode="auto">
          <a:xfrm>
            <a:off x="763588" y="1228725"/>
            <a:ext cx="1646237" cy="2724150"/>
          </a:xfrm>
          <a:prstGeom prst="can">
            <a:avLst>
              <a:gd name="adj" fmla="val 44411"/>
            </a:avLst>
          </a:prstGeom>
          <a:solidFill>
            <a:srgbClr val="008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algn="ctr" eaLnBrk="1" hangingPunct="1"/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667655" name="Oval 7"/>
          <p:cNvSpPr>
            <a:spLocks noChangeArrowheads="1"/>
          </p:cNvSpPr>
          <p:nvPr/>
        </p:nvSpPr>
        <p:spPr bwMode="auto">
          <a:xfrm>
            <a:off x="763588" y="1230313"/>
            <a:ext cx="1646237" cy="730250"/>
          </a:xfrm>
          <a:prstGeom prst="ellipse">
            <a:avLst/>
          </a:prstGeom>
          <a:solidFill>
            <a:srgbClr val="99CC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algn="ctr" eaLnBrk="1" hangingPunct="1"/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667656" name="Oval 8"/>
          <p:cNvSpPr>
            <a:spLocks noChangeArrowheads="1"/>
          </p:cNvSpPr>
          <p:nvPr/>
        </p:nvSpPr>
        <p:spPr bwMode="auto">
          <a:xfrm>
            <a:off x="755650" y="3213100"/>
            <a:ext cx="1646238" cy="730250"/>
          </a:xfrm>
          <a:prstGeom prst="ellipse">
            <a:avLst/>
          </a:prstGeom>
          <a:solidFill>
            <a:srgbClr val="99CC00">
              <a:alpha val="56078"/>
            </a:srgbClr>
          </a:solidFill>
          <a:ln w="9525" algn="ctr">
            <a:solidFill>
              <a:schemeClr val="bg2"/>
            </a:solidFill>
            <a:prstDash val="dash"/>
            <a:round/>
          </a:ln>
        </p:spPr>
        <p:txBody>
          <a:bodyPr wrap="none" lIns="90000" tIns="46800" rIns="90000" bIns="46800" anchor="ctr"/>
          <a:lstStyle/>
          <a:p>
            <a:pPr algn="ctr" eaLnBrk="1" hangingPunct="1"/>
            <a:endParaRPr lang="zh-CN" altLang="en-US" sz="3600" b="1">
              <a:ea typeface="楷体_GB2312" pitchFamily="49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4284663" y="1203325"/>
            <a:ext cx="1362075" cy="1289050"/>
            <a:chOff x="3333" y="470"/>
            <a:chExt cx="1497" cy="1418"/>
          </a:xfrm>
        </p:grpSpPr>
        <p:sp>
          <p:nvSpPr>
            <p:cNvPr id="10257" name="Oval 11"/>
            <p:cNvSpPr>
              <a:spLocks noChangeArrowheads="1"/>
            </p:cNvSpPr>
            <p:nvPr/>
          </p:nvSpPr>
          <p:spPr bwMode="auto">
            <a:xfrm>
              <a:off x="3333" y="470"/>
              <a:ext cx="1497" cy="1418"/>
            </a:xfrm>
            <a:prstGeom prst="ellipse">
              <a:avLst/>
            </a:prstGeom>
            <a:solidFill>
              <a:srgbClr val="99CC00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algn="ctr" eaLnBrk="1" hangingPunct="1"/>
              <a:endParaRPr lang="zh-CN" altLang="zh-CN" sz="6600" b="1">
                <a:solidFill>
                  <a:srgbClr val="A50021"/>
                </a:solidFill>
                <a:ea typeface="楷体_GB2312" pitchFamily="49" charset="-122"/>
              </a:endParaRPr>
            </a:p>
          </p:txBody>
        </p:sp>
        <p:sp>
          <p:nvSpPr>
            <p:cNvPr id="10258" name="Text Box 12"/>
            <p:cNvSpPr txBox="1">
              <a:spLocks noChangeArrowheads="1"/>
            </p:cNvSpPr>
            <p:nvPr/>
          </p:nvSpPr>
          <p:spPr bwMode="auto">
            <a:xfrm>
              <a:off x="3451" y="788"/>
              <a:ext cx="1224" cy="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400">
                  <a:ea typeface="华文新魏" pitchFamily="2" charset="-122"/>
                </a:rPr>
                <a:t>底面</a:t>
              </a:r>
              <a:endParaRPr lang="zh-CN" altLang="en-US" sz="4400">
                <a:ea typeface="华文新魏" pitchFamily="2" charset="-122"/>
              </a:endParaRPr>
            </a:p>
          </p:txBody>
        </p:sp>
      </p:grpSp>
      <p:grpSp>
        <p:nvGrpSpPr>
          <p:cNvPr id="3" name="Group 13"/>
          <p:cNvGrpSpPr/>
          <p:nvPr/>
        </p:nvGrpSpPr>
        <p:grpSpPr bwMode="auto">
          <a:xfrm>
            <a:off x="4362450" y="2738438"/>
            <a:ext cx="1362075" cy="1290637"/>
            <a:chOff x="3333" y="2251"/>
            <a:chExt cx="1497" cy="1418"/>
          </a:xfrm>
        </p:grpSpPr>
        <p:sp>
          <p:nvSpPr>
            <p:cNvPr id="10255" name="Oval 14"/>
            <p:cNvSpPr>
              <a:spLocks noChangeArrowheads="1"/>
            </p:cNvSpPr>
            <p:nvPr/>
          </p:nvSpPr>
          <p:spPr bwMode="auto">
            <a:xfrm>
              <a:off x="3333" y="2251"/>
              <a:ext cx="1497" cy="1418"/>
            </a:xfrm>
            <a:prstGeom prst="ellipse">
              <a:avLst/>
            </a:prstGeom>
            <a:solidFill>
              <a:srgbClr val="99CC00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algn="ctr" eaLnBrk="1" hangingPunct="1"/>
              <a:endParaRPr lang="zh-CN" altLang="zh-CN" sz="6000" b="1">
                <a:solidFill>
                  <a:srgbClr val="A50021"/>
                </a:solidFill>
                <a:ea typeface="楷体_GB2312" pitchFamily="49" charset="-122"/>
              </a:endParaRPr>
            </a:p>
          </p:txBody>
        </p:sp>
        <p:sp>
          <p:nvSpPr>
            <p:cNvPr id="10256" name="Text Box 15"/>
            <p:cNvSpPr txBox="1">
              <a:spLocks noChangeArrowheads="1"/>
            </p:cNvSpPr>
            <p:nvPr/>
          </p:nvSpPr>
          <p:spPr bwMode="auto">
            <a:xfrm>
              <a:off x="3432" y="2568"/>
              <a:ext cx="1247" cy="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400">
                  <a:ea typeface="华文新魏" pitchFamily="2" charset="-122"/>
                </a:rPr>
                <a:t>底面</a:t>
              </a:r>
              <a:endParaRPr lang="zh-CN" altLang="en-US" sz="4400">
                <a:ea typeface="华文新魏" pitchFamily="2" charset="-122"/>
              </a:endParaRPr>
            </a:p>
          </p:txBody>
        </p:sp>
      </p:grpSp>
      <p:sp>
        <p:nvSpPr>
          <p:cNvPr id="667664" name="Text Box 16"/>
          <p:cNvSpPr txBox="1">
            <a:spLocks noChangeArrowheads="1"/>
          </p:cNvSpPr>
          <p:nvPr/>
        </p:nvSpPr>
        <p:spPr bwMode="auto">
          <a:xfrm>
            <a:off x="1042988" y="5127625"/>
            <a:ext cx="5329237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圆柱上、下两个面叫做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8" name="Rectangle 12"/>
          <p:cNvSpPr>
            <a:spLocks noChangeArrowheads="1"/>
          </p:cNvSpPr>
          <p:nvPr/>
        </p:nvSpPr>
        <p:spPr bwMode="auto">
          <a:xfrm>
            <a:off x="401638" y="3997325"/>
            <a:ext cx="88773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圆柱的上、下两个面叫做什么？它们是什么形状的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两个底面有什么关系？你用什么方法来证明？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Group 46"/>
          <p:cNvGrpSpPr/>
          <p:nvPr/>
        </p:nvGrpSpPr>
        <p:grpSpPr bwMode="auto">
          <a:xfrm>
            <a:off x="5795963" y="1520825"/>
            <a:ext cx="1219200" cy="2149475"/>
            <a:chOff x="4176" y="1632"/>
            <a:chExt cx="720" cy="1632"/>
          </a:xfrm>
        </p:grpSpPr>
        <p:sp>
          <p:nvSpPr>
            <p:cNvPr id="10253" name="AutoShape 47"/>
            <p:cNvSpPr/>
            <p:nvPr/>
          </p:nvSpPr>
          <p:spPr bwMode="auto">
            <a:xfrm>
              <a:off x="4176" y="1632"/>
              <a:ext cx="336" cy="1632"/>
            </a:xfrm>
            <a:prstGeom prst="rightBrace">
              <a:avLst>
                <a:gd name="adj1" fmla="val 45243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0254" name="Text Box 48"/>
            <p:cNvSpPr txBox="1">
              <a:spLocks noChangeArrowheads="1"/>
            </p:cNvSpPr>
            <p:nvPr/>
          </p:nvSpPr>
          <p:spPr bwMode="auto">
            <a:xfrm>
              <a:off x="4512" y="1632"/>
              <a:ext cx="384" cy="156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大小相等</a:t>
              </a:r>
              <a:endParaRPr kumimoji="1"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3681" name="Text Box 17"/>
          <p:cNvSpPr txBox="1">
            <a:spLocks noChangeArrowheads="1"/>
          </p:cNvSpPr>
          <p:nvPr/>
        </p:nvSpPr>
        <p:spPr bwMode="auto">
          <a:xfrm>
            <a:off x="1042988" y="5724525"/>
            <a:ext cx="5113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它们是完全相同的两个圆形。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51" name="Rectangle 19"/>
          <p:cNvSpPr>
            <a:spLocks noChangeArrowheads="1"/>
          </p:cNvSpPr>
          <p:nvPr/>
        </p:nvSpPr>
        <p:spPr bwMode="auto">
          <a:xfrm>
            <a:off x="468313" y="260350"/>
            <a:ext cx="2584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课堂探索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684" name="Rectangle 58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527300" y="2232025"/>
            <a:ext cx="2189163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r>
              <a:rPr lang="zh-CN" altLang="en-US" sz="3200" b="1">
                <a:latin typeface="华文细黑" pitchFamily="2" charset="-122"/>
                <a:ea typeface="黑体" panose="02010609060101010101" pitchFamily="49" charset="-122"/>
              </a:rPr>
              <a:t>平移验证</a:t>
            </a:r>
            <a:endParaRPr lang="zh-CN" altLang="en-US" sz="3200" b="1">
              <a:latin typeface="华文细黑" pitchFamily="2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66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66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32024 L -3.05556E-6 0.0018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67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186 L -0.00156 0.3136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67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559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655" grpId="0" animBg="1"/>
      <p:bldP spid="667655" grpId="1" animBg="1"/>
      <p:bldP spid="667655" grpId="2" animBg="1"/>
      <p:bldP spid="667655" grpId="3" animBg="1"/>
      <p:bldP spid="667656" grpId="0" animBg="1"/>
      <p:bldP spid="667664" grpId="0"/>
      <p:bldP spid="113681" grpId="0"/>
      <p:bldP spid="1136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3276600" y="2060575"/>
            <a:ext cx="1655763" cy="2592388"/>
          </a:xfrm>
          <a:prstGeom prst="can">
            <a:avLst>
              <a:gd name="adj" fmla="val 39142"/>
            </a:avLst>
          </a:prstGeom>
          <a:solidFill>
            <a:srgbClr val="3399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07523" name="Oval 3"/>
          <p:cNvSpPr>
            <a:spLocks noChangeArrowheads="1"/>
          </p:cNvSpPr>
          <p:nvPr/>
        </p:nvSpPr>
        <p:spPr bwMode="auto">
          <a:xfrm>
            <a:off x="3276600" y="2060575"/>
            <a:ext cx="1655763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grpSp>
        <p:nvGrpSpPr>
          <p:cNvPr id="2" name="Group 4"/>
          <p:cNvGrpSpPr/>
          <p:nvPr/>
        </p:nvGrpSpPr>
        <p:grpSpPr bwMode="auto">
          <a:xfrm>
            <a:off x="2484438" y="2349500"/>
            <a:ext cx="431800" cy="2016125"/>
            <a:chOff x="703" y="1480"/>
            <a:chExt cx="272" cy="1270"/>
          </a:xfrm>
        </p:grpSpPr>
        <p:sp>
          <p:nvSpPr>
            <p:cNvPr id="11355" name="Line 5"/>
            <p:cNvSpPr>
              <a:spLocks noChangeShapeType="1"/>
            </p:cNvSpPr>
            <p:nvPr/>
          </p:nvSpPr>
          <p:spPr bwMode="auto">
            <a:xfrm>
              <a:off x="839" y="148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6" name="Line 6"/>
            <p:cNvSpPr>
              <a:spLocks noChangeShapeType="1"/>
            </p:cNvSpPr>
            <p:nvPr/>
          </p:nvSpPr>
          <p:spPr bwMode="auto">
            <a:xfrm>
              <a:off x="839" y="275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7" name="Line 7"/>
            <p:cNvSpPr>
              <a:spLocks noChangeShapeType="1"/>
            </p:cNvSpPr>
            <p:nvPr/>
          </p:nvSpPr>
          <p:spPr bwMode="auto">
            <a:xfrm flipV="1">
              <a:off x="884" y="1480"/>
              <a:ext cx="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8" name="Line 8"/>
            <p:cNvSpPr>
              <a:spLocks noChangeShapeType="1"/>
            </p:cNvSpPr>
            <p:nvPr/>
          </p:nvSpPr>
          <p:spPr bwMode="auto">
            <a:xfrm>
              <a:off x="884" y="2342"/>
              <a:ext cx="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9" name="Text Box 9"/>
            <p:cNvSpPr txBox="1">
              <a:spLocks noChangeArrowheads="1"/>
            </p:cNvSpPr>
            <p:nvPr/>
          </p:nvSpPr>
          <p:spPr bwMode="auto">
            <a:xfrm>
              <a:off x="703" y="1933"/>
              <a:ext cx="272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高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7534" name="Text Box 14"/>
          <p:cNvSpPr txBox="1">
            <a:spLocks noChangeArrowheads="1"/>
          </p:cNvSpPr>
          <p:nvPr/>
        </p:nvSpPr>
        <p:spPr bwMode="auto">
          <a:xfrm>
            <a:off x="684213" y="5661025"/>
            <a:ext cx="75961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黑体" panose="02010609060101010101" pitchFamily="49" charset="-122"/>
              </a:rPr>
              <a:t>圆柱两个底面之间的距离叫做圆柱的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高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grpSp>
        <p:nvGrpSpPr>
          <p:cNvPr id="3" name="Group 15"/>
          <p:cNvGrpSpPr/>
          <p:nvPr/>
        </p:nvGrpSpPr>
        <p:grpSpPr bwMode="auto">
          <a:xfrm>
            <a:off x="4932363" y="982663"/>
            <a:ext cx="503237" cy="3597275"/>
            <a:chOff x="3107" y="619"/>
            <a:chExt cx="317" cy="2266"/>
          </a:xfrm>
        </p:grpSpPr>
        <p:grpSp>
          <p:nvGrpSpPr>
            <p:cNvPr id="11294" name="Group 16"/>
            <p:cNvGrpSpPr/>
            <p:nvPr/>
          </p:nvGrpSpPr>
          <p:grpSpPr bwMode="auto">
            <a:xfrm rot="-5400000">
              <a:off x="2144" y="1582"/>
              <a:ext cx="2243" cy="317"/>
              <a:chOff x="1292" y="1706"/>
              <a:chExt cx="3630" cy="499"/>
            </a:xfrm>
          </p:grpSpPr>
          <p:sp>
            <p:nvSpPr>
              <p:cNvPr id="11300" name="Rectangle 17"/>
              <p:cNvSpPr>
                <a:spLocks noChangeArrowheads="1"/>
              </p:cNvSpPr>
              <p:nvPr/>
            </p:nvSpPr>
            <p:spPr bwMode="auto">
              <a:xfrm>
                <a:off x="1292" y="1706"/>
                <a:ext cx="3630" cy="499"/>
              </a:xfrm>
              <a:prstGeom prst="rect">
                <a:avLst/>
              </a:prstGeom>
              <a:noFill/>
              <a:ln w="15875">
                <a:solidFill>
                  <a:srgbClr val="FF00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grpSp>
            <p:nvGrpSpPr>
              <p:cNvPr id="11301" name="Group 18"/>
              <p:cNvGrpSpPr/>
              <p:nvPr/>
            </p:nvGrpSpPr>
            <p:grpSpPr bwMode="auto">
              <a:xfrm>
                <a:off x="1474" y="1706"/>
                <a:ext cx="3174" cy="273"/>
                <a:chOff x="1474" y="1706"/>
                <a:chExt cx="3174" cy="273"/>
              </a:xfrm>
            </p:grpSpPr>
            <p:grpSp>
              <p:nvGrpSpPr>
                <p:cNvPr id="11302" name="Group 19"/>
                <p:cNvGrpSpPr/>
                <p:nvPr/>
              </p:nvGrpSpPr>
              <p:grpSpPr bwMode="auto">
                <a:xfrm>
                  <a:off x="2018" y="1706"/>
                  <a:ext cx="272" cy="91"/>
                  <a:chOff x="1565" y="1706"/>
                  <a:chExt cx="272" cy="91"/>
                </a:xfrm>
              </p:grpSpPr>
              <p:sp>
                <p:nvSpPr>
                  <p:cNvPr id="11351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1706"/>
                    <a:ext cx="0" cy="91"/>
                  </a:xfrm>
                  <a:prstGeom prst="line">
                    <a:avLst/>
                  </a:prstGeom>
                  <a:noFill/>
                  <a:ln w="15875">
                    <a:solidFill>
                      <a:srgbClr val="FF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2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1655" y="1706"/>
                    <a:ext cx="0" cy="91"/>
                  </a:xfrm>
                  <a:prstGeom prst="line">
                    <a:avLst/>
                  </a:prstGeom>
                  <a:noFill/>
                  <a:ln w="15875">
                    <a:solidFill>
                      <a:srgbClr val="FF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3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1746" y="1706"/>
                    <a:ext cx="0" cy="91"/>
                  </a:xfrm>
                  <a:prstGeom prst="line">
                    <a:avLst/>
                  </a:prstGeom>
                  <a:noFill/>
                  <a:ln w="15875">
                    <a:solidFill>
                      <a:srgbClr val="FF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4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1837" y="1706"/>
                    <a:ext cx="0" cy="91"/>
                  </a:xfrm>
                  <a:prstGeom prst="line">
                    <a:avLst/>
                  </a:prstGeom>
                  <a:noFill/>
                  <a:ln w="15875">
                    <a:solidFill>
                      <a:srgbClr val="FF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03" name="Group 24"/>
                <p:cNvGrpSpPr/>
                <p:nvPr/>
              </p:nvGrpSpPr>
              <p:grpSpPr bwMode="auto">
                <a:xfrm>
                  <a:off x="1474" y="1706"/>
                  <a:ext cx="907" cy="273"/>
                  <a:chOff x="1474" y="1706"/>
                  <a:chExt cx="907" cy="273"/>
                </a:xfrm>
              </p:grpSpPr>
              <p:sp>
                <p:nvSpPr>
                  <p:cNvPr id="11343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1706"/>
                    <a:ext cx="0" cy="273"/>
                  </a:xfrm>
                  <a:prstGeom prst="line">
                    <a:avLst/>
                  </a:prstGeom>
                  <a:noFill/>
                  <a:ln w="15875">
                    <a:solidFill>
                      <a:srgbClr val="FF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44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927" y="1706"/>
                    <a:ext cx="0" cy="182"/>
                  </a:xfrm>
                  <a:prstGeom prst="line">
                    <a:avLst/>
                  </a:prstGeom>
                  <a:noFill/>
                  <a:ln w="15875">
                    <a:solidFill>
                      <a:srgbClr val="FF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345" name="Group 27"/>
                  <p:cNvGrpSpPr/>
                  <p:nvPr/>
                </p:nvGrpSpPr>
                <p:grpSpPr bwMode="auto">
                  <a:xfrm>
                    <a:off x="1565" y="1706"/>
                    <a:ext cx="272" cy="91"/>
                    <a:chOff x="1565" y="1706"/>
                    <a:chExt cx="272" cy="91"/>
                  </a:xfrm>
                </p:grpSpPr>
                <p:sp>
                  <p:nvSpPr>
                    <p:cNvPr id="11347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65" y="1706"/>
                      <a:ext cx="0" cy="91"/>
                    </a:xfrm>
                    <a:prstGeom prst="line">
                      <a:avLst/>
                    </a:prstGeom>
                    <a:noFill/>
                    <a:ln w="158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48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55" y="1706"/>
                      <a:ext cx="0" cy="91"/>
                    </a:xfrm>
                    <a:prstGeom prst="line">
                      <a:avLst/>
                    </a:prstGeom>
                    <a:noFill/>
                    <a:ln w="158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49" name="Line 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746" y="1706"/>
                      <a:ext cx="0" cy="91"/>
                    </a:xfrm>
                    <a:prstGeom prst="line">
                      <a:avLst/>
                    </a:prstGeom>
                    <a:noFill/>
                    <a:ln w="158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50" name="Line 3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37" y="1706"/>
                      <a:ext cx="0" cy="91"/>
                    </a:xfrm>
                    <a:prstGeom prst="line">
                      <a:avLst/>
                    </a:prstGeom>
                    <a:noFill/>
                    <a:ln w="158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346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706"/>
                    <a:ext cx="0" cy="273"/>
                  </a:xfrm>
                  <a:prstGeom prst="line">
                    <a:avLst/>
                  </a:prstGeom>
                  <a:noFill/>
                  <a:ln w="15875">
                    <a:solidFill>
                      <a:srgbClr val="FF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04" name="Group 33"/>
                <p:cNvGrpSpPr/>
                <p:nvPr/>
              </p:nvGrpSpPr>
              <p:grpSpPr bwMode="auto">
                <a:xfrm>
                  <a:off x="2381" y="1706"/>
                  <a:ext cx="1814" cy="273"/>
                  <a:chOff x="2381" y="1706"/>
                  <a:chExt cx="1814" cy="273"/>
                </a:xfrm>
              </p:grpSpPr>
              <p:grpSp>
                <p:nvGrpSpPr>
                  <p:cNvPr id="11313" name="Group 34"/>
                  <p:cNvGrpSpPr/>
                  <p:nvPr/>
                </p:nvGrpSpPr>
                <p:grpSpPr bwMode="auto">
                  <a:xfrm>
                    <a:off x="2381" y="1706"/>
                    <a:ext cx="907" cy="273"/>
                    <a:chOff x="2381" y="1706"/>
                    <a:chExt cx="907" cy="273"/>
                  </a:xfrm>
                </p:grpSpPr>
                <p:grpSp>
                  <p:nvGrpSpPr>
                    <p:cNvPr id="11329" name="Group 35"/>
                    <p:cNvGrpSpPr/>
                    <p:nvPr/>
                  </p:nvGrpSpPr>
                  <p:grpSpPr bwMode="auto">
                    <a:xfrm>
                      <a:off x="2381" y="1706"/>
                      <a:ext cx="907" cy="273"/>
                      <a:chOff x="1474" y="1706"/>
                      <a:chExt cx="907" cy="273"/>
                    </a:xfrm>
                  </p:grpSpPr>
                  <p:sp>
                    <p:nvSpPr>
                      <p:cNvPr id="11335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1706"/>
                        <a:ext cx="0" cy="273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36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927" y="1706"/>
                        <a:ext cx="0" cy="182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1337" name="Group 38"/>
                      <p:cNvGrpSpPr/>
                      <p:nvPr/>
                    </p:nvGrpSpPr>
                    <p:grpSpPr bwMode="auto">
                      <a:xfrm>
                        <a:off x="1565" y="1706"/>
                        <a:ext cx="272" cy="91"/>
                        <a:chOff x="1565" y="1706"/>
                        <a:chExt cx="272" cy="91"/>
                      </a:xfrm>
                    </p:grpSpPr>
                    <p:sp>
                      <p:nvSpPr>
                        <p:cNvPr id="11339" name="Line 3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565" y="1706"/>
                          <a:ext cx="0" cy="91"/>
                        </a:xfrm>
                        <a:prstGeom prst="line">
                          <a:avLst/>
                        </a:prstGeom>
                        <a:noFill/>
                        <a:ln w="15875">
                          <a:solidFill>
                            <a:srgbClr val="FF00FF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1340" name="Line 4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655" y="1706"/>
                          <a:ext cx="0" cy="91"/>
                        </a:xfrm>
                        <a:prstGeom prst="line">
                          <a:avLst/>
                        </a:prstGeom>
                        <a:noFill/>
                        <a:ln w="15875">
                          <a:solidFill>
                            <a:srgbClr val="FF00FF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1341" name="Line 4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746" y="1706"/>
                          <a:ext cx="0" cy="91"/>
                        </a:xfrm>
                        <a:prstGeom prst="line">
                          <a:avLst/>
                        </a:prstGeom>
                        <a:noFill/>
                        <a:ln w="15875">
                          <a:solidFill>
                            <a:srgbClr val="FF00FF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1342" name="Line 4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837" y="1706"/>
                          <a:ext cx="0" cy="91"/>
                        </a:xfrm>
                        <a:prstGeom prst="line">
                          <a:avLst/>
                        </a:prstGeom>
                        <a:noFill/>
                        <a:ln w="15875">
                          <a:solidFill>
                            <a:srgbClr val="FF00FF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11338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381" y="1706"/>
                        <a:ext cx="0" cy="273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1330" name="Group 44"/>
                    <p:cNvGrpSpPr/>
                    <p:nvPr/>
                  </p:nvGrpSpPr>
                  <p:grpSpPr bwMode="auto">
                    <a:xfrm>
                      <a:off x="2925" y="1706"/>
                      <a:ext cx="272" cy="91"/>
                      <a:chOff x="1565" y="1706"/>
                      <a:chExt cx="272" cy="91"/>
                    </a:xfrm>
                  </p:grpSpPr>
                  <p:sp>
                    <p:nvSpPr>
                      <p:cNvPr id="11331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565" y="1706"/>
                        <a:ext cx="0" cy="91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32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655" y="1706"/>
                        <a:ext cx="0" cy="91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33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746" y="1706"/>
                        <a:ext cx="0" cy="91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34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837" y="1706"/>
                        <a:ext cx="0" cy="91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1314" name="Group 49"/>
                  <p:cNvGrpSpPr/>
                  <p:nvPr/>
                </p:nvGrpSpPr>
                <p:grpSpPr bwMode="auto">
                  <a:xfrm>
                    <a:off x="3288" y="1706"/>
                    <a:ext cx="907" cy="273"/>
                    <a:chOff x="2381" y="1706"/>
                    <a:chExt cx="907" cy="273"/>
                  </a:xfrm>
                </p:grpSpPr>
                <p:grpSp>
                  <p:nvGrpSpPr>
                    <p:cNvPr id="11315" name="Group 50"/>
                    <p:cNvGrpSpPr/>
                    <p:nvPr/>
                  </p:nvGrpSpPr>
                  <p:grpSpPr bwMode="auto">
                    <a:xfrm>
                      <a:off x="2381" y="1706"/>
                      <a:ext cx="907" cy="273"/>
                      <a:chOff x="1474" y="1706"/>
                      <a:chExt cx="907" cy="273"/>
                    </a:xfrm>
                  </p:grpSpPr>
                  <p:sp>
                    <p:nvSpPr>
                      <p:cNvPr id="11321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1706"/>
                        <a:ext cx="0" cy="273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22" name="Line 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927" y="1706"/>
                        <a:ext cx="0" cy="182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1323" name="Group 53"/>
                      <p:cNvGrpSpPr/>
                      <p:nvPr/>
                    </p:nvGrpSpPr>
                    <p:grpSpPr bwMode="auto">
                      <a:xfrm>
                        <a:off x="1565" y="1706"/>
                        <a:ext cx="272" cy="91"/>
                        <a:chOff x="1565" y="1706"/>
                        <a:chExt cx="272" cy="91"/>
                      </a:xfrm>
                    </p:grpSpPr>
                    <p:sp>
                      <p:nvSpPr>
                        <p:cNvPr id="11325" name="Line 5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565" y="1706"/>
                          <a:ext cx="0" cy="91"/>
                        </a:xfrm>
                        <a:prstGeom prst="line">
                          <a:avLst/>
                        </a:prstGeom>
                        <a:noFill/>
                        <a:ln w="15875">
                          <a:solidFill>
                            <a:srgbClr val="FF00FF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1326" name="Line 5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655" y="1706"/>
                          <a:ext cx="0" cy="91"/>
                        </a:xfrm>
                        <a:prstGeom prst="line">
                          <a:avLst/>
                        </a:prstGeom>
                        <a:noFill/>
                        <a:ln w="15875">
                          <a:solidFill>
                            <a:srgbClr val="FF00FF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1327" name="Line 5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746" y="1706"/>
                          <a:ext cx="0" cy="91"/>
                        </a:xfrm>
                        <a:prstGeom prst="line">
                          <a:avLst/>
                        </a:prstGeom>
                        <a:noFill/>
                        <a:ln w="15875">
                          <a:solidFill>
                            <a:srgbClr val="FF00FF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1328" name="Line 5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837" y="1706"/>
                          <a:ext cx="0" cy="91"/>
                        </a:xfrm>
                        <a:prstGeom prst="line">
                          <a:avLst/>
                        </a:prstGeom>
                        <a:noFill/>
                        <a:ln w="15875">
                          <a:solidFill>
                            <a:srgbClr val="FF00FF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11324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381" y="1706"/>
                        <a:ext cx="0" cy="273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1316" name="Group 59"/>
                    <p:cNvGrpSpPr/>
                    <p:nvPr/>
                  </p:nvGrpSpPr>
                  <p:grpSpPr bwMode="auto">
                    <a:xfrm>
                      <a:off x="2925" y="1706"/>
                      <a:ext cx="272" cy="91"/>
                      <a:chOff x="1565" y="1706"/>
                      <a:chExt cx="272" cy="91"/>
                    </a:xfrm>
                  </p:grpSpPr>
                  <p:sp>
                    <p:nvSpPr>
                      <p:cNvPr id="11317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565" y="1706"/>
                        <a:ext cx="0" cy="91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18" name="Line 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655" y="1706"/>
                        <a:ext cx="0" cy="91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19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746" y="1706"/>
                        <a:ext cx="0" cy="91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20" name="Line 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837" y="1706"/>
                        <a:ext cx="0" cy="91"/>
                      </a:xfrm>
                      <a:prstGeom prst="line">
                        <a:avLst/>
                      </a:prstGeom>
                      <a:noFill/>
                      <a:ln w="15875">
                        <a:solidFill>
                          <a:srgbClr val="FF00FF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11305" name="Group 64"/>
                <p:cNvGrpSpPr/>
                <p:nvPr/>
              </p:nvGrpSpPr>
              <p:grpSpPr bwMode="auto">
                <a:xfrm>
                  <a:off x="4195" y="1706"/>
                  <a:ext cx="453" cy="273"/>
                  <a:chOff x="4195" y="1706"/>
                  <a:chExt cx="453" cy="273"/>
                </a:xfrm>
              </p:grpSpPr>
              <p:sp>
                <p:nvSpPr>
                  <p:cNvPr id="11306" name="Line 65"/>
                  <p:cNvSpPr>
                    <a:spLocks noChangeShapeType="1"/>
                  </p:cNvSpPr>
                  <p:nvPr/>
                </p:nvSpPr>
                <p:spPr bwMode="auto">
                  <a:xfrm>
                    <a:off x="4195" y="1706"/>
                    <a:ext cx="0" cy="273"/>
                  </a:xfrm>
                  <a:prstGeom prst="line">
                    <a:avLst/>
                  </a:prstGeom>
                  <a:noFill/>
                  <a:ln w="15875">
                    <a:solidFill>
                      <a:srgbClr val="FF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07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4648" y="1706"/>
                    <a:ext cx="0" cy="182"/>
                  </a:xfrm>
                  <a:prstGeom prst="line">
                    <a:avLst/>
                  </a:prstGeom>
                  <a:noFill/>
                  <a:ln w="15875">
                    <a:solidFill>
                      <a:srgbClr val="FF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308" name="Group 67"/>
                  <p:cNvGrpSpPr/>
                  <p:nvPr/>
                </p:nvGrpSpPr>
                <p:grpSpPr bwMode="auto">
                  <a:xfrm>
                    <a:off x="4286" y="1706"/>
                    <a:ext cx="272" cy="91"/>
                    <a:chOff x="1565" y="1706"/>
                    <a:chExt cx="272" cy="91"/>
                  </a:xfrm>
                </p:grpSpPr>
                <p:sp>
                  <p:nvSpPr>
                    <p:cNvPr id="11309" name="Line 6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65" y="1706"/>
                      <a:ext cx="0" cy="91"/>
                    </a:xfrm>
                    <a:prstGeom prst="line">
                      <a:avLst/>
                    </a:prstGeom>
                    <a:noFill/>
                    <a:ln w="158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10" name="Line 6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55" y="1706"/>
                      <a:ext cx="0" cy="91"/>
                    </a:xfrm>
                    <a:prstGeom prst="line">
                      <a:avLst/>
                    </a:prstGeom>
                    <a:noFill/>
                    <a:ln w="158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11" name="Line 7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746" y="1706"/>
                      <a:ext cx="0" cy="91"/>
                    </a:xfrm>
                    <a:prstGeom prst="line">
                      <a:avLst/>
                    </a:prstGeom>
                    <a:noFill/>
                    <a:ln w="158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12" name="Line 7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37" y="1706"/>
                      <a:ext cx="0" cy="91"/>
                    </a:xfrm>
                    <a:prstGeom prst="line">
                      <a:avLst/>
                    </a:prstGeom>
                    <a:noFill/>
                    <a:ln w="158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grpSp>
          <p:nvGrpSpPr>
            <p:cNvPr id="11295" name="Group 72"/>
            <p:cNvGrpSpPr/>
            <p:nvPr/>
          </p:nvGrpSpPr>
          <p:grpSpPr bwMode="auto">
            <a:xfrm>
              <a:off x="3243" y="901"/>
              <a:ext cx="172" cy="1984"/>
              <a:chOff x="2245" y="899"/>
              <a:chExt cx="172" cy="1984"/>
            </a:xfrm>
          </p:grpSpPr>
          <p:sp>
            <p:nvSpPr>
              <p:cNvPr id="11296" name="Text Box 73"/>
              <p:cNvSpPr txBox="1">
                <a:spLocks noChangeArrowheads="1"/>
              </p:cNvSpPr>
              <p:nvPr/>
            </p:nvSpPr>
            <p:spPr bwMode="auto">
              <a:xfrm rot="-5400000">
                <a:off x="2135" y="2620"/>
                <a:ext cx="373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000" b="1"/>
                  <a:t>0</a:t>
                </a:r>
                <a:r>
                  <a:rPr lang="zh-CN" altLang="en-US" sz="1000" b="1"/>
                  <a:t>厘米</a:t>
                </a:r>
                <a:endParaRPr lang="zh-CN" altLang="en-US" sz="1000" b="1"/>
              </a:p>
            </p:txBody>
          </p:sp>
          <p:sp>
            <p:nvSpPr>
              <p:cNvPr id="11297" name="Text Box 74"/>
              <p:cNvSpPr txBox="1">
                <a:spLocks noChangeArrowheads="1"/>
              </p:cNvSpPr>
              <p:nvPr/>
            </p:nvSpPr>
            <p:spPr bwMode="auto">
              <a:xfrm rot="-5400000">
                <a:off x="2195" y="2071"/>
                <a:ext cx="290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000" b="1"/>
                  <a:t>10</a:t>
                </a:r>
                <a:endParaRPr lang="en-US" altLang="zh-CN" sz="1000" b="1"/>
              </a:p>
            </p:txBody>
          </p:sp>
          <p:sp>
            <p:nvSpPr>
              <p:cNvPr id="11298" name="Text Box 75"/>
              <p:cNvSpPr txBox="1">
                <a:spLocks noChangeArrowheads="1"/>
              </p:cNvSpPr>
              <p:nvPr/>
            </p:nvSpPr>
            <p:spPr bwMode="auto">
              <a:xfrm rot="-5400000">
                <a:off x="2180" y="1514"/>
                <a:ext cx="320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000" b="1"/>
                  <a:t>20</a:t>
                </a:r>
                <a:endParaRPr lang="en-US" altLang="zh-CN" sz="1000" b="1"/>
              </a:p>
            </p:txBody>
          </p:sp>
          <p:sp>
            <p:nvSpPr>
              <p:cNvPr id="11299" name="Text Box 76"/>
              <p:cNvSpPr txBox="1">
                <a:spLocks noChangeArrowheads="1"/>
              </p:cNvSpPr>
              <p:nvPr/>
            </p:nvSpPr>
            <p:spPr bwMode="auto">
              <a:xfrm rot="-5400000">
                <a:off x="2206" y="952"/>
                <a:ext cx="260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000" b="1"/>
                  <a:t>30</a:t>
                </a:r>
                <a:endParaRPr lang="en-US" altLang="zh-CN" sz="1000" b="1"/>
              </a:p>
            </p:txBody>
          </p:sp>
        </p:grpSp>
      </p:grpSp>
      <p:sp>
        <p:nvSpPr>
          <p:cNvPr id="107659" name="Oval 139"/>
          <p:cNvSpPr>
            <a:spLocks noChangeArrowheads="1"/>
          </p:cNvSpPr>
          <p:nvPr/>
        </p:nvSpPr>
        <p:spPr bwMode="auto">
          <a:xfrm>
            <a:off x="3276600" y="4005263"/>
            <a:ext cx="1655763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grpSp>
        <p:nvGrpSpPr>
          <p:cNvPr id="21" name="Group 140"/>
          <p:cNvGrpSpPr/>
          <p:nvPr/>
        </p:nvGrpSpPr>
        <p:grpSpPr bwMode="auto">
          <a:xfrm>
            <a:off x="3276600" y="2205038"/>
            <a:ext cx="1582738" cy="2232025"/>
            <a:chOff x="2064" y="1389"/>
            <a:chExt cx="997" cy="1406"/>
          </a:xfrm>
        </p:grpSpPr>
        <p:grpSp>
          <p:nvGrpSpPr>
            <p:cNvPr id="11288" name="Group 141"/>
            <p:cNvGrpSpPr/>
            <p:nvPr/>
          </p:nvGrpSpPr>
          <p:grpSpPr bwMode="auto">
            <a:xfrm>
              <a:off x="2064" y="1389"/>
              <a:ext cx="997" cy="144"/>
              <a:chOff x="2064" y="1389"/>
              <a:chExt cx="997" cy="144"/>
            </a:xfrm>
          </p:grpSpPr>
          <p:sp>
            <p:nvSpPr>
              <p:cNvPr id="11292" name="Line 142"/>
              <p:cNvSpPr>
                <a:spLocks noChangeShapeType="1"/>
              </p:cNvSpPr>
              <p:nvPr/>
            </p:nvSpPr>
            <p:spPr bwMode="auto">
              <a:xfrm>
                <a:off x="2064" y="1480"/>
                <a:ext cx="99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3" name="Text Box 143"/>
              <p:cNvSpPr txBox="1">
                <a:spLocks noChangeArrowheads="1"/>
              </p:cNvSpPr>
              <p:nvPr/>
            </p:nvSpPr>
            <p:spPr bwMode="auto">
              <a:xfrm>
                <a:off x="2472" y="1389"/>
                <a:ext cx="142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dash"/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900" b="1">
                    <a:solidFill>
                      <a:srgbClr val="FF3300"/>
                    </a:solidFill>
                  </a:rPr>
                  <a:t>●</a:t>
                </a:r>
                <a:endParaRPr lang="zh-CN" altLang="en-US" sz="900" b="1">
                  <a:solidFill>
                    <a:srgbClr val="FF3300"/>
                  </a:solidFill>
                </a:endParaRPr>
              </a:p>
            </p:txBody>
          </p:sp>
        </p:grpSp>
        <p:grpSp>
          <p:nvGrpSpPr>
            <p:cNvPr id="11289" name="Group 144"/>
            <p:cNvGrpSpPr/>
            <p:nvPr/>
          </p:nvGrpSpPr>
          <p:grpSpPr bwMode="auto">
            <a:xfrm>
              <a:off x="2064" y="2651"/>
              <a:ext cx="997" cy="144"/>
              <a:chOff x="2064" y="1389"/>
              <a:chExt cx="997" cy="144"/>
            </a:xfrm>
          </p:grpSpPr>
          <p:sp>
            <p:nvSpPr>
              <p:cNvPr id="11290" name="Line 145"/>
              <p:cNvSpPr>
                <a:spLocks noChangeShapeType="1"/>
              </p:cNvSpPr>
              <p:nvPr/>
            </p:nvSpPr>
            <p:spPr bwMode="auto">
              <a:xfrm>
                <a:off x="2064" y="1480"/>
                <a:ext cx="99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1" name="Text Box 146"/>
              <p:cNvSpPr txBox="1">
                <a:spLocks noChangeArrowheads="1"/>
              </p:cNvSpPr>
              <p:nvPr/>
            </p:nvSpPr>
            <p:spPr bwMode="auto">
              <a:xfrm>
                <a:off x="2472" y="1389"/>
                <a:ext cx="142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dash"/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900" b="1">
                    <a:solidFill>
                      <a:srgbClr val="FF3300"/>
                    </a:solidFill>
                  </a:rPr>
                  <a:t>●</a:t>
                </a:r>
                <a:endParaRPr lang="zh-CN" altLang="en-US" sz="900" b="1">
                  <a:solidFill>
                    <a:srgbClr val="FF3300"/>
                  </a:solidFill>
                </a:endParaRPr>
              </a:p>
            </p:txBody>
          </p:sp>
        </p:grpSp>
      </p:grpSp>
      <p:sp>
        <p:nvSpPr>
          <p:cNvPr id="107667" name="Line 147"/>
          <p:cNvSpPr>
            <a:spLocks noChangeShapeType="1"/>
          </p:cNvSpPr>
          <p:nvPr/>
        </p:nvSpPr>
        <p:spPr bwMode="auto">
          <a:xfrm>
            <a:off x="4067175" y="2349500"/>
            <a:ext cx="0" cy="201612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" name="Group 148"/>
          <p:cNvGrpSpPr/>
          <p:nvPr/>
        </p:nvGrpSpPr>
        <p:grpSpPr bwMode="auto">
          <a:xfrm>
            <a:off x="4643438" y="1268413"/>
            <a:ext cx="2520950" cy="3281362"/>
            <a:chOff x="2925" y="829"/>
            <a:chExt cx="1588" cy="2067"/>
          </a:xfrm>
        </p:grpSpPr>
        <p:grpSp>
          <p:nvGrpSpPr>
            <p:cNvPr id="11282" name="Group 149"/>
            <p:cNvGrpSpPr/>
            <p:nvPr/>
          </p:nvGrpSpPr>
          <p:grpSpPr bwMode="auto">
            <a:xfrm>
              <a:off x="2925" y="829"/>
              <a:ext cx="1497" cy="560"/>
              <a:chOff x="1746" y="829"/>
              <a:chExt cx="1497" cy="560"/>
            </a:xfrm>
          </p:grpSpPr>
          <p:sp>
            <p:nvSpPr>
              <p:cNvPr id="11286" name="Line 150"/>
              <p:cNvSpPr>
                <a:spLocks noChangeShapeType="1"/>
              </p:cNvSpPr>
              <p:nvPr/>
            </p:nvSpPr>
            <p:spPr bwMode="auto">
              <a:xfrm flipH="1">
                <a:off x="1746" y="1026"/>
                <a:ext cx="862" cy="36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7" name="Text Box 151"/>
              <p:cNvSpPr txBox="1">
                <a:spLocks noChangeArrowheads="1"/>
              </p:cNvSpPr>
              <p:nvPr/>
            </p:nvSpPr>
            <p:spPr bwMode="auto">
              <a:xfrm>
                <a:off x="2608" y="829"/>
                <a:ext cx="635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3200" b="1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底面</a:t>
                </a:r>
                <a:endParaRPr lang="zh-CN" altLang="en-US" sz="32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1283" name="Group 152"/>
            <p:cNvGrpSpPr/>
            <p:nvPr/>
          </p:nvGrpSpPr>
          <p:grpSpPr bwMode="auto">
            <a:xfrm rot="-403976">
              <a:off x="2925" y="2528"/>
              <a:ext cx="1588" cy="368"/>
              <a:chOff x="1927" y="2528"/>
              <a:chExt cx="1588" cy="368"/>
            </a:xfrm>
          </p:grpSpPr>
          <p:sp>
            <p:nvSpPr>
              <p:cNvPr id="11284" name="Line 153"/>
              <p:cNvSpPr>
                <a:spLocks noChangeShapeType="1"/>
              </p:cNvSpPr>
              <p:nvPr/>
            </p:nvSpPr>
            <p:spPr bwMode="auto">
              <a:xfrm rot="131126" flipH="1">
                <a:off x="1927" y="2659"/>
                <a:ext cx="99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5" name="Text Box 154"/>
              <p:cNvSpPr txBox="1">
                <a:spLocks noChangeArrowheads="1"/>
              </p:cNvSpPr>
              <p:nvPr/>
            </p:nvSpPr>
            <p:spPr bwMode="auto">
              <a:xfrm rot="403976">
                <a:off x="2880" y="2528"/>
                <a:ext cx="635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3200" b="1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底面</a:t>
                </a:r>
                <a:endParaRPr lang="zh-CN" altLang="en-US" sz="32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47613" name="Rectangle 157"/>
          <p:cNvSpPr>
            <a:spLocks noChangeArrowheads="1"/>
          </p:cNvSpPr>
          <p:nvPr/>
        </p:nvSpPr>
        <p:spPr bwMode="auto">
          <a:xfrm>
            <a:off x="250825" y="4652963"/>
            <a:ext cx="83534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用手摸一摸圆柱周围的面，你发现了什么？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它叫圆柱的什么？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" name="Group 10"/>
          <p:cNvGrpSpPr/>
          <p:nvPr/>
        </p:nvGrpSpPr>
        <p:grpSpPr bwMode="auto">
          <a:xfrm>
            <a:off x="4787900" y="2636838"/>
            <a:ext cx="4598988" cy="693737"/>
            <a:chOff x="1973" y="1775"/>
            <a:chExt cx="2897" cy="427"/>
          </a:xfrm>
        </p:grpSpPr>
        <p:sp>
          <p:nvSpPr>
            <p:cNvPr id="11279" name="Line 11"/>
            <p:cNvSpPr>
              <a:spLocks noChangeShapeType="1"/>
            </p:cNvSpPr>
            <p:nvPr/>
          </p:nvSpPr>
          <p:spPr bwMode="auto">
            <a:xfrm rot="21171698" flipH="1">
              <a:off x="1973" y="2069"/>
              <a:ext cx="99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Text Box 12"/>
            <p:cNvSpPr txBox="1">
              <a:spLocks noChangeArrowheads="1"/>
            </p:cNvSpPr>
            <p:nvPr/>
          </p:nvSpPr>
          <p:spPr bwMode="auto">
            <a:xfrm>
              <a:off x="2971" y="1842"/>
              <a:ext cx="635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侧面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281" name="Text Box 13"/>
            <p:cNvSpPr txBox="1">
              <a:spLocks noChangeArrowheads="1"/>
            </p:cNvSpPr>
            <p:nvPr/>
          </p:nvSpPr>
          <p:spPr bwMode="auto">
            <a:xfrm>
              <a:off x="3418" y="1775"/>
              <a:ext cx="1452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2800" b="1">
                <a:solidFill>
                  <a:srgbClr val="FF3300"/>
                </a:solidFill>
              </a:endParaRPr>
            </a:p>
          </p:txBody>
        </p:sp>
      </p:grpSp>
      <p:sp>
        <p:nvSpPr>
          <p:cNvPr id="147618" name="Text Box 162"/>
          <p:cNvSpPr txBox="1">
            <a:spLocks noChangeArrowheads="1"/>
          </p:cNvSpPr>
          <p:nvPr/>
        </p:nvSpPr>
        <p:spPr bwMode="auto">
          <a:xfrm>
            <a:off x="5651500" y="3276600"/>
            <a:ext cx="3132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它是一个曲面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278" name="标题 1"/>
          <p:cNvSpPr/>
          <p:nvPr/>
        </p:nvSpPr>
        <p:spPr bwMode="auto">
          <a:xfrm>
            <a:off x="539750" y="-25400"/>
            <a:ext cx="81470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课堂探索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7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7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7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0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animBg="1"/>
      <p:bldP spid="107534" grpId="0"/>
      <p:bldP spid="107659" grpId="0" animBg="1"/>
      <p:bldP spid="107667" grpId="0" animBg="1"/>
      <p:bldP spid="147613" grpId="0"/>
      <p:bldP spid="147613" grpId="1"/>
      <p:bldP spid="147618" grpId="0"/>
      <p:bldP spid="14761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123950"/>
            <a:ext cx="8229600" cy="792163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30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在生活中，圆柱的高会有不同的称呼，你知道吗？</a:t>
            </a:r>
            <a:endParaRPr lang="zh-CN" altLang="en-US" sz="30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1" name="Picture 4" descr="50_877000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1688" y="1997075"/>
            <a:ext cx="3313112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95850" y="2032000"/>
            <a:ext cx="326390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 descr="11201117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4188" y="4316413"/>
            <a:ext cx="3097212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7118350" y="3197225"/>
            <a:ext cx="11985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0" b="1">
                <a:solidFill>
                  <a:srgbClr val="FFFF00"/>
                </a:solidFill>
                <a:ea typeface="华文新魏" pitchFamily="2" charset="-122"/>
              </a:rPr>
              <a:t>厚</a:t>
            </a:r>
            <a:endParaRPr lang="zh-CN" altLang="en-US" sz="8000" b="1">
              <a:solidFill>
                <a:srgbClr val="FFFF00"/>
              </a:solidFill>
              <a:ea typeface="华文新魏" pitchFamily="2" charset="-122"/>
            </a:endParaRP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792163" y="3035300"/>
            <a:ext cx="11985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0" b="1">
                <a:solidFill>
                  <a:srgbClr val="0000CC"/>
                </a:solidFill>
                <a:ea typeface="华文新魏" pitchFamily="2" charset="-122"/>
              </a:rPr>
              <a:t>深</a:t>
            </a:r>
            <a:endParaRPr lang="zh-CN" altLang="en-US" sz="8000" b="1">
              <a:solidFill>
                <a:srgbClr val="0000CC"/>
              </a:solidFill>
              <a:ea typeface="华文新魏" pitchFamily="2" charset="-122"/>
            </a:endParaRP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3024188" y="5084763"/>
            <a:ext cx="1209675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0" b="1">
                <a:solidFill>
                  <a:srgbClr val="FF0000"/>
                </a:solidFill>
                <a:ea typeface="华文新魏" pitchFamily="2" charset="-122"/>
              </a:rPr>
              <a:t>长</a:t>
            </a:r>
            <a:endParaRPr lang="zh-CN" altLang="en-US" sz="8000" b="1">
              <a:solidFill>
                <a:srgbClr val="FF0000"/>
              </a:solidFill>
              <a:ea typeface="华文新魏" pitchFamily="2" charset="-122"/>
            </a:endParaRPr>
          </a:p>
        </p:txBody>
      </p:sp>
      <p:pic>
        <p:nvPicPr>
          <p:cNvPr id="12297" name="Picture 12" descr="s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28013" y="5638800"/>
            <a:ext cx="915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3" descr="9d33d4bc0f048f90b96348086ae4cfba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6092825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9" name="标题 1"/>
          <p:cNvSpPr/>
          <p:nvPr/>
        </p:nvSpPr>
        <p:spPr bwMode="auto">
          <a:xfrm>
            <a:off x="539750" y="-25400"/>
            <a:ext cx="81470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课堂探索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utoUpdateAnimBg="0"/>
      <p:bldP spid="65543" grpId="0" autoUpdateAnimBg="0"/>
      <p:bldP spid="65544" grpId="0" autoUpdateAnimBg="0"/>
      <p:bldP spid="65545" grpId="0" autoUpdateAnimBg="0"/>
    </p:bldLst>
  </p:timing>
</p:sld>
</file>

<file path=ppt/tags/tag1.xml><?xml version="1.0" encoding="utf-8"?>
<p:tagLst xmlns:p="http://schemas.openxmlformats.org/presentationml/2006/main">
  <p:tag name="KSO_WPP_MARK_KEY" val="6cbfd1b9-99f9-4fcb-bd59-89c078e92bf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1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一上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1353</Words>
  <Application>WPS 演示</Application>
  <PresentationFormat>全屏显示(4:3)</PresentationFormat>
  <Paragraphs>205</Paragraphs>
  <Slides>20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华文新魏</vt:lpstr>
      <vt:lpstr>楷体</vt:lpstr>
      <vt:lpstr>Calibri</vt:lpstr>
      <vt:lpstr>Calibri</vt:lpstr>
      <vt:lpstr>黑体</vt:lpstr>
      <vt:lpstr>Times New Roman</vt:lpstr>
      <vt:lpstr>楷体_GB2312</vt:lpstr>
      <vt:lpstr>华文细黑</vt:lpstr>
      <vt:lpstr>Arial Unicode MS</vt:lpstr>
      <vt:lpstr>新宋体</vt:lpstr>
      <vt:lpstr>Arial</vt:lpstr>
      <vt:lpstr>第一PPT模板网-WWW.1PPT.COM</vt:lpstr>
      <vt:lpstr>圆柱的认识</vt:lpstr>
      <vt:lpstr>课堂引入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在生活中，圆柱的高会有不同的称呼，你知道吗？</vt:lpstr>
      <vt:lpstr>课堂练习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仔细辨别 :下面哪幅图是圆柱的展开图？从展开图上找到圆柱的侧面和底面。（图中单位：cm）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2012-06-06T01:30:00Z</dcterms:created>
  <dcterms:modified xsi:type="dcterms:W3CDTF">2023-02-12T06:18:37Z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C06E70D94A5E42958F5E227DC6DC48D3</vt:lpwstr>
  </property>
</Properties>
</file>