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JPG" ContentType="image/.jp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"/>
  </p:notesMasterIdLst>
  <p:sldIdLst>
    <p:sldId id="542" r:id="rId3"/>
    <p:sldId id="536" r:id="rId4"/>
    <p:sldId id="524" r:id="rId5"/>
    <p:sldId id="537" r:id="rId6"/>
    <p:sldId id="528" r:id="rId8"/>
    <p:sldId id="472" r:id="rId9"/>
    <p:sldId id="531" r:id="rId10"/>
    <p:sldId id="530" r:id="rId11"/>
    <p:sldId id="541" r:id="rId12"/>
    <p:sldId id="519" r:id="rId13"/>
    <p:sldId id="511" r:id="rId14"/>
    <p:sldId id="507" r:id="rId15"/>
    <p:sldId id="501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Calibri" panose="020F0502020204030204"/>
      <p:regular r:id="rId21"/>
      <p:bold r:id="rId22"/>
      <p:italic r:id="rId23"/>
      <p:boldItalic r:id="rId24"/>
    </p:embeddedFont>
    <p:embeddedFont>
      <p:font typeface="华文楷体" panose="02010600040101010101" pitchFamily="2" charset="-122"/>
      <p:regular r:id="rId25"/>
    </p:embeddedFont>
    <p:embeddedFont>
      <p:font typeface="微软雅黑" panose="020B0503020204020204" pitchFamily="34" charset="-122"/>
      <p:regular r:id="rId26"/>
    </p:embeddedFont>
    <p:embeddedFont>
      <p:font typeface="隶书" panose="02010509060101010101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幼圆" panose="02010509060101010101" pitchFamily="49" charset="-122"/>
      <p:regular r:id="rId29"/>
    </p:embeddedFont>
    <p:embeddedFont>
      <p:font typeface="楷体_GB2312" panose="02010609030101010101" pitchFamily="49" charset="-122"/>
      <p:regular r:id="rId30"/>
    </p:embeddedFont>
  </p:embeddedFontLst>
  <p:custDataLst>
    <p:tags r:id="rId31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0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font" Target="fonts/font11.fntdata"/><Relationship Id="rId3" Type="http://schemas.openxmlformats.org/officeDocument/2006/relationships/slide" Target="slides/slide1.xml"/><Relationship Id="rId29" Type="http://schemas.openxmlformats.org/officeDocument/2006/relationships/font" Target="fonts/font10.fntdata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E3C54F5-658A-4585-868E-FBE24D09D5F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7631D98-C993-4D7E-8FED-436C56A99CC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algn="r">
              <a:defRPr/>
            </a:pPr>
            <a:fld id="{5B5CF41F-6129-47E8-8A8E-FE1CA0A658AC}" type="slidenum">
              <a:rPr lang="zh-CN" altLang="en-US" sz="1200">
                <a:solidFill>
                  <a:srgbClr val="000000"/>
                </a:solidFill>
                <a:latin typeface="+mn-lt"/>
                <a:ea typeface="+mn-ea"/>
              </a:rPr>
            </a:fld>
            <a:endParaRPr lang="en-US" altLang="zh-CN" sz="120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4FF81D-4A92-4C82-B8AA-653F7DA4B7CD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608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12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394CFD-ECB8-49C4-B38F-F64106A3E765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55577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20689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圆柱和圆锥 圆柱的表面积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5.png"/><Relationship Id="rId7" Type="http://schemas.openxmlformats.org/officeDocument/2006/relationships/slide" Target="slide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slide" Target="slide1.xml"/><Relationship Id="rId7" Type="http://schemas.openxmlformats.org/officeDocument/2006/relationships/image" Target="../media/image5.png"/><Relationship Id="rId6" Type="http://schemas.openxmlformats.org/officeDocument/2006/relationships/slide" Target="slide2.xml"/><Relationship Id="rId5" Type="http://schemas.openxmlformats.org/officeDocument/2006/relationships/image" Target="../media/image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slide" Target="slide1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7.png"/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3.wav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slide" Target="slide2.xml"/><Relationship Id="rId7" Type="http://schemas.openxmlformats.org/officeDocument/2006/relationships/image" Target="../media/image22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wmf"/><Relationship Id="rId2" Type="http://schemas.openxmlformats.org/officeDocument/2006/relationships/oleObject" Target="../embeddings/oleObject1.bin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4.xml"/><Relationship Id="rId10" Type="http://schemas.openxmlformats.org/officeDocument/2006/relationships/slide" Target="slide1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078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六年级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63638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5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圆柱的表面积</a:t>
            </a:r>
            <a:endParaRPr lang="zh-CN" altLang="en-US" sz="5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5454" y="555526"/>
            <a:ext cx="2198359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圆柱和圆锥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7"/>
          <p:cNvSpPr txBox="1">
            <a:spLocks noChangeArrowheads="1"/>
          </p:cNvSpPr>
          <p:nvPr/>
        </p:nvSpPr>
        <p:spPr bwMode="auto">
          <a:xfrm>
            <a:off x="539552" y="590549"/>
            <a:ext cx="7732346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挖一个深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米，底面直径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米的圆柱形蓄水池，要在底面和池壁上抹水泥，抹水泥部分的面积是多少平方米？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61" name="Text Box 7"/>
          <p:cNvSpPr txBox="1">
            <a:spLocks noChangeArrowheads="1"/>
          </p:cNvSpPr>
          <p:nvPr/>
        </p:nvSpPr>
        <p:spPr bwMode="auto">
          <a:xfrm>
            <a:off x="1403350" y="2212975"/>
            <a:ext cx="6265863" cy="425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底面：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3.14×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6÷2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baseline="300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=3.14×9=28.26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400" b="1" baseline="300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476375" y="2716213"/>
            <a:ext cx="5616575" cy="42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侧面：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3.14×6×1.5=28.26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400" b="1" baseline="300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64" name="Text Box 7"/>
          <p:cNvSpPr txBox="1">
            <a:spLocks noChangeArrowheads="1"/>
          </p:cNvSpPr>
          <p:nvPr/>
        </p:nvSpPr>
        <p:spPr bwMode="auto">
          <a:xfrm>
            <a:off x="2052638" y="3292475"/>
            <a:ext cx="4392612" cy="42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28.26+28.26=56.52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400" b="1" baseline="300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1547813" y="3854450"/>
            <a:ext cx="6121400" cy="42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答：抹水泥部分的面积是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56.52m</a:t>
            </a:r>
            <a:r>
              <a:rPr lang="en-US" altLang="zh-CN" sz="2400" b="1" baseline="300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1" grpId="0"/>
      <p:bldP spid="17" grpId="0"/>
      <p:bldP spid="49164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2" name="Text Box 7"/>
          <p:cNvSpPr txBox="1">
            <a:spLocks noChangeArrowheads="1"/>
          </p:cNvSpPr>
          <p:nvPr/>
        </p:nvSpPr>
        <p:spPr bwMode="auto">
          <a:xfrm>
            <a:off x="611560" y="468761"/>
            <a:ext cx="7992888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一个圆柱侧面沿高展开后是一个边长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15.7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厘米的正方形，这个圆柱的表面积是多少平方厘米？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763538" y="1779662"/>
            <a:ext cx="6192838" cy="42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侧面积：</a:t>
            </a: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15.7 ×15.7=246.49cm</a:t>
            </a:r>
            <a:r>
              <a:rPr lang="en-US" altLang="zh-CN" sz="2400" b="1" baseline="3000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endParaRPr lang="zh-CN" altLang="en-US" sz="2400" b="1" baseline="30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14" name="Text Box 7"/>
          <p:cNvSpPr txBox="1">
            <a:spLocks noChangeArrowheads="1"/>
          </p:cNvSpPr>
          <p:nvPr/>
        </p:nvSpPr>
        <p:spPr bwMode="auto">
          <a:xfrm>
            <a:off x="1763538" y="2211462"/>
            <a:ext cx="5761038" cy="42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半径：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15.7 ÷2 ÷3.14=2.5cm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1476201" y="2716287"/>
            <a:ext cx="5616227" cy="42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底面积：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3.14 ×2.5 ×2.5=19.625cm</a:t>
            </a:r>
            <a:r>
              <a:rPr lang="en-US" altLang="zh-CN" sz="2400" b="1" baseline="30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endParaRPr lang="zh-CN" altLang="en-US" sz="2400" b="1" baseline="30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16" name="Text Box 7"/>
          <p:cNvSpPr txBox="1">
            <a:spLocks noChangeArrowheads="1"/>
          </p:cNvSpPr>
          <p:nvPr/>
        </p:nvSpPr>
        <p:spPr bwMode="auto">
          <a:xfrm>
            <a:off x="1692101" y="3219524"/>
            <a:ext cx="5184775" cy="42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表面积：</a:t>
            </a: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246.49+19.625=226.115cm</a:t>
            </a:r>
            <a:r>
              <a:rPr lang="en-US" altLang="zh-CN" sz="2400" b="1" baseline="3000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endParaRPr lang="zh-CN" altLang="en-US" sz="2400" b="1" baseline="30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17" name="Text Box 7"/>
          <p:cNvSpPr txBox="1">
            <a:spLocks noChangeArrowheads="1"/>
          </p:cNvSpPr>
          <p:nvPr/>
        </p:nvSpPr>
        <p:spPr bwMode="auto">
          <a:xfrm>
            <a:off x="1547638" y="3724349"/>
            <a:ext cx="6264275" cy="42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答：这个圆柱的表面积是</a:t>
            </a: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226.115cm</a:t>
            </a:r>
            <a:r>
              <a:rPr lang="en-US" altLang="zh-CN" sz="2400" b="1" baseline="3000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2" grpId="0"/>
      <p:bldP spid="13" grpId="0"/>
      <p:bldP spid="51214" grpId="0"/>
      <p:bldP spid="19" grpId="0"/>
      <p:bldP spid="51216" grpId="0"/>
      <p:bldP spid="512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59398" name="矩形 10"/>
          <p:cNvSpPr>
            <a:spLocks noChangeArrowheads="1"/>
          </p:cNvSpPr>
          <p:nvPr/>
        </p:nvSpPr>
        <p:spPr bwMode="auto">
          <a:xfrm>
            <a:off x="1282151" y="3079725"/>
            <a:ext cx="5738121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圆柱的表面积＝侧面＋底面积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408" name="矩形 10"/>
          <p:cNvSpPr>
            <a:spLocks noChangeArrowheads="1"/>
          </p:cNvSpPr>
          <p:nvPr/>
        </p:nvSpPr>
        <p:spPr bwMode="auto">
          <a:xfrm>
            <a:off x="1259632" y="2175743"/>
            <a:ext cx="5328592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圆柱的侧面积＝底面周长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4274" name="矩形 4"/>
          <p:cNvSpPr>
            <a:spLocks noChangeArrowheads="1"/>
          </p:cNvSpPr>
          <p:nvPr/>
        </p:nvSpPr>
        <p:spPr bwMode="auto">
          <a:xfrm>
            <a:off x="2610395" y="1745253"/>
            <a:ext cx="4121845" cy="15465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4"/>
          <p:cNvSpPr>
            <a:spLocks noChangeArrowheads="1"/>
          </p:cNvSpPr>
          <p:nvPr/>
        </p:nvSpPr>
        <p:spPr bwMode="auto">
          <a:xfrm>
            <a:off x="323850" y="250825"/>
            <a:ext cx="4191000" cy="388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>
                <a:solidFill>
                  <a:srgbClr val="006699"/>
                </a:solidFill>
                <a:latin typeface="Times New Roman" panose="02020603050405020304" pitchFamily="18" charset="0"/>
                <a:ea typeface="隶书" panose="02010509060101010101" charset="-122"/>
              </a:rPr>
              <a:t>      </a:t>
            </a:r>
            <a:endParaRPr kumimoji="1" lang="zh-CN" altLang="en-US" sz="2800" b="1">
              <a:solidFill>
                <a:srgbClr val="0066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0" name="Rectangle 5"/>
          <p:cNvSpPr>
            <a:spLocks noChangeArrowheads="1"/>
          </p:cNvSpPr>
          <p:nvPr/>
        </p:nvSpPr>
        <p:spPr bwMode="auto">
          <a:xfrm>
            <a:off x="762000" y="3314700"/>
            <a:ext cx="3048000" cy="742950"/>
          </a:xfrm>
          <a:prstGeom prst="rect">
            <a:avLst/>
          </a:prstGeom>
          <a:solidFill>
            <a:srgbClr val="FFFF99"/>
          </a:solidFill>
          <a:ln w="28575">
            <a:solidFill>
              <a:srgbClr val="FF3300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Oval 6"/>
          <p:cNvSpPr>
            <a:spLocks noChangeArrowheads="1"/>
          </p:cNvSpPr>
          <p:nvPr/>
        </p:nvSpPr>
        <p:spPr bwMode="auto">
          <a:xfrm>
            <a:off x="1600200" y="2457450"/>
            <a:ext cx="1219200" cy="857250"/>
          </a:xfrm>
          <a:prstGeom prst="ellipse">
            <a:avLst/>
          </a:prstGeom>
          <a:solidFill>
            <a:srgbClr val="FFFF99"/>
          </a:solidFill>
          <a:ln w="38100">
            <a:solidFill>
              <a:srgbClr val="FF3300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2" name="Oval 7"/>
          <p:cNvSpPr>
            <a:spLocks noChangeArrowheads="1"/>
          </p:cNvSpPr>
          <p:nvPr/>
        </p:nvSpPr>
        <p:spPr bwMode="auto">
          <a:xfrm>
            <a:off x="1676400" y="4057650"/>
            <a:ext cx="1143000" cy="857250"/>
          </a:xfrm>
          <a:prstGeom prst="ellipse">
            <a:avLst/>
          </a:prstGeom>
          <a:solidFill>
            <a:srgbClr val="FFFF99"/>
          </a:solidFill>
          <a:ln w="28575">
            <a:solidFill>
              <a:srgbClr val="FF3300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4" name="Line 8"/>
          <p:cNvSpPr>
            <a:spLocks noChangeShapeType="1"/>
          </p:cNvSpPr>
          <p:nvPr/>
        </p:nvSpPr>
        <p:spPr bwMode="auto">
          <a:xfrm>
            <a:off x="838200" y="38862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5" name="Line 9"/>
          <p:cNvSpPr>
            <a:spLocks noChangeShapeType="1"/>
          </p:cNvSpPr>
          <p:nvPr/>
        </p:nvSpPr>
        <p:spPr bwMode="auto">
          <a:xfrm flipH="1">
            <a:off x="3124200" y="38862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6" name="Text Box 10"/>
          <p:cNvSpPr txBox="1">
            <a:spLocks noChangeArrowheads="1"/>
          </p:cNvSpPr>
          <p:nvPr/>
        </p:nvSpPr>
        <p:spPr bwMode="auto">
          <a:xfrm>
            <a:off x="1600200" y="3651870"/>
            <a:ext cx="1524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底面周长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174665" y="3436938"/>
            <a:ext cx="55399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1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8" name="Text Box 12"/>
          <p:cNvSpPr txBox="1">
            <a:spLocks noChangeArrowheads="1"/>
          </p:cNvSpPr>
          <p:nvPr/>
        </p:nvSpPr>
        <p:spPr bwMode="auto">
          <a:xfrm>
            <a:off x="1828800" y="2686050"/>
            <a:ext cx="838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kumimoji="1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9" name="Text Box 13"/>
          <p:cNvSpPr txBox="1">
            <a:spLocks noChangeArrowheads="1"/>
          </p:cNvSpPr>
          <p:nvPr/>
        </p:nvSpPr>
        <p:spPr bwMode="auto">
          <a:xfrm>
            <a:off x="1828800" y="4286250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kumimoji="1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30" name="Rectangle 14"/>
          <p:cNvSpPr>
            <a:spLocks noChangeArrowheads="1"/>
          </p:cNvSpPr>
          <p:nvPr/>
        </p:nvSpPr>
        <p:spPr bwMode="auto">
          <a:xfrm>
            <a:off x="3962400" y="3429000"/>
            <a:ext cx="204254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长方形的长 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kumimoji="1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95" name="Rectangle 15"/>
          <p:cNvSpPr>
            <a:spLocks noChangeArrowheads="1"/>
          </p:cNvSpPr>
          <p:nvPr/>
        </p:nvSpPr>
        <p:spPr bwMode="auto">
          <a:xfrm>
            <a:off x="3962400" y="4114800"/>
            <a:ext cx="2193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长方形的宽 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kumimoji="1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32" name="Rectangle 16"/>
          <p:cNvSpPr>
            <a:spLocks noChangeArrowheads="1"/>
          </p:cNvSpPr>
          <p:nvPr/>
        </p:nvSpPr>
        <p:spPr bwMode="auto">
          <a:xfrm>
            <a:off x="5914603" y="3429000"/>
            <a:ext cx="235032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圆柱的底面周长</a:t>
            </a:r>
            <a:endParaRPr kumimoji="1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33" name="Rectangle 17"/>
          <p:cNvSpPr>
            <a:spLocks noChangeArrowheads="1"/>
          </p:cNvSpPr>
          <p:nvPr/>
        </p:nvSpPr>
        <p:spPr bwMode="auto">
          <a:xfrm>
            <a:off x="4495800" y="4171950"/>
            <a:ext cx="3352800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kumimoji="1"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60434" name="Rectangle 18"/>
          <p:cNvSpPr>
            <a:spLocks noChangeArrowheads="1"/>
          </p:cNvSpPr>
          <p:nvPr/>
        </p:nvSpPr>
        <p:spPr bwMode="auto">
          <a:xfrm>
            <a:off x="5940152" y="4126309"/>
            <a:ext cx="142218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圆柱的高</a:t>
            </a:r>
            <a:endParaRPr kumimoji="1" lang="zh-CN" altLang="en-US" sz="2400" b="1" dirty="0">
              <a:solidFill>
                <a:srgbClr val="00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904" name="Text Box 19"/>
          <p:cNvSpPr txBox="1">
            <a:spLocks noChangeArrowheads="1"/>
          </p:cNvSpPr>
          <p:nvPr/>
        </p:nvSpPr>
        <p:spPr bwMode="auto">
          <a:xfrm>
            <a:off x="533400" y="857250"/>
            <a:ext cx="3352800" cy="342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71700" name="Text Box 20"/>
          <p:cNvSpPr txBox="1">
            <a:spLocks noChangeArrowheads="1"/>
          </p:cNvSpPr>
          <p:nvPr/>
        </p:nvSpPr>
        <p:spPr bwMode="auto">
          <a:xfrm>
            <a:off x="611560" y="915988"/>
            <a:ext cx="417671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把圆柱的侧面展开，得到一个长方形。这个长方形的长等于圆柱的底面周长，长方形的宽等于圆柱的高。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906" name="Group 22"/>
          <p:cNvGrpSpPr/>
          <p:nvPr/>
        </p:nvGrpSpPr>
        <p:grpSpPr bwMode="auto">
          <a:xfrm>
            <a:off x="5919936" y="842963"/>
            <a:ext cx="1676400" cy="1943100"/>
            <a:chOff x="0" y="0"/>
            <a:chExt cx="1056" cy="1584"/>
          </a:xfrm>
        </p:grpSpPr>
        <p:grpSp>
          <p:nvGrpSpPr>
            <p:cNvPr id="37917" name="Group 23"/>
            <p:cNvGrpSpPr/>
            <p:nvPr/>
          </p:nvGrpSpPr>
          <p:grpSpPr bwMode="auto">
            <a:xfrm>
              <a:off x="0" y="0"/>
              <a:ext cx="1056" cy="1584"/>
              <a:chOff x="0" y="0"/>
              <a:chExt cx="1056" cy="1584"/>
            </a:xfrm>
          </p:grpSpPr>
          <p:sp>
            <p:nvSpPr>
              <p:cNvPr id="37931" name="Oval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56" cy="384"/>
              </a:xfrm>
              <a:prstGeom prst="ellipse">
                <a:avLst/>
              </a:prstGeom>
              <a:solidFill>
                <a:srgbClr val="FFCC99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defTabSz="914400"/>
                <a:endParaRPr lang="zh-CN" altLang="en-US" sz="1800"/>
              </a:p>
            </p:txBody>
          </p:sp>
          <p:grpSp>
            <p:nvGrpSpPr>
              <p:cNvPr id="37932" name="Group 25"/>
              <p:cNvGrpSpPr/>
              <p:nvPr/>
            </p:nvGrpSpPr>
            <p:grpSpPr bwMode="auto">
              <a:xfrm>
                <a:off x="0" y="1200"/>
                <a:ext cx="1056" cy="384"/>
                <a:chOff x="0" y="0"/>
                <a:chExt cx="1056" cy="336"/>
              </a:xfrm>
            </p:grpSpPr>
            <p:sp>
              <p:nvSpPr>
                <p:cNvPr id="37935" name="Oval 2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56" cy="336"/>
                </a:xfrm>
                <a:prstGeom prst="ellipse">
                  <a:avLst/>
                </a:prstGeom>
                <a:solidFill>
                  <a:srgbClr val="FFCC99"/>
                </a:solidFill>
                <a:ln w="38100">
                  <a:solidFill>
                    <a:schemeClr val="tx1"/>
                  </a:solidFill>
                  <a:prstDash val="sysDot"/>
                  <a:round/>
                </a:ln>
              </p:spPr>
              <p:txBody>
                <a:bodyPr wrap="none" anchor="ctr"/>
                <a:lstStyle/>
                <a:p>
                  <a:pPr defTabSz="914400"/>
                  <a:endParaRPr lang="zh-CN" altLang="en-US" sz="1800"/>
                </a:p>
              </p:txBody>
            </p:sp>
            <p:sp>
              <p:nvSpPr>
                <p:cNvPr id="37936" name="Freeform 22"/>
                <p:cNvSpPr/>
                <p:nvPr/>
              </p:nvSpPr>
              <p:spPr bwMode="auto">
                <a:xfrm>
                  <a:off x="0" y="144"/>
                  <a:ext cx="1056" cy="192"/>
                </a:xfrm>
                <a:custGeom>
                  <a:avLst/>
                  <a:gdLst>
                    <a:gd name="T0" fmla="*/ 0 w 1056"/>
                    <a:gd name="T1" fmla="*/ 0 h 192"/>
                    <a:gd name="T2" fmla="*/ 0 w 1056"/>
                    <a:gd name="T3" fmla="*/ 36 h 192"/>
                    <a:gd name="T4" fmla="*/ 12 w 1056"/>
                    <a:gd name="T5" fmla="*/ 60 h 192"/>
                    <a:gd name="T6" fmla="*/ 36 w 1056"/>
                    <a:gd name="T7" fmla="*/ 90 h 192"/>
                    <a:gd name="T8" fmla="*/ 51 w 1056"/>
                    <a:gd name="T9" fmla="*/ 96 h 192"/>
                    <a:gd name="T10" fmla="*/ 99 w 1056"/>
                    <a:gd name="T11" fmla="*/ 123 h 192"/>
                    <a:gd name="T12" fmla="*/ 174 w 1056"/>
                    <a:gd name="T13" fmla="*/ 150 h 192"/>
                    <a:gd name="T14" fmla="*/ 312 w 1056"/>
                    <a:gd name="T15" fmla="*/ 177 h 192"/>
                    <a:gd name="T16" fmla="*/ 408 w 1056"/>
                    <a:gd name="T17" fmla="*/ 186 h 192"/>
                    <a:gd name="T18" fmla="*/ 513 w 1056"/>
                    <a:gd name="T19" fmla="*/ 192 h 192"/>
                    <a:gd name="T20" fmla="*/ 615 w 1056"/>
                    <a:gd name="T21" fmla="*/ 189 h 192"/>
                    <a:gd name="T22" fmla="*/ 714 w 1056"/>
                    <a:gd name="T23" fmla="*/ 183 h 192"/>
                    <a:gd name="T24" fmla="*/ 768 w 1056"/>
                    <a:gd name="T25" fmla="*/ 174 h 192"/>
                    <a:gd name="T26" fmla="*/ 888 w 1056"/>
                    <a:gd name="T27" fmla="*/ 147 h 192"/>
                    <a:gd name="T28" fmla="*/ 975 w 1056"/>
                    <a:gd name="T29" fmla="*/ 114 h 192"/>
                    <a:gd name="T30" fmla="*/ 1002 w 1056"/>
                    <a:gd name="T31" fmla="*/ 96 h 192"/>
                    <a:gd name="T32" fmla="*/ 1044 w 1056"/>
                    <a:gd name="T33" fmla="*/ 60 h 192"/>
                    <a:gd name="T34" fmla="*/ 1056 w 1056"/>
                    <a:gd name="T35" fmla="*/ 36 h 192"/>
                    <a:gd name="T36" fmla="*/ 1056 w 1056"/>
                    <a:gd name="T37" fmla="*/ 1 h 19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56"/>
                    <a:gd name="T58" fmla="*/ 0 h 192"/>
                    <a:gd name="T59" fmla="*/ 1056 w 1056"/>
                    <a:gd name="T60" fmla="*/ 192 h 19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56" h="192">
                      <a:moveTo>
                        <a:pt x="0" y="0"/>
                      </a:moveTo>
                      <a:lnTo>
                        <a:pt x="0" y="36"/>
                      </a:lnTo>
                      <a:lnTo>
                        <a:pt x="12" y="60"/>
                      </a:lnTo>
                      <a:lnTo>
                        <a:pt x="36" y="90"/>
                      </a:lnTo>
                      <a:lnTo>
                        <a:pt x="51" y="96"/>
                      </a:lnTo>
                      <a:lnTo>
                        <a:pt x="99" y="123"/>
                      </a:lnTo>
                      <a:lnTo>
                        <a:pt x="174" y="150"/>
                      </a:lnTo>
                      <a:lnTo>
                        <a:pt x="312" y="177"/>
                      </a:lnTo>
                      <a:lnTo>
                        <a:pt x="408" y="186"/>
                      </a:lnTo>
                      <a:lnTo>
                        <a:pt x="513" y="192"/>
                      </a:lnTo>
                      <a:lnTo>
                        <a:pt x="615" y="189"/>
                      </a:lnTo>
                      <a:lnTo>
                        <a:pt x="714" y="183"/>
                      </a:lnTo>
                      <a:lnTo>
                        <a:pt x="768" y="174"/>
                      </a:lnTo>
                      <a:lnTo>
                        <a:pt x="888" y="147"/>
                      </a:lnTo>
                      <a:lnTo>
                        <a:pt x="975" y="114"/>
                      </a:lnTo>
                      <a:lnTo>
                        <a:pt x="1002" y="96"/>
                      </a:lnTo>
                      <a:lnTo>
                        <a:pt x="1044" y="60"/>
                      </a:lnTo>
                      <a:lnTo>
                        <a:pt x="1056" y="36"/>
                      </a:lnTo>
                      <a:lnTo>
                        <a:pt x="1056" y="1"/>
                      </a:lnTo>
                    </a:path>
                  </a:pathLst>
                </a:custGeom>
                <a:solidFill>
                  <a:srgbClr val="FFCC99"/>
                </a:solidFill>
                <a:ln w="38100">
                  <a:solidFill>
                    <a:schemeClr val="tx1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7933" name="Line 23"/>
              <p:cNvSpPr>
                <a:spLocks noChangeShapeType="1"/>
              </p:cNvSpPr>
              <p:nvPr/>
            </p:nvSpPr>
            <p:spPr bwMode="auto">
              <a:xfrm>
                <a:off x="1056" y="192"/>
                <a:ext cx="0" cy="1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34" name="Line 24"/>
              <p:cNvSpPr>
                <a:spLocks noChangeShapeType="1"/>
              </p:cNvSpPr>
              <p:nvPr/>
            </p:nvSpPr>
            <p:spPr bwMode="auto">
              <a:xfrm>
                <a:off x="0" y="192"/>
                <a:ext cx="0" cy="1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7918" name="Freeform 25"/>
            <p:cNvSpPr/>
            <p:nvPr/>
          </p:nvSpPr>
          <p:spPr bwMode="auto">
            <a:xfrm>
              <a:off x="0" y="192"/>
              <a:ext cx="1056" cy="1390"/>
            </a:xfrm>
            <a:custGeom>
              <a:avLst/>
              <a:gdLst>
                <a:gd name="T0" fmla="*/ 0 w 1056"/>
                <a:gd name="T1" fmla="*/ 0 h 1390"/>
                <a:gd name="T2" fmla="*/ 0 w 1056"/>
                <a:gd name="T3" fmla="*/ 1200 h 1390"/>
                <a:gd name="T4" fmla="*/ 20 w 1056"/>
                <a:gd name="T5" fmla="*/ 1248 h 1390"/>
                <a:gd name="T6" fmla="*/ 58 w 1056"/>
                <a:gd name="T7" fmla="*/ 1292 h 1390"/>
                <a:gd name="T8" fmla="*/ 112 w 1056"/>
                <a:gd name="T9" fmla="*/ 1322 h 1390"/>
                <a:gd name="T10" fmla="*/ 182 w 1056"/>
                <a:gd name="T11" fmla="*/ 1348 h 1390"/>
                <a:gd name="T12" fmla="*/ 256 w 1056"/>
                <a:gd name="T13" fmla="*/ 1366 h 1390"/>
                <a:gd name="T14" fmla="*/ 340 w 1056"/>
                <a:gd name="T15" fmla="*/ 1380 h 1390"/>
                <a:gd name="T16" fmla="*/ 418 w 1056"/>
                <a:gd name="T17" fmla="*/ 1388 h 1390"/>
                <a:gd name="T18" fmla="*/ 502 w 1056"/>
                <a:gd name="T19" fmla="*/ 1388 h 1390"/>
                <a:gd name="T20" fmla="*/ 574 w 1056"/>
                <a:gd name="T21" fmla="*/ 1390 h 1390"/>
                <a:gd name="T22" fmla="*/ 654 w 1056"/>
                <a:gd name="T23" fmla="*/ 1384 h 1390"/>
                <a:gd name="T24" fmla="*/ 742 w 1056"/>
                <a:gd name="T25" fmla="*/ 1376 h 1390"/>
                <a:gd name="T26" fmla="*/ 828 w 1056"/>
                <a:gd name="T27" fmla="*/ 1358 h 1390"/>
                <a:gd name="T28" fmla="*/ 900 w 1056"/>
                <a:gd name="T29" fmla="*/ 1338 h 1390"/>
                <a:gd name="T30" fmla="*/ 966 w 1056"/>
                <a:gd name="T31" fmla="*/ 1310 h 1390"/>
                <a:gd name="T32" fmla="*/ 998 w 1056"/>
                <a:gd name="T33" fmla="*/ 1286 h 1390"/>
                <a:gd name="T34" fmla="*/ 1022 w 1056"/>
                <a:gd name="T35" fmla="*/ 1264 h 1390"/>
                <a:gd name="T36" fmla="*/ 1048 w 1056"/>
                <a:gd name="T37" fmla="*/ 1234 h 1390"/>
                <a:gd name="T38" fmla="*/ 1056 w 1056"/>
                <a:gd name="T39" fmla="*/ 1200 h 1390"/>
                <a:gd name="T40" fmla="*/ 1056 w 1056"/>
                <a:gd name="T41" fmla="*/ 0 h 1390"/>
                <a:gd name="T42" fmla="*/ 1044 w 1056"/>
                <a:gd name="T43" fmla="*/ 42 h 1390"/>
                <a:gd name="T44" fmla="*/ 1026 w 1056"/>
                <a:gd name="T45" fmla="*/ 62 h 1390"/>
                <a:gd name="T46" fmla="*/ 1010 w 1056"/>
                <a:gd name="T47" fmla="*/ 84 h 1390"/>
                <a:gd name="T48" fmla="*/ 972 w 1056"/>
                <a:gd name="T49" fmla="*/ 110 h 1390"/>
                <a:gd name="T50" fmla="*/ 900 w 1056"/>
                <a:gd name="T51" fmla="*/ 140 h 1390"/>
                <a:gd name="T52" fmla="*/ 824 w 1056"/>
                <a:gd name="T53" fmla="*/ 160 h 1390"/>
                <a:gd name="T54" fmla="*/ 746 w 1056"/>
                <a:gd name="T55" fmla="*/ 180 h 1390"/>
                <a:gd name="T56" fmla="*/ 662 w 1056"/>
                <a:gd name="T57" fmla="*/ 188 h 1390"/>
                <a:gd name="T58" fmla="*/ 582 w 1056"/>
                <a:gd name="T59" fmla="*/ 192 h 1390"/>
                <a:gd name="T60" fmla="*/ 508 w 1056"/>
                <a:gd name="T61" fmla="*/ 192 h 1390"/>
                <a:gd name="T62" fmla="*/ 508 w 1056"/>
                <a:gd name="T63" fmla="*/ 188 h 1390"/>
                <a:gd name="T64" fmla="*/ 430 w 1056"/>
                <a:gd name="T65" fmla="*/ 192 h 1390"/>
                <a:gd name="T66" fmla="*/ 342 w 1056"/>
                <a:gd name="T67" fmla="*/ 184 h 1390"/>
                <a:gd name="T68" fmla="*/ 202 w 1056"/>
                <a:gd name="T69" fmla="*/ 158 h 1390"/>
                <a:gd name="T70" fmla="*/ 120 w 1056"/>
                <a:gd name="T71" fmla="*/ 130 h 1390"/>
                <a:gd name="T72" fmla="*/ 62 w 1056"/>
                <a:gd name="T73" fmla="*/ 98 h 1390"/>
                <a:gd name="T74" fmla="*/ 36 w 1056"/>
                <a:gd name="T75" fmla="*/ 80 h 1390"/>
                <a:gd name="T76" fmla="*/ 18 w 1056"/>
                <a:gd name="T77" fmla="*/ 50 h 1390"/>
                <a:gd name="T78" fmla="*/ 0 w 1056"/>
                <a:gd name="T79" fmla="*/ 0 h 139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56"/>
                <a:gd name="T121" fmla="*/ 0 h 1390"/>
                <a:gd name="T122" fmla="*/ 1056 w 1056"/>
                <a:gd name="T123" fmla="*/ 1390 h 139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56" h="1390">
                  <a:moveTo>
                    <a:pt x="0" y="0"/>
                  </a:moveTo>
                  <a:lnTo>
                    <a:pt x="0" y="1200"/>
                  </a:lnTo>
                  <a:lnTo>
                    <a:pt x="20" y="1248"/>
                  </a:lnTo>
                  <a:lnTo>
                    <a:pt x="58" y="1292"/>
                  </a:lnTo>
                  <a:lnTo>
                    <a:pt x="112" y="1322"/>
                  </a:lnTo>
                  <a:lnTo>
                    <a:pt x="182" y="1348"/>
                  </a:lnTo>
                  <a:lnTo>
                    <a:pt x="256" y="1366"/>
                  </a:lnTo>
                  <a:lnTo>
                    <a:pt x="340" y="1380"/>
                  </a:lnTo>
                  <a:lnTo>
                    <a:pt x="418" y="1388"/>
                  </a:lnTo>
                  <a:lnTo>
                    <a:pt x="502" y="1388"/>
                  </a:lnTo>
                  <a:lnTo>
                    <a:pt x="574" y="1390"/>
                  </a:lnTo>
                  <a:lnTo>
                    <a:pt x="654" y="1384"/>
                  </a:lnTo>
                  <a:lnTo>
                    <a:pt x="742" y="1376"/>
                  </a:lnTo>
                  <a:lnTo>
                    <a:pt x="828" y="1358"/>
                  </a:lnTo>
                  <a:lnTo>
                    <a:pt x="900" y="1338"/>
                  </a:lnTo>
                  <a:lnTo>
                    <a:pt x="966" y="1310"/>
                  </a:lnTo>
                  <a:lnTo>
                    <a:pt x="998" y="1286"/>
                  </a:lnTo>
                  <a:lnTo>
                    <a:pt x="1022" y="1264"/>
                  </a:lnTo>
                  <a:lnTo>
                    <a:pt x="1048" y="1234"/>
                  </a:lnTo>
                  <a:lnTo>
                    <a:pt x="1056" y="1200"/>
                  </a:lnTo>
                  <a:lnTo>
                    <a:pt x="1056" y="0"/>
                  </a:lnTo>
                  <a:lnTo>
                    <a:pt x="1044" y="42"/>
                  </a:lnTo>
                  <a:lnTo>
                    <a:pt x="1026" y="62"/>
                  </a:lnTo>
                  <a:lnTo>
                    <a:pt x="1010" y="84"/>
                  </a:lnTo>
                  <a:lnTo>
                    <a:pt x="972" y="110"/>
                  </a:lnTo>
                  <a:lnTo>
                    <a:pt x="900" y="140"/>
                  </a:lnTo>
                  <a:lnTo>
                    <a:pt x="824" y="160"/>
                  </a:lnTo>
                  <a:lnTo>
                    <a:pt x="746" y="180"/>
                  </a:lnTo>
                  <a:lnTo>
                    <a:pt x="662" y="188"/>
                  </a:lnTo>
                  <a:lnTo>
                    <a:pt x="582" y="192"/>
                  </a:lnTo>
                  <a:lnTo>
                    <a:pt x="508" y="192"/>
                  </a:lnTo>
                  <a:lnTo>
                    <a:pt x="508" y="188"/>
                  </a:lnTo>
                  <a:lnTo>
                    <a:pt x="430" y="192"/>
                  </a:lnTo>
                  <a:lnTo>
                    <a:pt x="342" y="184"/>
                  </a:lnTo>
                  <a:lnTo>
                    <a:pt x="202" y="158"/>
                  </a:lnTo>
                  <a:lnTo>
                    <a:pt x="120" y="130"/>
                  </a:lnTo>
                  <a:lnTo>
                    <a:pt x="62" y="98"/>
                  </a:lnTo>
                  <a:lnTo>
                    <a:pt x="36" y="80"/>
                  </a:lnTo>
                  <a:lnTo>
                    <a:pt x="18" y="5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CCCFF"/>
                </a:gs>
                <a:gs pos="100000">
                  <a:srgbClr val="666699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9" name="Oval 26"/>
            <p:cNvSpPr>
              <a:spLocks noChangeArrowheads="1"/>
            </p:cNvSpPr>
            <p:nvPr/>
          </p:nvSpPr>
          <p:spPr bwMode="auto">
            <a:xfrm>
              <a:off x="96" y="48"/>
              <a:ext cx="864" cy="288"/>
            </a:xfrm>
            <a:prstGeom prst="ellipse">
              <a:avLst/>
            </a:prstGeom>
            <a:solidFill>
              <a:srgbClr val="FFCC99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defTabSz="914400"/>
              <a:endParaRPr lang="zh-CN" altLang="en-US" sz="1800"/>
            </a:p>
          </p:txBody>
        </p:sp>
        <p:sp>
          <p:nvSpPr>
            <p:cNvPr id="37920" name="Oval 27"/>
            <p:cNvSpPr>
              <a:spLocks noChangeArrowheads="1"/>
            </p:cNvSpPr>
            <p:nvPr/>
          </p:nvSpPr>
          <p:spPr bwMode="auto">
            <a:xfrm>
              <a:off x="384" y="144"/>
              <a:ext cx="288" cy="96"/>
            </a:xfrm>
            <a:prstGeom prst="ellipse">
              <a:avLst/>
            </a:prstGeom>
            <a:solidFill>
              <a:srgbClr val="FFCC99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defTabSz="914400"/>
              <a:endParaRPr lang="zh-CN" altLang="en-US" sz="1800"/>
            </a:p>
          </p:txBody>
        </p:sp>
        <p:sp>
          <p:nvSpPr>
            <p:cNvPr id="37921" name="Freeform 28"/>
            <p:cNvSpPr/>
            <p:nvPr/>
          </p:nvSpPr>
          <p:spPr bwMode="auto">
            <a:xfrm>
              <a:off x="0" y="288"/>
              <a:ext cx="1056" cy="219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71 h 192"/>
                <a:gd name="T4" fmla="*/ 12 w 1056"/>
                <a:gd name="T5" fmla="*/ 116 h 192"/>
                <a:gd name="T6" fmla="*/ 36 w 1056"/>
                <a:gd name="T7" fmla="*/ 173 h 192"/>
                <a:gd name="T8" fmla="*/ 51 w 1056"/>
                <a:gd name="T9" fmla="*/ 186 h 192"/>
                <a:gd name="T10" fmla="*/ 99 w 1056"/>
                <a:gd name="T11" fmla="*/ 238 h 192"/>
                <a:gd name="T12" fmla="*/ 174 w 1056"/>
                <a:gd name="T13" fmla="*/ 289 h 192"/>
                <a:gd name="T14" fmla="*/ 312 w 1056"/>
                <a:gd name="T15" fmla="*/ 341 h 192"/>
                <a:gd name="T16" fmla="*/ 408 w 1056"/>
                <a:gd name="T17" fmla="*/ 359 h 192"/>
                <a:gd name="T18" fmla="*/ 513 w 1056"/>
                <a:gd name="T19" fmla="*/ 371 h 192"/>
                <a:gd name="T20" fmla="*/ 615 w 1056"/>
                <a:gd name="T21" fmla="*/ 366 h 192"/>
                <a:gd name="T22" fmla="*/ 714 w 1056"/>
                <a:gd name="T23" fmla="*/ 352 h 192"/>
                <a:gd name="T24" fmla="*/ 768 w 1056"/>
                <a:gd name="T25" fmla="*/ 335 h 192"/>
                <a:gd name="T26" fmla="*/ 888 w 1056"/>
                <a:gd name="T27" fmla="*/ 285 h 192"/>
                <a:gd name="T28" fmla="*/ 975 w 1056"/>
                <a:gd name="T29" fmla="*/ 220 h 192"/>
                <a:gd name="T30" fmla="*/ 1002 w 1056"/>
                <a:gd name="T31" fmla="*/ 186 h 192"/>
                <a:gd name="T32" fmla="*/ 1044 w 1056"/>
                <a:gd name="T33" fmla="*/ 116 h 192"/>
                <a:gd name="T34" fmla="*/ 1056 w 1056"/>
                <a:gd name="T35" fmla="*/ 71 h 192"/>
                <a:gd name="T36" fmla="*/ 1056 w 1056"/>
                <a:gd name="T37" fmla="*/ 1 h 1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56"/>
                <a:gd name="T58" fmla="*/ 0 h 192"/>
                <a:gd name="T59" fmla="*/ 1056 w 1056"/>
                <a:gd name="T60" fmla="*/ 192 h 1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2" name="Freeform 29"/>
            <p:cNvSpPr/>
            <p:nvPr/>
          </p:nvSpPr>
          <p:spPr bwMode="auto">
            <a:xfrm>
              <a:off x="0" y="384"/>
              <a:ext cx="1056" cy="219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71 h 192"/>
                <a:gd name="T4" fmla="*/ 12 w 1056"/>
                <a:gd name="T5" fmla="*/ 116 h 192"/>
                <a:gd name="T6" fmla="*/ 36 w 1056"/>
                <a:gd name="T7" fmla="*/ 173 h 192"/>
                <a:gd name="T8" fmla="*/ 51 w 1056"/>
                <a:gd name="T9" fmla="*/ 186 h 192"/>
                <a:gd name="T10" fmla="*/ 99 w 1056"/>
                <a:gd name="T11" fmla="*/ 238 h 192"/>
                <a:gd name="T12" fmla="*/ 174 w 1056"/>
                <a:gd name="T13" fmla="*/ 289 h 192"/>
                <a:gd name="T14" fmla="*/ 312 w 1056"/>
                <a:gd name="T15" fmla="*/ 341 h 192"/>
                <a:gd name="T16" fmla="*/ 408 w 1056"/>
                <a:gd name="T17" fmla="*/ 359 h 192"/>
                <a:gd name="T18" fmla="*/ 513 w 1056"/>
                <a:gd name="T19" fmla="*/ 371 h 192"/>
                <a:gd name="T20" fmla="*/ 615 w 1056"/>
                <a:gd name="T21" fmla="*/ 366 h 192"/>
                <a:gd name="T22" fmla="*/ 714 w 1056"/>
                <a:gd name="T23" fmla="*/ 352 h 192"/>
                <a:gd name="T24" fmla="*/ 768 w 1056"/>
                <a:gd name="T25" fmla="*/ 335 h 192"/>
                <a:gd name="T26" fmla="*/ 888 w 1056"/>
                <a:gd name="T27" fmla="*/ 285 h 192"/>
                <a:gd name="T28" fmla="*/ 975 w 1056"/>
                <a:gd name="T29" fmla="*/ 220 h 192"/>
                <a:gd name="T30" fmla="*/ 1002 w 1056"/>
                <a:gd name="T31" fmla="*/ 186 h 192"/>
                <a:gd name="T32" fmla="*/ 1044 w 1056"/>
                <a:gd name="T33" fmla="*/ 116 h 192"/>
                <a:gd name="T34" fmla="*/ 1056 w 1056"/>
                <a:gd name="T35" fmla="*/ 71 h 192"/>
                <a:gd name="T36" fmla="*/ 1056 w 1056"/>
                <a:gd name="T37" fmla="*/ 1 h 1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56"/>
                <a:gd name="T58" fmla="*/ 0 h 192"/>
                <a:gd name="T59" fmla="*/ 1056 w 1056"/>
                <a:gd name="T60" fmla="*/ 192 h 1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3" name="Freeform 30"/>
            <p:cNvSpPr/>
            <p:nvPr/>
          </p:nvSpPr>
          <p:spPr bwMode="auto">
            <a:xfrm>
              <a:off x="0" y="1248"/>
              <a:ext cx="1056" cy="219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71 h 192"/>
                <a:gd name="T4" fmla="*/ 12 w 1056"/>
                <a:gd name="T5" fmla="*/ 116 h 192"/>
                <a:gd name="T6" fmla="*/ 36 w 1056"/>
                <a:gd name="T7" fmla="*/ 173 h 192"/>
                <a:gd name="T8" fmla="*/ 51 w 1056"/>
                <a:gd name="T9" fmla="*/ 186 h 192"/>
                <a:gd name="T10" fmla="*/ 99 w 1056"/>
                <a:gd name="T11" fmla="*/ 238 h 192"/>
                <a:gd name="T12" fmla="*/ 174 w 1056"/>
                <a:gd name="T13" fmla="*/ 289 h 192"/>
                <a:gd name="T14" fmla="*/ 312 w 1056"/>
                <a:gd name="T15" fmla="*/ 341 h 192"/>
                <a:gd name="T16" fmla="*/ 408 w 1056"/>
                <a:gd name="T17" fmla="*/ 359 h 192"/>
                <a:gd name="T18" fmla="*/ 513 w 1056"/>
                <a:gd name="T19" fmla="*/ 371 h 192"/>
                <a:gd name="T20" fmla="*/ 615 w 1056"/>
                <a:gd name="T21" fmla="*/ 366 h 192"/>
                <a:gd name="T22" fmla="*/ 714 w 1056"/>
                <a:gd name="T23" fmla="*/ 352 h 192"/>
                <a:gd name="T24" fmla="*/ 768 w 1056"/>
                <a:gd name="T25" fmla="*/ 335 h 192"/>
                <a:gd name="T26" fmla="*/ 888 w 1056"/>
                <a:gd name="T27" fmla="*/ 285 h 192"/>
                <a:gd name="T28" fmla="*/ 975 w 1056"/>
                <a:gd name="T29" fmla="*/ 220 h 192"/>
                <a:gd name="T30" fmla="*/ 1002 w 1056"/>
                <a:gd name="T31" fmla="*/ 186 h 192"/>
                <a:gd name="T32" fmla="*/ 1044 w 1056"/>
                <a:gd name="T33" fmla="*/ 116 h 192"/>
                <a:gd name="T34" fmla="*/ 1056 w 1056"/>
                <a:gd name="T35" fmla="*/ 71 h 192"/>
                <a:gd name="T36" fmla="*/ 1056 w 1056"/>
                <a:gd name="T37" fmla="*/ 1 h 1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56"/>
                <a:gd name="T58" fmla="*/ 0 h 192"/>
                <a:gd name="T59" fmla="*/ 1056 w 1056"/>
                <a:gd name="T60" fmla="*/ 192 h 1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4" name="Freeform 31"/>
            <p:cNvSpPr/>
            <p:nvPr/>
          </p:nvSpPr>
          <p:spPr bwMode="auto">
            <a:xfrm>
              <a:off x="0" y="1296"/>
              <a:ext cx="1056" cy="219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71 h 192"/>
                <a:gd name="T4" fmla="*/ 12 w 1056"/>
                <a:gd name="T5" fmla="*/ 116 h 192"/>
                <a:gd name="T6" fmla="*/ 36 w 1056"/>
                <a:gd name="T7" fmla="*/ 173 h 192"/>
                <a:gd name="T8" fmla="*/ 51 w 1056"/>
                <a:gd name="T9" fmla="*/ 186 h 192"/>
                <a:gd name="T10" fmla="*/ 99 w 1056"/>
                <a:gd name="T11" fmla="*/ 238 h 192"/>
                <a:gd name="T12" fmla="*/ 174 w 1056"/>
                <a:gd name="T13" fmla="*/ 289 h 192"/>
                <a:gd name="T14" fmla="*/ 312 w 1056"/>
                <a:gd name="T15" fmla="*/ 341 h 192"/>
                <a:gd name="T16" fmla="*/ 408 w 1056"/>
                <a:gd name="T17" fmla="*/ 359 h 192"/>
                <a:gd name="T18" fmla="*/ 513 w 1056"/>
                <a:gd name="T19" fmla="*/ 371 h 192"/>
                <a:gd name="T20" fmla="*/ 615 w 1056"/>
                <a:gd name="T21" fmla="*/ 366 h 192"/>
                <a:gd name="T22" fmla="*/ 714 w 1056"/>
                <a:gd name="T23" fmla="*/ 352 h 192"/>
                <a:gd name="T24" fmla="*/ 768 w 1056"/>
                <a:gd name="T25" fmla="*/ 335 h 192"/>
                <a:gd name="T26" fmla="*/ 888 w 1056"/>
                <a:gd name="T27" fmla="*/ 285 h 192"/>
                <a:gd name="T28" fmla="*/ 975 w 1056"/>
                <a:gd name="T29" fmla="*/ 220 h 192"/>
                <a:gd name="T30" fmla="*/ 1002 w 1056"/>
                <a:gd name="T31" fmla="*/ 186 h 192"/>
                <a:gd name="T32" fmla="*/ 1044 w 1056"/>
                <a:gd name="T33" fmla="*/ 116 h 192"/>
                <a:gd name="T34" fmla="*/ 1056 w 1056"/>
                <a:gd name="T35" fmla="*/ 71 h 192"/>
                <a:gd name="T36" fmla="*/ 1056 w 1056"/>
                <a:gd name="T37" fmla="*/ 1 h 1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56"/>
                <a:gd name="T58" fmla="*/ 0 h 192"/>
                <a:gd name="T59" fmla="*/ 1056 w 1056"/>
                <a:gd name="T60" fmla="*/ 192 h 1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5" name="Freeform 32"/>
            <p:cNvSpPr/>
            <p:nvPr/>
          </p:nvSpPr>
          <p:spPr bwMode="auto">
            <a:xfrm>
              <a:off x="168" y="832"/>
              <a:ext cx="632" cy="264"/>
            </a:xfrm>
            <a:custGeom>
              <a:avLst/>
              <a:gdLst>
                <a:gd name="T0" fmla="*/ 40 w 632"/>
                <a:gd name="T1" fmla="*/ 80 h 264"/>
                <a:gd name="T2" fmla="*/ 136 w 632"/>
                <a:gd name="T3" fmla="*/ 40 h 264"/>
                <a:gd name="T4" fmla="*/ 416 w 632"/>
                <a:gd name="T5" fmla="*/ 80 h 264"/>
                <a:gd name="T6" fmla="*/ 512 w 632"/>
                <a:gd name="T7" fmla="*/ 64 h 264"/>
                <a:gd name="T8" fmla="*/ 584 w 632"/>
                <a:gd name="T9" fmla="*/ 24 h 264"/>
                <a:gd name="T10" fmla="*/ 608 w 632"/>
                <a:gd name="T11" fmla="*/ 0 h 264"/>
                <a:gd name="T12" fmla="*/ 600 w 632"/>
                <a:gd name="T13" fmla="*/ 72 h 264"/>
                <a:gd name="T14" fmla="*/ 592 w 632"/>
                <a:gd name="T15" fmla="*/ 136 h 264"/>
                <a:gd name="T16" fmla="*/ 584 w 632"/>
                <a:gd name="T17" fmla="*/ 248 h 264"/>
                <a:gd name="T18" fmla="*/ 536 w 632"/>
                <a:gd name="T19" fmla="*/ 216 h 264"/>
                <a:gd name="T20" fmla="*/ 448 w 632"/>
                <a:gd name="T21" fmla="*/ 176 h 264"/>
                <a:gd name="T22" fmla="*/ 280 w 632"/>
                <a:gd name="T23" fmla="*/ 232 h 264"/>
                <a:gd name="T24" fmla="*/ 24 w 632"/>
                <a:gd name="T25" fmla="*/ 192 h 264"/>
                <a:gd name="T26" fmla="*/ 40 w 632"/>
                <a:gd name="T27" fmla="*/ 80 h 26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32"/>
                <a:gd name="T43" fmla="*/ 0 h 264"/>
                <a:gd name="T44" fmla="*/ 632 w 632"/>
                <a:gd name="T45" fmla="*/ 264 h 26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32" h="264">
                  <a:moveTo>
                    <a:pt x="40" y="80"/>
                  </a:moveTo>
                  <a:cubicBezTo>
                    <a:pt x="101" y="39"/>
                    <a:pt x="69" y="51"/>
                    <a:pt x="136" y="40"/>
                  </a:cubicBezTo>
                  <a:cubicBezTo>
                    <a:pt x="233" y="45"/>
                    <a:pt x="324" y="49"/>
                    <a:pt x="416" y="80"/>
                  </a:cubicBezTo>
                  <a:cubicBezTo>
                    <a:pt x="429" y="79"/>
                    <a:pt x="489" y="77"/>
                    <a:pt x="512" y="64"/>
                  </a:cubicBezTo>
                  <a:cubicBezTo>
                    <a:pt x="595" y="18"/>
                    <a:pt x="530" y="42"/>
                    <a:pt x="584" y="24"/>
                  </a:cubicBezTo>
                  <a:cubicBezTo>
                    <a:pt x="592" y="16"/>
                    <a:pt x="597" y="0"/>
                    <a:pt x="608" y="0"/>
                  </a:cubicBezTo>
                  <a:cubicBezTo>
                    <a:pt x="632" y="0"/>
                    <a:pt x="600" y="72"/>
                    <a:pt x="600" y="72"/>
                  </a:cubicBezTo>
                  <a:cubicBezTo>
                    <a:pt x="597" y="93"/>
                    <a:pt x="594" y="115"/>
                    <a:pt x="592" y="136"/>
                  </a:cubicBezTo>
                  <a:cubicBezTo>
                    <a:pt x="589" y="173"/>
                    <a:pt x="605" y="217"/>
                    <a:pt x="584" y="248"/>
                  </a:cubicBezTo>
                  <a:cubicBezTo>
                    <a:pt x="573" y="264"/>
                    <a:pt x="552" y="227"/>
                    <a:pt x="536" y="216"/>
                  </a:cubicBezTo>
                  <a:cubicBezTo>
                    <a:pt x="511" y="200"/>
                    <a:pt x="477" y="186"/>
                    <a:pt x="448" y="176"/>
                  </a:cubicBezTo>
                  <a:cubicBezTo>
                    <a:pt x="390" y="195"/>
                    <a:pt x="342" y="222"/>
                    <a:pt x="280" y="232"/>
                  </a:cubicBezTo>
                  <a:cubicBezTo>
                    <a:pt x="156" y="226"/>
                    <a:pt x="122" y="225"/>
                    <a:pt x="24" y="192"/>
                  </a:cubicBezTo>
                  <a:cubicBezTo>
                    <a:pt x="8" y="144"/>
                    <a:pt x="0" y="120"/>
                    <a:pt x="40" y="80"/>
                  </a:cubicBezTo>
                  <a:close/>
                </a:path>
              </a:pathLst>
            </a:custGeom>
            <a:gradFill rotWithShape="0">
              <a:gsLst>
                <a:gs pos="0">
                  <a:srgbClr val="CCECFF"/>
                </a:gs>
                <a:gs pos="100000">
                  <a:schemeClr val="folHlink"/>
                </a:gs>
              </a:gsLst>
              <a:lin ang="0" scaled="1"/>
            </a:gra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6" name="Freeform 33"/>
            <p:cNvSpPr/>
            <p:nvPr/>
          </p:nvSpPr>
          <p:spPr bwMode="auto">
            <a:xfrm>
              <a:off x="219" y="928"/>
              <a:ext cx="61" cy="52"/>
            </a:xfrm>
            <a:custGeom>
              <a:avLst/>
              <a:gdLst>
                <a:gd name="T0" fmla="*/ 29 w 61"/>
                <a:gd name="T1" fmla="*/ 0 h 52"/>
                <a:gd name="T2" fmla="*/ 61 w 61"/>
                <a:gd name="T3" fmla="*/ 40 h 52"/>
                <a:gd name="T4" fmla="*/ 53 w 61"/>
                <a:gd name="T5" fmla="*/ 8 h 52"/>
                <a:gd name="T6" fmla="*/ 29 w 61"/>
                <a:gd name="T7" fmla="*/ 0 h 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"/>
                <a:gd name="T13" fmla="*/ 0 h 52"/>
                <a:gd name="T14" fmla="*/ 61 w 61"/>
                <a:gd name="T15" fmla="*/ 52 h 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" h="52">
                  <a:moveTo>
                    <a:pt x="29" y="0"/>
                  </a:moveTo>
                  <a:cubicBezTo>
                    <a:pt x="0" y="44"/>
                    <a:pt x="15" y="52"/>
                    <a:pt x="61" y="40"/>
                  </a:cubicBezTo>
                  <a:cubicBezTo>
                    <a:pt x="58" y="29"/>
                    <a:pt x="60" y="17"/>
                    <a:pt x="53" y="8"/>
                  </a:cubicBezTo>
                  <a:cubicBezTo>
                    <a:pt x="48" y="1"/>
                    <a:pt x="29" y="0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7" name="Freeform 34"/>
            <p:cNvSpPr/>
            <p:nvPr/>
          </p:nvSpPr>
          <p:spPr bwMode="auto">
            <a:xfrm>
              <a:off x="296" y="896"/>
              <a:ext cx="41" cy="154"/>
            </a:xfrm>
            <a:custGeom>
              <a:avLst/>
              <a:gdLst>
                <a:gd name="T0" fmla="*/ 24 w 41"/>
                <a:gd name="T1" fmla="*/ 0 h 154"/>
                <a:gd name="T2" fmla="*/ 24 w 41"/>
                <a:gd name="T3" fmla="*/ 128 h 154"/>
                <a:gd name="T4" fmla="*/ 0 w 41"/>
                <a:gd name="T5" fmla="*/ 152 h 154"/>
                <a:gd name="T6" fmla="*/ 0 60000 65536"/>
                <a:gd name="T7" fmla="*/ 0 60000 65536"/>
                <a:gd name="T8" fmla="*/ 0 60000 65536"/>
                <a:gd name="T9" fmla="*/ 0 w 41"/>
                <a:gd name="T10" fmla="*/ 0 h 154"/>
                <a:gd name="T11" fmla="*/ 41 w 41"/>
                <a:gd name="T12" fmla="*/ 154 h 1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" h="154">
                  <a:moveTo>
                    <a:pt x="24" y="0"/>
                  </a:moveTo>
                  <a:cubicBezTo>
                    <a:pt x="41" y="51"/>
                    <a:pt x="41" y="39"/>
                    <a:pt x="24" y="128"/>
                  </a:cubicBezTo>
                  <a:cubicBezTo>
                    <a:pt x="19" y="154"/>
                    <a:pt x="14" y="152"/>
                    <a:pt x="0" y="152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8" name="Freeform 35"/>
            <p:cNvSpPr/>
            <p:nvPr/>
          </p:nvSpPr>
          <p:spPr bwMode="auto">
            <a:xfrm>
              <a:off x="360" y="840"/>
              <a:ext cx="208" cy="56"/>
            </a:xfrm>
            <a:custGeom>
              <a:avLst/>
              <a:gdLst>
                <a:gd name="T0" fmla="*/ 0 w 208"/>
                <a:gd name="T1" fmla="*/ 24 h 56"/>
                <a:gd name="T2" fmla="*/ 128 w 208"/>
                <a:gd name="T3" fmla="*/ 24 h 56"/>
                <a:gd name="T4" fmla="*/ 208 w 208"/>
                <a:gd name="T5" fmla="*/ 40 h 56"/>
                <a:gd name="T6" fmla="*/ 160 w 208"/>
                <a:gd name="T7" fmla="*/ 56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8"/>
                <a:gd name="T13" fmla="*/ 0 h 56"/>
                <a:gd name="T14" fmla="*/ 208 w 208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8" h="56">
                  <a:moveTo>
                    <a:pt x="0" y="24"/>
                  </a:moveTo>
                  <a:cubicBezTo>
                    <a:pt x="36" y="0"/>
                    <a:pt x="84" y="17"/>
                    <a:pt x="128" y="24"/>
                  </a:cubicBezTo>
                  <a:cubicBezTo>
                    <a:pt x="155" y="28"/>
                    <a:pt x="208" y="40"/>
                    <a:pt x="208" y="40"/>
                  </a:cubicBezTo>
                  <a:cubicBezTo>
                    <a:pt x="170" y="49"/>
                    <a:pt x="186" y="43"/>
                    <a:pt x="160" y="56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9" name="Freeform 36"/>
            <p:cNvSpPr/>
            <p:nvPr/>
          </p:nvSpPr>
          <p:spPr bwMode="auto">
            <a:xfrm>
              <a:off x="335" y="1048"/>
              <a:ext cx="126" cy="69"/>
            </a:xfrm>
            <a:custGeom>
              <a:avLst/>
              <a:gdLst>
                <a:gd name="T0" fmla="*/ 33 w 126"/>
                <a:gd name="T1" fmla="*/ 8 h 69"/>
                <a:gd name="T2" fmla="*/ 25 w 126"/>
                <a:gd name="T3" fmla="*/ 64 h 69"/>
                <a:gd name="T4" fmla="*/ 49 w 126"/>
                <a:gd name="T5" fmla="*/ 56 h 69"/>
                <a:gd name="T6" fmla="*/ 105 w 126"/>
                <a:gd name="T7" fmla="*/ 56 h 69"/>
                <a:gd name="T8" fmla="*/ 89 w 126"/>
                <a:gd name="T9" fmla="*/ 0 h 69"/>
                <a:gd name="T10" fmla="*/ 33 w 126"/>
                <a:gd name="T11" fmla="*/ 8 h 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9"/>
                <a:gd name="T20" fmla="*/ 126 w 126"/>
                <a:gd name="T21" fmla="*/ 69 h 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9">
                  <a:moveTo>
                    <a:pt x="33" y="8"/>
                  </a:moveTo>
                  <a:cubicBezTo>
                    <a:pt x="24" y="22"/>
                    <a:pt x="0" y="45"/>
                    <a:pt x="25" y="64"/>
                  </a:cubicBezTo>
                  <a:cubicBezTo>
                    <a:pt x="32" y="69"/>
                    <a:pt x="41" y="59"/>
                    <a:pt x="49" y="56"/>
                  </a:cubicBezTo>
                  <a:cubicBezTo>
                    <a:pt x="64" y="11"/>
                    <a:pt x="67" y="43"/>
                    <a:pt x="105" y="56"/>
                  </a:cubicBezTo>
                  <a:cubicBezTo>
                    <a:pt x="126" y="25"/>
                    <a:pt x="126" y="12"/>
                    <a:pt x="89" y="0"/>
                  </a:cubicBezTo>
                  <a:cubicBezTo>
                    <a:pt x="55" y="11"/>
                    <a:pt x="73" y="8"/>
                    <a:pt x="33" y="8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0" name="Freeform 37"/>
            <p:cNvSpPr/>
            <p:nvPr/>
          </p:nvSpPr>
          <p:spPr bwMode="auto">
            <a:xfrm>
              <a:off x="688" y="920"/>
              <a:ext cx="101" cy="113"/>
            </a:xfrm>
            <a:custGeom>
              <a:avLst/>
              <a:gdLst>
                <a:gd name="T0" fmla="*/ 72 w 101"/>
                <a:gd name="T1" fmla="*/ 0 h 113"/>
                <a:gd name="T2" fmla="*/ 0 w 101"/>
                <a:gd name="T3" fmla="*/ 40 h 113"/>
                <a:gd name="T4" fmla="*/ 24 w 101"/>
                <a:gd name="T5" fmla="*/ 72 h 113"/>
                <a:gd name="T6" fmla="*/ 32 w 101"/>
                <a:gd name="T7" fmla="*/ 96 h 113"/>
                <a:gd name="T8" fmla="*/ 72 w 101"/>
                <a:gd name="T9" fmla="*/ 112 h 1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"/>
                <a:gd name="T16" fmla="*/ 0 h 113"/>
                <a:gd name="T17" fmla="*/ 101 w 101"/>
                <a:gd name="T18" fmla="*/ 113 h 1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" h="113">
                  <a:moveTo>
                    <a:pt x="72" y="0"/>
                  </a:moveTo>
                  <a:cubicBezTo>
                    <a:pt x="48" y="16"/>
                    <a:pt x="24" y="24"/>
                    <a:pt x="0" y="40"/>
                  </a:cubicBezTo>
                  <a:cubicBezTo>
                    <a:pt x="57" y="59"/>
                    <a:pt x="62" y="47"/>
                    <a:pt x="24" y="72"/>
                  </a:cubicBezTo>
                  <a:cubicBezTo>
                    <a:pt x="27" y="80"/>
                    <a:pt x="25" y="91"/>
                    <a:pt x="32" y="96"/>
                  </a:cubicBezTo>
                  <a:cubicBezTo>
                    <a:pt x="56" y="113"/>
                    <a:pt x="101" y="112"/>
                    <a:pt x="72" y="112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7" name="Group 43"/>
          <p:cNvGrpSpPr/>
          <p:nvPr/>
        </p:nvGrpSpPr>
        <p:grpSpPr bwMode="auto">
          <a:xfrm>
            <a:off x="6351736" y="2427288"/>
            <a:ext cx="835025" cy="900112"/>
            <a:chOff x="0" y="0"/>
            <a:chExt cx="526" cy="756"/>
          </a:xfrm>
        </p:grpSpPr>
        <p:sp>
          <p:nvSpPr>
            <p:cNvPr id="37914" name="Freeform 72"/>
            <p:cNvSpPr/>
            <p:nvPr/>
          </p:nvSpPr>
          <p:spPr bwMode="auto">
            <a:xfrm>
              <a:off x="0" y="0"/>
              <a:ext cx="376" cy="756"/>
            </a:xfrm>
            <a:custGeom>
              <a:avLst/>
              <a:gdLst>
                <a:gd name="T0" fmla="*/ 187 w 376"/>
                <a:gd name="T1" fmla="*/ 342 h 756"/>
                <a:gd name="T2" fmla="*/ 214 w 376"/>
                <a:gd name="T3" fmla="*/ 288 h 756"/>
                <a:gd name="T4" fmla="*/ 274 w 376"/>
                <a:gd name="T5" fmla="*/ 180 h 756"/>
                <a:gd name="T6" fmla="*/ 301 w 376"/>
                <a:gd name="T7" fmla="*/ 126 h 756"/>
                <a:gd name="T8" fmla="*/ 313 w 376"/>
                <a:gd name="T9" fmla="*/ 99 h 756"/>
                <a:gd name="T10" fmla="*/ 376 w 376"/>
                <a:gd name="T11" fmla="*/ 0 h 756"/>
                <a:gd name="T12" fmla="*/ 325 w 376"/>
                <a:gd name="T13" fmla="*/ 183 h 756"/>
                <a:gd name="T14" fmla="*/ 304 w 376"/>
                <a:gd name="T15" fmla="*/ 252 h 756"/>
                <a:gd name="T16" fmla="*/ 280 w 376"/>
                <a:gd name="T17" fmla="*/ 297 h 756"/>
                <a:gd name="T18" fmla="*/ 238 w 376"/>
                <a:gd name="T19" fmla="*/ 369 h 756"/>
                <a:gd name="T20" fmla="*/ 277 w 376"/>
                <a:gd name="T21" fmla="*/ 534 h 756"/>
                <a:gd name="T22" fmla="*/ 232 w 376"/>
                <a:gd name="T23" fmla="*/ 690 h 756"/>
                <a:gd name="T24" fmla="*/ 211 w 376"/>
                <a:gd name="T25" fmla="*/ 711 h 756"/>
                <a:gd name="T26" fmla="*/ 85 w 376"/>
                <a:gd name="T27" fmla="*/ 756 h 756"/>
                <a:gd name="T28" fmla="*/ 49 w 376"/>
                <a:gd name="T29" fmla="*/ 747 h 756"/>
                <a:gd name="T30" fmla="*/ 40 w 376"/>
                <a:gd name="T31" fmla="*/ 744 h 756"/>
                <a:gd name="T32" fmla="*/ 13 w 376"/>
                <a:gd name="T33" fmla="*/ 687 h 756"/>
                <a:gd name="T34" fmla="*/ 4 w 376"/>
                <a:gd name="T35" fmla="*/ 660 h 756"/>
                <a:gd name="T36" fmla="*/ 1 w 376"/>
                <a:gd name="T37" fmla="*/ 651 h 756"/>
                <a:gd name="T38" fmla="*/ 49 w 376"/>
                <a:gd name="T39" fmla="*/ 468 h 756"/>
                <a:gd name="T40" fmla="*/ 124 w 376"/>
                <a:gd name="T41" fmla="*/ 423 h 756"/>
                <a:gd name="T42" fmla="*/ 151 w 376"/>
                <a:gd name="T43" fmla="*/ 405 h 756"/>
                <a:gd name="T44" fmla="*/ 160 w 376"/>
                <a:gd name="T45" fmla="*/ 399 h 756"/>
                <a:gd name="T46" fmla="*/ 178 w 376"/>
                <a:gd name="T47" fmla="*/ 411 h 756"/>
                <a:gd name="T48" fmla="*/ 184 w 376"/>
                <a:gd name="T49" fmla="*/ 429 h 756"/>
                <a:gd name="T50" fmla="*/ 157 w 376"/>
                <a:gd name="T51" fmla="*/ 462 h 756"/>
                <a:gd name="T52" fmla="*/ 127 w 376"/>
                <a:gd name="T53" fmla="*/ 492 h 756"/>
                <a:gd name="T54" fmla="*/ 118 w 376"/>
                <a:gd name="T55" fmla="*/ 498 h 756"/>
                <a:gd name="T56" fmla="*/ 88 w 376"/>
                <a:gd name="T57" fmla="*/ 531 h 756"/>
                <a:gd name="T58" fmla="*/ 61 w 376"/>
                <a:gd name="T59" fmla="*/ 591 h 756"/>
                <a:gd name="T60" fmla="*/ 103 w 376"/>
                <a:gd name="T61" fmla="*/ 675 h 756"/>
                <a:gd name="T62" fmla="*/ 121 w 376"/>
                <a:gd name="T63" fmla="*/ 672 h 756"/>
                <a:gd name="T64" fmla="*/ 139 w 376"/>
                <a:gd name="T65" fmla="*/ 666 h 756"/>
                <a:gd name="T66" fmla="*/ 172 w 376"/>
                <a:gd name="T67" fmla="*/ 636 h 756"/>
                <a:gd name="T68" fmla="*/ 223 w 376"/>
                <a:gd name="T69" fmla="*/ 504 h 756"/>
                <a:gd name="T70" fmla="*/ 193 w 376"/>
                <a:gd name="T71" fmla="*/ 408 h 756"/>
                <a:gd name="T72" fmla="*/ 184 w 376"/>
                <a:gd name="T73" fmla="*/ 381 h 756"/>
                <a:gd name="T74" fmla="*/ 178 w 376"/>
                <a:gd name="T75" fmla="*/ 363 h 756"/>
                <a:gd name="T76" fmla="*/ 187 w 376"/>
                <a:gd name="T77" fmla="*/ 342 h 7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76"/>
                <a:gd name="T118" fmla="*/ 0 h 756"/>
                <a:gd name="T119" fmla="*/ 376 w 376"/>
                <a:gd name="T120" fmla="*/ 756 h 7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76" h="756">
                  <a:moveTo>
                    <a:pt x="187" y="342"/>
                  </a:moveTo>
                  <a:cubicBezTo>
                    <a:pt x="198" y="325"/>
                    <a:pt x="204" y="306"/>
                    <a:pt x="214" y="288"/>
                  </a:cubicBezTo>
                  <a:cubicBezTo>
                    <a:pt x="234" y="252"/>
                    <a:pt x="251" y="214"/>
                    <a:pt x="274" y="180"/>
                  </a:cubicBezTo>
                  <a:cubicBezTo>
                    <a:pt x="285" y="163"/>
                    <a:pt x="289" y="143"/>
                    <a:pt x="301" y="126"/>
                  </a:cubicBezTo>
                  <a:cubicBezTo>
                    <a:pt x="306" y="118"/>
                    <a:pt x="309" y="107"/>
                    <a:pt x="313" y="99"/>
                  </a:cubicBezTo>
                  <a:cubicBezTo>
                    <a:pt x="330" y="65"/>
                    <a:pt x="349" y="27"/>
                    <a:pt x="376" y="0"/>
                  </a:cubicBezTo>
                  <a:cubicBezTo>
                    <a:pt x="356" y="60"/>
                    <a:pt x="345" y="123"/>
                    <a:pt x="325" y="183"/>
                  </a:cubicBezTo>
                  <a:cubicBezTo>
                    <a:pt x="318" y="204"/>
                    <a:pt x="316" y="233"/>
                    <a:pt x="304" y="252"/>
                  </a:cubicBezTo>
                  <a:cubicBezTo>
                    <a:pt x="295" y="266"/>
                    <a:pt x="287" y="282"/>
                    <a:pt x="280" y="297"/>
                  </a:cubicBezTo>
                  <a:cubicBezTo>
                    <a:pt x="268" y="324"/>
                    <a:pt x="259" y="348"/>
                    <a:pt x="238" y="369"/>
                  </a:cubicBezTo>
                  <a:cubicBezTo>
                    <a:pt x="249" y="425"/>
                    <a:pt x="269" y="478"/>
                    <a:pt x="277" y="534"/>
                  </a:cubicBezTo>
                  <a:cubicBezTo>
                    <a:pt x="275" y="575"/>
                    <a:pt x="274" y="662"/>
                    <a:pt x="232" y="690"/>
                  </a:cubicBezTo>
                  <a:cubicBezTo>
                    <a:pt x="229" y="699"/>
                    <a:pt x="211" y="711"/>
                    <a:pt x="211" y="711"/>
                  </a:cubicBezTo>
                  <a:cubicBezTo>
                    <a:pt x="188" y="745"/>
                    <a:pt x="123" y="753"/>
                    <a:pt x="85" y="756"/>
                  </a:cubicBezTo>
                  <a:cubicBezTo>
                    <a:pt x="61" y="752"/>
                    <a:pt x="73" y="755"/>
                    <a:pt x="49" y="747"/>
                  </a:cubicBezTo>
                  <a:cubicBezTo>
                    <a:pt x="46" y="746"/>
                    <a:pt x="40" y="744"/>
                    <a:pt x="40" y="744"/>
                  </a:cubicBezTo>
                  <a:cubicBezTo>
                    <a:pt x="26" y="726"/>
                    <a:pt x="20" y="708"/>
                    <a:pt x="13" y="687"/>
                  </a:cubicBezTo>
                  <a:cubicBezTo>
                    <a:pt x="10" y="678"/>
                    <a:pt x="7" y="669"/>
                    <a:pt x="4" y="660"/>
                  </a:cubicBezTo>
                  <a:cubicBezTo>
                    <a:pt x="3" y="657"/>
                    <a:pt x="1" y="651"/>
                    <a:pt x="1" y="651"/>
                  </a:cubicBezTo>
                  <a:cubicBezTo>
                    <a:pt x="3" y="594"/>
                    <a:pt x="0" y="511"/>
                    <a:pt x="49" y="468"/>
                  </a:cubicBezTo>
                  <a:cubicBezTo>
                    <a:pt x="71" y="449"/>
                    <a:pt x="100" y="439"/>
                    <a:pt x="124" y="423"/>
                  </a:cubicBezTo>
                  <a:cubicBezTo>
                    <a:pt x="133" y="417"/>
                    <a:pt x="142" y="411"/>
                    <a:pt x="151" y="405"/>
                  </a:cubicBezTo>
                  <a:cubicBezTo>
                    <a:pt x="154" y="403"/>
                    <a:pt x="160" y="399"/>
                    <a:pt x="160" y="399"/>
                  </a:cubicBezTo>
                  <a:cubicBezTo>
                    <a:pt x="166" y="403"/>
                    <a:pt x="172" y="407"/>
                    <a:pt x="178" y="411"/>
                  </a:cubicBezTo>
                  <a:cubicBezTo>
                    <a:pt x="183" y="415"/>
                    <a:pt x="184" y="429"/>
                    <a:pt x="184" y="429"/>
                  </a:cubicBezTo>
                  <a:cubicBezTo>
                    <a:pt x="180" y="443"/>
                    <a:pt x="169" y="454"/>
                    <a:pt x="157" y="462"/>
                  </a:cubicBezTo>
                  <a:cubicBezTo>
                    <a:pt x="141" y="486"/>
                    <a:pt x="151" y="476"/>
                    <a:pt x="127" y="492"/>
                  </a:cubicBezTo>
                  <a:cubicBezTo>
                    <a:pt x="124" y="494"/>
                    <a:pt x="118" y="498"/>
                    <a:pt x="118" y="498"/>
                  </a:cubicBezTo>
                  <a:cubicBezTo>
                    <a:pt x="110" y="510"/>
                    <a:pt x="100" y="523"/>
                    <a:pt x="88" y="531"/>
                  </a:cubicBezTo>
                  <a:cubicBezTo>
                    <a:pt x="81" y="552"/>
                    <a:pt x="67" y="568"/>
                    <a:pt x="61" y="591"/>
                  </a:cubicBezTo>
                  <a:cubicBezTo>
                    <a:pt x="64" y="636"/>
                    <a:pt x="56" y="666"/>
                    <a:pt x="103" y="675"/>
                  </a:cubicBezTo>
                  <a:cubicBezTo>
                    <a:pt x="109" y="674"/>
                    <a:pt x="115" y="673"/>
                    <a:pt x="121" y="672"/>
                  </a:cubicBezTo>
                  <a:cubicBezTo>
                    <a:pt x="127" y="670"/>
                    <a:pt x="139" y="666"/>
                    <a:pt x="139" y="666"/>
                  </a:cubicBezTo>
                  <a:cubicBezTo>
                    <a:pt x="149" y="656"/>
                    <a:pt x="160" y="644"/>
                    <a:pt x="172" y="636"/>
                  </a:cubicBezTo>
                  <a:cubicBezTo>
                    <a:pt x="200" y="594"/>
                    <a:pt x="211" y="553"/>
                    <a:pt x="223" y="504"/>
                  </a:cubicBezTo>
                  <a:cubicBezTo>
                    <a:pt x="218" y="469"/>
                    <a:pt x="204" y="441"/>
                    <a:pt x="193" y="408"/>
                  </a:cubicBezTo>
                  <a:cubicBezTo>
                    <a:pt x="190" y="399"/>
                    <a:pt x="187" y="390"/>
                    <a:pt x="184" y="381"/>
                  </a:cubicBezTo>
                  <a:cubicBezTo>
                    <a:pt x="182" y="375"/>
                    <a:pt x="178" y="363"/>
                    <a:pt x="178" y="363"/>
                  </a:cubicBezTo>
                  <a:cubicBezTo>
                    <a:pt x="179" y="358"/>
                    <a:pt x="180" y="342"/>
                    <a:pt x="187" y="342"/>
                  </a:cubicBezTo>
                  <a:close/>
                </a:path>
              </a:pathLst>
            </a:custGeom>
            <a:solidFill>
              <a:schemeClr val="bg2"/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5" name="Freeform 73"/>
            <p:cNvSpPr/>
            <p:nvPr/>
          </p:nvSpPr>
          <p:spPr bwMode="auto">
            <a:xfrm>
              <a:off x="139" y="197"/>
              <a:ext cx="387" cy="511"/>
            </a:xfrm>
            <a:custGeom>
              <a:avLst/>
              <a:gdLst>
                <a:gd name="T0" fmla="*/ 0 w 387"/>
                <a:gd name="T1" fmla="*/ 91 h 511"/>
                <a:gd name="T2" fmla="*/ 57 w 387"/>
                <a:gd name="T3" fmla="*/ 181 h 511"/>
                <a:gd name="T4" fmla="*/ 93 w 387"/>
                <a:gd name="T5" fmla="*/ 205 h 511"/>
                <a:gd name="T6" fmla="*/ 111 w 387"/>
                <a:gd name="T7" fmla="*/ 217 h 511"/>
                <a:gd name="T8" fmla="*/ 153 w 387"/>
                <a:gd name="T9" fmla="*/ 268 h 511"/>
                <a:gd name="T10" fmla="*/ 162 w 387"/>
                <a:gd name="T11" fmla="*/ 286 h 511"/>
                <a:gd name="T12" fmla="*/ 168 w 387"/>
                <a:gd name="T13" fmla="*/ 304 h 511"/>
                <a:gd name="T14" fmla="*/ 216 w 387"/>
                <a:gd name="T15" fmla="*/ 463 h 511"/>
                <a:gd name="T16" fmla="*/ 267 w 387"/>
                <a:gd name="T17" fmla="*/ 508 h 511"/>
                <a:gd name="T18" fmla="*/ 324 w 387"/>
                <a:gd name="T19" fmla="*/ 502 h 511"/>
                <a:gd name="T20" fmla="*/ 351 w 387"/>
                <a:gd name="T21" fmla="*/ 484 h 511"/>
                <a:gd name="T22" fmla="*/ 372 w 387"/>
                <a:gd name="T23" fmla="*/ 448 h 511"/>
                <a:gd name="T24" fmla="*/ 387 w 387"/>
                <a:gd name="T25" fmla="*/ 370 h 511"/>
                <a:gd name="T26" fmla="*/ 363 w 387"/>
                <a:gd name="T27" fmla="*/ 247 h 511"/>
                <a:gd name="T28" fmla="*/ 318 w 387"/>
                <a:gd name="T29" fmla="*/ 193 h 511"/>
                <a:gd name="T30" fmla="*/ 276 w 387"/>
                <a:gd name="T31" fmla="*/ 157 h 511"/>
                <a:gd name="T32" fmla="*/ 237 w 387"/>
                <a:gd name="T33" fmla="*/ 145 h 511"/>
                <a:gd name="T34" fmla="*/ 201 w 387"/>
                <a:gd name="T35" fmla="*/ 163 h 511"/>
                <a:gd name="T36" fmla="*/ 189 w 387"/>
                <a:gd name="T37" fmla="*/ 184 h 511"/>
                <a:gd name="T38" fmla="*/ 195 w 387"/>
                <a:gd name="T39" fmla="*/ 220 h 511"/>
                <a:gd name="T40" fmla="*/ 255 w 387"/>
                <a:gd name="T41" fmla="*/ 247 h 511"/>
                <a:gd name="T42" fmla="*/ 273 w 387"/>
                <a:gd name="T43" fmla="*/ 262 h 511"/>
                <a:gd name="T44" fmla="*/ 291 w 387"/>
                <a:gd name="T45" fmla="*/ 274 h 511"/>
                <a:gd name="T46" fmla="*/ 318 w 387"/>
                <a:gd name="T47" fmla="*/ 307 h 511"/>
                <a:gd name="T48" fmla="*/ 324 w 387"/>
                <a:gd name="T49" fmla="*/ 325 h 511"/>
                <a:gd name="T50" fmla="*/ 315 w 387"/>
                <a:gd name="T51" fmla="*/ 379 h 511"/>
                <a:gd name="T52" fmla="*/ 300 w 387"/>
                <a:gd name="T53" fmla="*/ 397 h 511"/>
                <a:gd name="T54" fmla="*/ 282 w 387"/>
                <a:gd name="T55" fmla="*/ 403 h 511"/>
                <a:gd name="T56" fmla="*/ 240 w 387"/>
                <a:gd name="T57" fmla="*/ 382 h 511"/>
                <a:gd name="T58" fmla="*/ 225 w 387"/>
                <a:gd name="T59" fmla="*/ 355 h 511"/>
                <a:gd name="T60" fmla="*/ 219 w 387"/>
                <a:gd name="T61" fmla="*/ 337 h 511"/>
                <a:gd name="T62" fmla="*/ 171 w 387"/>
                <a:gd name="T63" fmla="*/ 199 h 511"/>
                <a:gd name="T64" fmla="*/ 114 w 387"/>
                <a:gd name="T65" fmla="*/ 154 h 511"/>
                <a:gd name="T66" fmla="*/ 87 w 387"/>
                <a:gd name="T67" fmla="*/ 136 h 511"/>
                <a:gd name="T68" fmla="*/ 18 w 387"/>
                <a:gd name="T69" fmla="*/ 22 h 511"/>
                <a:gd name="T70" fmla="*/ 3 w 387"/>
                <a:gd name="T71" fmla="*/ 43 h 511"/>
                <a:gd name="T72" fmla="*/ 0 w 387"/>
                <a:gd name="T73" fmla="*/ 91 h 51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87"/>
                <a:gd name="T112" fmla="*/ 0 h 511"/>
                <a:gd name="T113" fmla="*/ 387 w 387"/>
                <a:gd name="T114" fmla="*/ 511 h 51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87" h="511">
                  <a:moveTo>
                    <a:pt x="0" y="91"/>
                  </a:moveTo>
                  <a:cubicBezTo>
                    <a:pt x="18" y="118"/>
                    <a:pt x="28" y="162"/>
                    <a:pt x="57" y="181"/>
                  </a:cubicBezTo>
                  <a:cubicBezTo>
                    <a:pt x="69" y="189"/>
                    <a:pt x="81" y="197"/>
                    <a:pt x="93" y="205"/>
                  </a:cubicBezTo>
                  <a:cubicBezTo>
                    <a:pt x="99" y="209"/>
                    <a:pt x="111" y="217"/>
                    <a:pt x="111" y="217"/>
                  </a:cubicBezTo>
                  <a:cubicBezTo>
                    <a:pt x="123" y="234"/>
                    <a:pt x="140" y="248"/>
                    <a:pt x="153" y="268"/>
                  </a:cubicBezTo>
                  <a:cubicBezTo>
                    <a:pt x="157" y="274"/>
                    <a:pt x="159" y="280"/>
                    <a:pt x="162" y="286"/>
                  </a:cubicBezTo>
                  <a:cubicBezTo>
                    <a:pt x="165" y="292"/>
                    <a:pt x="168" y="304"/>
                    <a:pt x="168" y="304"/>
                  </a:cubicBezTo>
                  <a:cubicBezTo>
                    <a:pt x="176" y="359"/>
                    <a:pt x="191" y="414"/>
                    <a:pt x="216" y="463"/>
                  </a:cubicBezTo>
                  <a:cubicBezTo>
                    <a:pt x="228" y="487"/>
                    <a:pt x="240" y="503"/>
                    <a:pt x="267" y="508"/>
                  </a:cubicBezTo>
                  <a:cubicBezTo>
                    <a:pt x="286" y="507"/>
                    <a:pt x="307" y="511"/>
                    <a:pt x="324" y="502"/>
                  </a:cubicBezTo>
                  <a:cubicBezTo>
                    <a:pt x="333" y="497"/>
                    <a:pt x="351" y="484"/>
                    <a:pt x="351" y="484"/>
                  </a:cubicBezTo>
                  <a:cubicBezTo>
                    <a:pt x="356" y="470"/>
                    <a:pt x="368" y="461"/>
                    <a:pt x="372" y="448"/>
                  </a:cubicBezTo>
                  <a:cubicBezTo>
                    <a:pt x="381" y="421"/>
                    <a:pt x="384" y="400"/>
                    <a:pt x="387" y="370"/>
                  </a:cubicBezTo>
                  <a:cubicBezTo>
                    <a:pt x="385" y="335"/>
                    <a:pt x="384" y="279"/>
                    <a:pt x="363" y="247"/>
                  </a:cubicBezTo>
                  <a:cubicBezTo>
                    <a:pt x="350" y="227"/>
                    <a:pt x="331" y="212"/>
                    <a:pt x="318" y="193"/>
                  </a:cubicBezTo>
                  <a:cubicBezTo>
                    <a:pt x="310" y="181"/>
                    <a:pt x="290" y="162"/>
                    <a:pt x="276" y="157"/>
                  </a:cubicBezTo>
                  <a:cubicBezTo>
                    <a:pt x="263" y="153"/>
                    <a:pt x="250" y="149"/>
                    <a:pt x="237" y="145"/>
                  </a:cubicBezTo>
                  <a:cubicBezTo>
                    <a:pt x="224" y="149"/>
                    <a:pt x="214" y="159"/>
                    <a:pt x="201" y="163"/>
                  </a:cubicBezTo>
                  <a:cubicBezTo>
                    <a:pt x="193" y="171"/>
                    <a:pt x="189" y="172"/>
                    <a:pt x="189" y="184"/>
                  </a:cubicBezTo>
                  <a:cubicBezTo>
                    <a:pt x="189" y="196"/>
                    <a:pt x="188" y="210"/>
                    <a:pt x="195" y="220"/>
                  </a:cubicBezTo>
                  <a:cubicBezTo>
                    <a:pt x="207" y="237"/>
                    <a:pt x="239" y="236"/>
                    <a:pt x="255" y="247"/>
                  </a:cubicBezTo>
                  <a:cubicBezTo>
                    <a:pt x="287" y="268"/>
                    <a:pt x="238" y="235"/>
                    <a:pt x="273" y="262"/>
                  </a:cubicBezTo>
                  <a:cubicBezTo>
                    <a:pt x="279" y="266"/>
                    <a:pt x="291" y="274"/>
                    <a:pt x="291" y="274"/>
                  </a:cubicBezTo>
                  <a:cubicBezTo>
                    <a:pt x="299" y="287"/>
                    <a:pt x="313" y="291"/>
                    <a:pt x="318" y="307"/>
                  </a:cubicBezTo>
                  <a:cubicBezTo>
                    <a:pt x="320" y="313"/>
                    <a:pt x="324" y="325"/>
                    <a:pt x="324" y="325"/>
                  </a:cubicBezTo>
                  <a:cubicBezTo>
                    <a:pt x="320" y="367"/>
                    <a:pt x="325" y="350"/>
                    <a:pt x="315" y="379"/>
                  </a:cubicBezTo>
                  <a:cubicBezTo>
                    <a:pt x="313" y="386"/>
                    <a:pt x="307" y="393"/>
                    <a:pt x="300" y="397"/>
                  </a:cubicBezTo>
                  <a:cubicBezTo>
                    <a:pt x="295" y="400"/>
                    <a:pt x="282" y="403"/>
                    <a:pt x="282" y="403"/>
                  </a:cubicBezTo>
                  <a:cubicBezTo>
                    <a:pt x="256" y="396"/>
                    <a:pt x="260" y="395"/>
                    <a:pt x="240" y="382"/>
                  </a:cubicBezTo>
                  <a:cubicBezTo>
                    <a:pt x="235" y="374"/>
                    <a:pt x="229" y="364"/>
                    <a:pt x="225" y="355"/>
                  </a:cubicBezTo>
                  <a:cubicBezTo>
                    <a:pt x="222" y="349"/>
                    <a:pt x="219" y="337"/>
                    <a:pt x="219" y="337"/>
                  </a:cubicBezTo>
                  <a:cubicBezTo>
                    <a:pt x="216" y="291"/>
                    <a:pt x="210" y="232"/>
                    <a:pt x="171" y="199"/>
                  </a:cubicBezTo>
                  <a:cubicBezTo>
                    <a:pt x="153" y="184"/>
                    <a:pt x="133" y="169"/>
                    <a:pt x="114" y="154"/>
                  </a:cubicBezTo>
                  <a:cubicBezTo>
                    <a:pt x="105" y="147"/>
                    <a:pt x="87" y="136"/>
                    <a:pt x="87" y="136"/>
                  </a:cubicBezTo>
                  <a:cubicBezTo>
                    <a:pt x="67" y="106"/>
                    <a:pt x="45" y="40"/>
                    <a:pt x="18" y="22"/>
                  </a:cubicBezTo>
                  <a:cubicBezTo>
                    <a:pt x="11" y="0"/>
                    <a:pt x="5" y="36"/>
                    <a:pt x="3" y="43"/>
                  </a:cubicBezTo>
                  <a:cubicBezTo>
                    <a:pt x="0" y="85"/>
                    <a:pt x="0" y="69"/>
                    <a:pt x="0" y="91"/>
                  </a:cubicBezTo>
                  <a:close/>
                </a:path>
              </a:pathLst>
            </a:custGeom>
            <a:solidFill>
              <a:schemeClr val="bg2"/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6" name="Freeform 74"/>
            <p:cNvSpPr/>
            <p:nvPr/>
          </p:nvSpPr>
          <p:spPr bwMode="auto">
            <a:xfrm>
              <a:off x="196" y="336"/>
              <a:ext cx="39" cy="33"/>
            </a:xfrm>
            <a:custGeom>
              <a:avLst/>
              <a:gdLst>
                <a:gd name="T0" fmla="*/ 21 w 39"/>
                <a:gd name="T1" fmla="*/ 9 h 33"/>
                <a:gd name="T2" fmla="*/ 0 w 39"/>
                <a:gd name="T3" fmla="*/ 15 h 33"/>
                <a:gd name="T4" fmla="*/ 21 w 39"/>
                <a:gd name="T5" fmla="*/ 33 h 33"/>
                <a:gd name="T6" fmla="*/ 30 w 39"/>
                <a:gd name="T7" fmla="*/ 12 h 33"/>
                <a:gd name="T8" fmla="*/ 21 w 39"/>
                <a:gd name="T9" fmla="*/ 6 h 33"/>
                <a:gd name="T10" fmla="*/ 12 w 39"/>
                <a:gd name="T11" fmla="*/ 3 h 33"/>
                <a:gd name="T12" fmla="*/ 21 w 39"/>
                <a:gd name="T13" fmla="*/ 9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33"/>
                <a:gd name="T23" fmla="*/ 39 w 39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33">
                  <a:moveTo>
                    <a:pt x="21" y="9"/>
                  </a:moveTo>
                  <a:cubicBezTo>
                    <a:pt x="9" y="1"/>
                    <a:pt x="5" y="1"/>
                    <a:pt x="0" y="15"/>
                  </a:cubicBezTo>
                  <a:cubicBezTo>
                    <a:pt x="4" y="27"/>
                    <a:pt x="9" y="29"/>
                    <a:pt x="21" y="33"/>
                  </a:cubicBezTo>
                  <a:cubicBezTo>
                    <a:pt x="30" y="30"/>
                    <a:pt x="39" y="23"/>
                    <a:pt x="30" y="12"/>
                  </a:cubicBezTo>
                  <a:cubicBezTo>
                    <a:pt x="28" y="9"/>
                    <a:pt x="24" y="8"/>
                    <a:pt x="21" y="6"/>
                  </a:cubicBezTo>
                  <a:cubicBezTo>
                    <a:pt x="18" y="5"/>
                    <a:pt x="12" y="0"/>
                    <a:pt x="12" y="3"/>
                  </a:cubicBezTo>
                  <a:cubicBezTo>
                    <a:pt x="12" y="7"/>
                    <a:pt x="18" y="7"/>
                    <a:pt x="21" y="9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908" name="Line 76"/>
          <p:cNvSpPr>
            <a:spLocks noChangeShapeType="1"/>
          </p:cNvSpPr>
          <p:nvPr/>
        </p:nvSpPr>
        <p:spPr bwMode="auto">
          <a:xfrm>
            <a:off x="6712099" y="1330325"/>
            <a:ext cx="0" cy="15113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1" grpId="0" animBg="1"/>
      <p:bldP spid="37892" grpId="0" animBg="1"/>
      <p:bldP spid="60424" grpId="0" animBg="1"/>
      <p:bldP spid="60425" grpId="0" animBg="1"/>
      <p:bldP spid="60426" grpId="0" autoUpdateAnimBg="0"/>
      <p:bldP spid="60427" grpId="0" autoUpdateAnimBg="0"/>
      <p:bldP spid="60428" grpId="0" autoUpdateAnimBg="0"/>
      <p:bldP spid="60429" grpId="0" autoUpdateAnimBg="0"/>
      <p:bldP spid="60430" grpId="0" autoUpdateAnimBg="0"/>
      <p:bldP spid="71695" grpId="0" autoUpdateAnimBg="0"/>
      <p:bldP spid="60432" grpId="0" autoUpdateAnimBg="0"/>
      <p:bldP spid="60433" grpId="0" autoUpdateAnimBg="0"/>
      <p:bldP spid="60434" grpId="0" autoUpdateAnimBg="0"/>
      <p:bldP spid="7170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6738" y="1419225"/>
            <a:ext cx="973137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73" name="AutoShape 27"/>
          <p:cNvSpPr>
            <a:spLocks noChangeArrowheads="1"/>
          </p:cNvSpPr>
          <p:nvPr/>
        </p:nvSpPr>
        <p:spPr bwMode="auto">
          <a:xfrm>
            <a:off x="3203575" y="1419225"/>
            <a:ext cx="3241675" cy="865188"/>
          </a:xfrm>
          <a:prstGeom prst="wedgeRoundRectCallout">
            <a:avLst>
              <a:gd name="adj1" fmla="val -57296"/>
              <a:gd name="adj2" fmla="val 4504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defTabSz="91440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要计算圆柱的侧面积需要知道哪两个条件？</a:t>
            </a:r>
            <a:endParaRPr lang="zh-CN" altLang="zh-CN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8171" name="AutoShape 27"/>
          <p:cNvSpPr>
            <a:spLocks noChangeArrowheads="1"/>
          </p:cNvSpPr>
          <p:nvPr/>
        </p:nvSpPr>
        <p:spPr bwMode="auto">
          <a:xfrm>
            <a:off x="3132138" y="1492250"/>
            <a:ext cx="3313112" cy="844550"/>
          </a:xfrm>
          <a:prstGeom prst="wedgeRoundRectCallout">
            <a:avLst>
              <a:gd name="adj1" fmla="val -61977"/>
              <a:gd name="adj2" fmla="val 2481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defTabSz="91440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圆柱的侧面是一个曲面，怎样计算它的面积呢？</a:t>
            </a:r>
            <a:endParaRPr lang="zh-CN" altLang="zh-CN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8172" name="AutoShape 27"/>
          <p:cNvSpPr>
            <a:spLocks noChangeArrowheads="1"/>
          </p:cNvSpPr>
          <p:nvPr/>
        </p:nvSpPr>
        <p:spPr bwMode="auto">
          <a:xfrm>
            <a:off x="3060700" y="2284413"/>
            <a:ext cx="4175125" cy="1330325"/>
          </a:xfrm>
          <a:prstGeom prst="wedgeRoundRectCallout">
            <a:avLst>
              <a:gd name="adj1" fmla="val 47338"/>
              <a:gd name="adj2" fmla="val -6515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defTabSz="91440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想一想，能否将这个曲面转化成我们学过的平面图形？开动脑筋想一想它的侧面该怎样计算？</a:t>
            </a:r>
            <a:endParaRPr lang="zh-CN" altLang="zh-CN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0996" name="Picture 3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64388" y="1563688"/>
            <a:ext cx="847725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0" name="AutoShape 56"/>
          <p:cNvSpPr>
            <a:spLocks noChangeArrowheads="1"/>
          </p:cNvSpPr>
          <p:nvPr/>
        </p:nvSpPr>
        <p:spPr bwMode="auto">
          <a:xfrm>
            <a:off x="4140200" y="2211388"/>
            <a:ext cx="720725" cy="53975"/>
          </a:xfrm>
          <a:prstGeom prst="rightArrow">
            <a:avLst>
              <a:gd name="adj1" fmla="val 50000"/>
              <a:gd name="adj2" fmla="val 333824"/>
            </a:avLst>
          </a:prstGeom>
          <a:solidFill>
            <a:srgbClr val="0099FF"/>
          </a:solidFill>
          <a:ln w="12700">
            <a:noFill/>
            <a:miter lim="800000"/>
          </a:ln>
        </p:spPr>
        <p:txBody>
          <a:bodyPr wrap="none" anchor="ctr"/>
          <a:lstStyle/>
          <a:p>
            <a:pPr defTabSz="914400">
              <a:buFont typeface="Arial" panose="020B0604020202020204" pitchFamily="34" charset="0"/>
              <a:buNone/>
            </a:pPr>
            <a:endParaRPr lang="zh-CN" altLang="en-US" sz="2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61471" name="Group 67"/>
          <p:cNvGrpSpPr/>
          <p:nvPr/>
        </p:nvGrpSpPr>
        <p:grpSpPr bwMode="auto">
          <a:xfrm>
            <a:off x="2124075" y="1708150"/>
            <a:ext cx="2032000" cy="1052513"/>
            <a:chOff x="2018" y="1797"/>
            <a:chExt cx="1280" cy="883"/>
          </a:xfrm>
        </p:grpSpPr>
        <p:pic>
          <p:nvPicPr>
            <p:cNvPr id="38940" name="Picture 55" descr="u3jx02_401副本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18" y="1797"/>
              <a:ext cx="1134" cy="8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41" name="Text Box 61"/>
            <p:cNvSpPr txBox="1">
              <a:spLocks noChangeArrowheads="1"/>
            </p:cNvSpPr>
            <p:nvPr/>
          </p:nvSpPr>
          <p:spPr bwMode="auto">
            <a:xfrm>
              <a:off x="3025" y="2106"/>
              <a:ext cx="273" cy="308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spAutoFit/>
            </a:bodyPr>
            <a:lstStyle/>
            <a:p>
              <a:pPr defTabSz="914400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高</a:t>
              </a:r>
              <a:endParaRPr lang="zh-CN" altLang="en-US" sz="1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8942" name="Text Box 62"/>
            <p:cNvSpPr txBox="1">
              <a:spLocks noChangeArrowheads="1"/>
            </p:cNvSpPr>
            <p:nvPr/>
          </p:nvSpPr>
          <p:spPr bwMode="auto">
            <a:xfrm>
              <a:off x="2154" y="2251"/>
              <a:ext cx="881" cy="308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spAutoFit/>
            </a:bodyPr>
            <a:lstStyle/>
            <a:p>
              <a:pPr defTabSz="914400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底面的周长</a:t>
              </a:r>
              <a:endParaRPr lang="en-US" altLang="zh-CN" sz="1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61476" name="Picture 54" descr="u3jx02_402副本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3800" y="1708150"/>
            <a:ext cx="230505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8" name="Text Box 59"/>
          <p:cNvSpPr txBox="1">
            <a:spLocks noChangeArrowheads="1"/>
          </p:cNvSpPr>
          <p:nvPr/>
        </p:nvSpPr>
        <p:spPr bwMode="auto">
          <a:xfrm>
            <a:off x="5651500" y="1851025"/>
            <a:ext cx="719138" cy="36671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侧面</a:t>
            </a:r>
            <a:endParaRPr lang="zh-CN" altLang="en-US" sz="1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479" name="Line 63"/>
          <p:cNvSpPr>
            <a:spLocks noChangeShapeType="1"/>
          </p:cNvSpPr>
          <p:nvPr/>
        </p:nvSpPr>
        <p:spPr bwMode="auto">
          <a:xfrm>
            <a:off x="6156325" y="2500313"/>
            <a:ext cx="100806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80" name="Line 64"/>
          <p:cNvSpPr>
            <a:spLocks noChangeShapeType="1"/>
          </p:cNvSpPr>
          <p:nvPr/>
        </p:nvSpPr>
        <p:spPr bwMode="auto">
          <a:xfrm flipH="1">
            <a:off x="5076825" y="2500313"/>
            <a:ext cx="10795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81" name="Text Box 65"/>
          <p:cNvSpPr txBox="1">
            <a:spLocks noChangeArrowheads="1"/>
          </p:cNvSpPr>
          <p:nvPr/>
        </p:nvSpPr>
        <p:spPr bwMode="auto">
          <a:xfrm>
            <a:off x="5364163" y="2139950"/>
            <a:ext cx="1398587" cy="36671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底面的周长</a:t>
            </a:r>
            <a:endParaRPr lang="en-US" altLang="zh-CN" sz="1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482" name="Text Box 66"/>
          <p:cNvSpPr txBox="1">
            <a:spLocks noChangeArrowheads="1"/>
          </p:cNvSpPr>
          <p:nvPr/>
        </p:nvSpPr>
        <p:spPr bwMode="auto">
          <a:xfrm>
            <a:off x="4716463" y="2066925"/>
            <a:ext cx="433387" cy="36671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楷体_GB2312" panose="02010609030101010101" pitchFamily="49" charset="-122"/>
                <a:ea typeface="楷体_GB2312" panose="02010609030101010101" pitchFamily="49" charset="-122"/>
              </a:rPr>
              <a:t>高</a:t>
            </a:r>
            <a:endParaRPr lang="zh-CN" altLang="en-US" sz="1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483" name="Line 43"/>
          <p:cNvSpPr>
            <a:spLocks noChangeShapeType="1"/>
          </p:cNvSpPr>
          <p:nvPr/>
        </p:nvSpPr>
        <p:spPr bwMode="auto">
          <a:xfrm>
            <a:off x="3779838" y="1851025"/>
            <a:ext cx="0" cy="7207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85" name="Line 45"/>
          <p:cNvSpPr>
            <a:spLocks noChangeShapeType="1"/>
          </p:cNvSpPr>
          <p:nvPr/>
        </p:nvSpPr>
        <p:spPr bwMode="auto">
          <a:xfrm>
            <a:off x="5076825" y="1851025"/>
            <a:ext cx="0" cy="6477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10" name="Rectangle 24"/>
          <p:cNvSpPr>
            <a:spLocks noChangeArrowheads="1"/>
          </p:cNvSpPr>
          <p:nvPr/>
        </p:nvSpPr>
        <p:spPr bwMode="auto">
          <a:xfrm>
            <a:off x="2700338" y="3003550"/>
            <a:ext cx="4608512" cy="4572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ctr">
            <a:spAutoFit/>
          </a:bodyPr>
          <a:lstStyle/>
          <a:p>
            <a:pPr defTabSz="914400" eaLnBrk="0" hangingPunct="0">
              <a:buFont typeface="Arial" panose="020B0604020202020204" pitchFamily="34" charset="0"/>
              <a:buNone/>
              <a:tabLst>
                <a:tab pos="1147445" algn="ctr"/>
              </a:tabLst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圆柱的侧面积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＝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底面周长</a:t>
            </a: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高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000" b="1">
              <a:solidFill>
                <a:srgbClr val="000000"/>
              </a:solidFill>
              <a:latin typeface="宋体" panose="02010600030101010101" pitchFamily="2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011" name="Rectangle 24"/>
          <p:cNvSpPr>
            <a:spLocks noChangeArrowheads="1"/>
          </p:cNvSpPr>
          <p:nvPr/>
        </p:nvSpPr>
        <p:spPr bwMode="auto">
          <a:xfrm>
            <a:off x="1908175" y="2859088"/>
            <a:ext cx="2449513" cy="4572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ctr">
            <a:spAutoFit/>
          </a:bodyPr>
          <a:lstStyle/>
          <a:p>
            <a:pPr defTabSz="914400" eaLnBrk="0" hangingPunct="0">
              <a:buFont typeface="Arial" panose="020B0604020202020204" pitchFamily="34" charset="0"/>
              <a:buNone/>
              <a:tabLst>
                <a:tab pos="1147445" algn="ctr"/>
              </a:tabLst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圆柱的侧面积</a:t>
            </a:r>
            <a:r>
              <a: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＝</a:t>
            </a:r>
            <a:endParaRPr lang="zh-CN" altLang="zh-CN" sz="2400" dirty="0"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012" name="Rectangle 25"/>
          <p:cNvSpPr>
            <a:spLocks noChangeArrowheads="1"/>
          </p:cNvSpPr>
          <p:nvPr/>
        </p:nvSpPr>
        <p:spPr bwMode="auto">
          <a:xfrm>
            <a:off x="3779838" y="3363913"/>
            <a:ext cx="4321175" cy="4572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ctr">
            <a:spAutoFit/>
          </a:bodyPr>
          <a:lstStyle/>
          <a:p>
            <a:pPr defTabSz="914400" eaLnBrk="0" hangingPunct="0">
              <a:buFont typeface="Arial" panose="020B0604020202020204" pitchFamily="34" charset="0"/>
              <a:buNone/>
              <a:tabLst>
                <a:tab pos="1147445" algn="ctr"/>
              </a:tabLst>
            </a:pPr>
            <a:r>
              <a:rPr lang="zh-CN" altLang="en-US" sz="2400"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＝    </a:t>
            </a:r>
            <a:r>
              <a:rPr lang="zh-CN" altLang="en-US" sz="240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长        </a:t>
            </a:r>
            <a:r>
              <a:rPr lang="en-US" altLang="zh-CN" sz="2400"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40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40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宽</a:t>
            </a:r>
            <a:endParaRPr lang="en-US" altLang="zh-CN" sz="240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013" name="矩形 28"/>
          <p:cNvSpPr>
            <a:spLocks noChangeArrowheads="1"/>
          </p:cNvSpPr>
          <p:nvPr/>
        </p:nvSpPr>
        <p:spPr bwMode="auto">
          <a:xfrm>
            <a:off x="4068763" y="4011613"/>
            <a:ext cx="23177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 eaLnBrk="0" hangingPunct="0">
              <a:buFont typeface="Arial" panose="020B0604020202020204" pitchFamily="34" charset="0"/>
              <a:buNone/>
              <a:tabLst>
                <a:tab pos="1147445" algn="ctr"/>
              </a:tabLst>
            </a:pPr>
            <a:r>
              <a:rPr lang="zh-CN" altLang="en-US" sz="240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圆柱的底面周长</a:t>
            </a:r>
            <a:endParaRPr lang="zh-CN" altLang="en-US" sz="240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1014" name="直接箭头连接符 30"/>
          <p:cNvCxnSpPr>
            <a:cxnSpLocks noChangeShapeType="1"/>
          </p:cNvCxnSpPr>
          <p:nvPr/>
        </p:nvCxnSpPr>
        <p:spPr bwMode="auto">
          <a:xfrm>
            <a:off x="5003800" y="3867150"/>
            <a:ext cx="0" cy="2159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tailEnd type="arrow" w="med" len="med"/>
          </a:ln>
        </p:spPr>
      </p:cxnSp>
      <p:cxnSp>
        <p:nvCxnSpPr>
          <p:cNvPr id="41015" name="直接箭头连接符 31"/>
          <p:cNvCxnSpPr>
            <a:cxnSpLocks noChangeShapeType="1"/>
          </p:cNvCxnSpPr>
          <p:nvPr/>
        </p:nvCxnSpPr>
        <p:spPr bwMode="auto">
          <a:xfrm>
            <a:off x="7164388" y="3867150"/>
            <a:ext cx="0" cy="2159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tailEnd type="arrow" w="med" len="med"/>
          </a:ln>
        </p:spPr>
      </p:cxnSp>
      <p:sp>
        <p:nvSpPr>
          <p:cNvPr id="41016" name="Rectangle 24"/>
          <p:cNvSpPr>
            <a:spLocks noChangeArrowheads="1"/>
          </p:cNvSpPr>
          <p:nvPr/>
        </p:nvSpPr>
        <p:spPr bwMode="auto">
          <a:xfrm>
            <a:off x="4140200" y="2859088"/>
            <a:ext cx="2303463" cy="4572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ctr">
            <a:spAutoFit/>
          </a:bodyPr>
          <a:lstStyle/>
          <a:p>
            <a:pPr defTabSz="914400" eaLnBrk="0" hangingPunct="0">
              <a:buFont typeface="Arial" panose="020B0604020202020204" pitchFamily="34" charset="0"/>
              <a:buNone/>
              <a:tabLst>
                <a:tab pos="1147445" algn="ctr"/>
              </a:tabLst>
            </a:pPr>
            <a:r>
              <a:rPr lang="zh-CN" altLang="en-US" sz="2400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长方形的面积</a:t>
            </a:r>
            <a:endParaRPr lang="zh-CN" altLang="zh-CN" sz="2400" dirty="0"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017" name="矩形 28"/>
          <p:cNvSpPr>
            <a:spLocks noChangeArrowheads="1"/>
          </p:cNvSpPr>
          <p:nvPr/>
        </p:nvSpPr>
        <p:spPr bwMode="auto">
          <a:xfrm>
            <a:off x="6948488" y="4011613"/>
            <a:ext cx="6175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 eaLnBrk="0" hangingPunct="0">
              <a:buFont typeface="Arial" panose="020B0604020202020204" pitchFamily="34" charset="0"/>
              <a:buNone/>
              <a:tabLst>
                <a:tab pos="1147445" algn="ctr"/>
              </a:tabLst>
            </a:pPr>
            <a:r>
              <a:rPr lang="zh-CN" altLang="en-US" sz="240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高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 sz="2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1018" name="矩形 28"/>
          <p:cNvSpPr>
            <a:spLocks noChangeArrowheads="1"/>
          </p:cNvSpPr>
          <p:nvPr/>
        </p:nvSpPr>
        <p:spPr bwMode="auto">
          <a:xfrm>
            <a:off x="6300788" y="4011613"/>
            <a:ext cx="4889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 eaLnBrk="0" hangingPunct="0">
              <a:buFont typeface="Arial" panose="020B0604020202020204" pitchFamily="34" charset="0"/>
              <a:buNone/>
              <a:tabLst>
                <a:tab pos="1147445" algn="ctr"/>
              </a:tabLst>
            </a:pPr>
            <a:r>
              <a:rPr lang="en-US" altLang="zh-CN" sz="2400">
                <a:latin typeface="楷体_GB2312" panose="02010609030101010101" pitchFamily="49" charset="-122"/>
                <a:ea typeface="楷体_GB2312" panose="02010609030101010101" pitchFamily="49" charset="-122"/>
              </a:rPr>
              <a:t>×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cxnSp>
        <p:nvCxnSpPr>
          <p:cNvPr id="41019" name="直接箭头连接符 31"/>
          <p:cNvCxnSpPr>
            <a:cxnSpLocks noChangeShapeType="1"/>
          </p:cNvCxnSpPr>
          <p:nvPr/>
        </p:nvCxnSpPr>
        <p:spPr bwMode="auto">
          <a:xfrm>
            <a:off x="6516688" y="3867150"/>
            <a:ext cx="0" cy="2159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tailEnd type="arrow" w="med" len="med"/>
          </a:ln>
        </p:spPr>
      </p:cxnSp>
      <p:pic>
        <p:nvPicPr>
          <p:cNvPr id="35" name="图片 3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7" name="组合 5"/>
          <p:cNvGrpSpPr/>
          <p:nvPr/>
        </p:nvGrpSpPr>
        <p:grpSpPr bwMode="auto">
          <a:xfrm>
            <a:off x="683568" y="1007245"/>
            <a:ext cx="1166812" cy="1063198"/>
            <a:chOff x="670145" y="1457273"/>
            <a:chExt cx="1555361" cy="1418830"/>
          </a:xfrm>
        </p:grpSpPr>
        <p:pic>
          <p:nvPicPr>
            <p:cNvPr id="38" name="图片 6" descr="28Z58PICt4r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矩形 7"/>
            <p:cNvSpPr>
              <a:spLocks noChangeArrowheads="1"/>
            </p:cNvSpPr>
            <p:nvPr/>
          </p:nvSpPr>
          <p:spPr bwMode="auto">
            <a:xfrm>
              <a:off x="921965" y="2321624"/>
              <a:ext cx="970536" cy="5544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8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1000"/>
                                        <p:tgtEl>
                                          <p:spTgt spid="48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8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8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48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409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48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40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40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0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409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6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6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6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1000"/>
                                        <p:tgtEl>
                                          <p:spTgt spid="6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61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1000"/>
                                        <p:tgtEl>
                                          <p:spTgt spid="6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6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6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61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6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0"/>
                                        <p:tgtEl>
                                          <p:spTgt spid="4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4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4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1000"/>
                                        <p:tgtEl>
                                          <p:spTgt spid="4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1000"/>
                                        <p:tgtEl>
                                          <p:spTgt spid="4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1000"/>
                                        <p:tgtEl>
                                          <p:spTgt spid="4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1000"/>
                                        <p:tgtEl>
                                          <p:spTgt spid="4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1000"/>
                                        <p:tgtEl>
                                          <p:spTgt spid="4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1000"/>
                                        <p:tgtEl>
                                          <p:spTgt spid="4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41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41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1000"/>
                                        <p:tgtEl>
                                          <p:spTgt spid="410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41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41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410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41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41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410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1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41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410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1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1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410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41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41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1000"/>
                                        <p:tgtEl>
                                          <p:spTgt spid="410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41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41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410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41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41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1000"/>
                                        <p:tgtEl>
                                          <p:spTgt spid="410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41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41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410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1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41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73" grpId="0" animBg="1"/>
      <p:bldP spid="48173" grpId="1" animBg="1"/>
      <p:bldP spid="48171" grpId="0" animBg="1"/>
      <p:bldP spid="48171" grpId="1" animBg="1"/>
      <p:bldP spid="48172" grpId="0" animBg="1"/>
      <p:bldP spid="48172" grpId="1" animBg="1"/>
      <p:bldP spid="61470" grpId="0" animBg="1"/>
      <p:bldP spid="61478" grpId="0"/>
      <p:bldP spid="61479" grpId="0" animBg="1"/>
      <p:bldP spid="61480" grpId="0" animBg="1"/>
      <p:bldP spid="61481" grpId="0"/>
      <p:bldP spid="61482" grpId="0"/>
      <p:bldP spid="61483" grpId="0" animBg="1"/>
      <p:bldP spid="61485" grpId="0" animBg="1"/>
      <p:bldP spid="41010" grpId="0"/>
      <p:bldP spid="41011" grpId="0"/>
      <p:bldP spid="41011" grpId="1"/>
      <p:bldP spid="41012" grpId="0"/>
      <p:bldP spid="41012" grpId="1"/>
      <p:bldP spid="41013" grpId="0"/>
      <p:bldP spid="41013" grpId="1"/>
      <p:bldP spid="41016" grpId="0"/>
      <p:bldP spid="41016" grpId="1"/>
      <p:bldP spid="41017" grpId="0"/>
      <p:bldP spid="41017" grpId="1"/>
      <p:bldP spid="41018" grpId="0"/>
      <p:bldP spid="410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35" name="Picture 3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51204" y="2644354"/>
            <a:ext cx="114776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7" name="Picture 48" descr="6B3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3767" y="1352129"/>
            <a:ext cx="8255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8" name="AutoShape 49"/>
          <p:cNvSpPr>
            <a:spLocks noChangeArrowheads="1"/>
          </p:cNvSpPr>
          <p:nvPr/>
        </p:nvSpPr>
        <p:spPr bwMode="auto">
          <a:xfrm>
            <a:off x="4633392" y="1718841"/>
            <a:ext cx="720725" cy="53975"/>
          </a:xfrm>
          <a:prstGeom prst="rightArrow">
            <a:avLst>
              <a:gd name="adj1" fmla="val 50000"/>
              <a:gd name="adj2" fmla="val 333824"/>
            </a:avLst>
          </a:prstGeom>
          <a:solidFill>
            <a:srgbClr val="0099FF"/>
          </a:solidFill>
          <a:ln w="12700">
            <a:noFill/>
            <a:miter lim="800000"/>
          </a:ln>
        </p:spPr>
        <p:txBody>
          <a:bodyPr wrap="none" anchor="ctr"/>
          <a:lstStyle/>
          <a:p>
            <a:pPr defTabSz="914400">
              <a:buFont typeface="Arial" panose="020B0604020202020204" pitchFamily="34" charset="0"/>
              <a:buNone/>
            </a:pPr>
            <a:endParaRPr lang="zh-CN" altLang="en-US" sz="2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76810" name="Picture 51" descr="u3jx01_801副本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2692" y="1136229"/>
            <a:ext cx="1511300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11" name="Text Box 52"/>
          <p:cNvSpPr txBox="1">
            <a:spLocks noChangeArrowheads="1"/>
          </p:cNvSpPr>
          <p:nvPr/>
        </p:nvSpPr>
        <p:spPr bwMode="auto">
          <a:xfrm>
            <a:off x="3284017" y="915566"/>
            <a:ext cx="719137" cy="36671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底面</a:t>
            </a:r>
            <a:endParaRPr lang="zh-CN" altLang="en-US" sz="1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6812" name="Text Box 53"/>
          <p:cNvSpPr txBox="1">
            <a:spLocks noChangeArrowheads="1"/>
          </p:cNvSpPr>
          <p:nvPr/>
        </p:nvSpPr>
        <p:spPr bwMode="auto">
          <a:xfrm>
            <a:off x="3284017" y="2152229"/>
            <a:ext cx="719137" cy="36671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底面</a:t>
            </a:r>
            <a:endParaRPr lang="zh-CN" altLang="en-US" sz="1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6813" name="Text Box 54"/>
          <p:cNvSpPr txBox="1">
            <a:spLocks noChangeArrowheads="1"/>
          </p:cNvSpPr>
          <p:nvPr/>
        </p:nvSpPr>
        <p:spPr bwMode="auto">
          <a:xfrm>
            <a:off x="2950642" y="1737891"/>
            <a:ext cx="1398587" cy="36671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底面的周长</a:t>
            </a:r>
            <a:endParaRPr lang="en-US" altLang="zh-CN" sz="1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76815" name="Picture 56" descr="u3jx01_802副本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52517" y="961604"/>
            <a:ext cx="2189162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16" name="Text Box 57"/>
          <p:cNvSpPr txBox="1">
            <a:spLocks noChangeArrowheads="1"/>
          </p:cNvSpPr>
          <p:nvPr/>
        </p:nvSpPr>
        <p:spPr bwMode="auto">
          <a:xfrm>
            <a:off x="6030392" y="1082254"/>
            <a:ext cx="719137" cy="36671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底面</a:t>
            </a:r>
            <a:endParaRPr lang="zh-CN" altLang="en-US" sz="1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6817" name="Text Box 58"/>
          <p:cNvSpPr txBox="1">
            <a:spLocks noChangeArrowheads="1"/>
          </p:cNvSpPr>
          <p:nvPr/>
        </p:nvSpPr>
        <p:spPr bwMode="auto">
          <a:xfrm>
            <a:off x="6039917" y="2117304"/>
            <a:ext cx="719137" cy="36671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底面</a:t>
            </a:r>
            <a:endParaRPr lang="zh-CN" altLang="en-US" sz="1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6818" name="Text Box 59"/>
          <p:cNvSpPr txBox="1">
            <a:spLocks noChangeArrowheads="1"/>
          </p:cNvSpPr>
          <p:nvPr/>
        </p:nvSpPr>
        <p:spPr bwMode="auto">
          <a:xfrm>
            <a:off x="7379767" y="1636291"/>
            <a:ext cx="433387" cy="36671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楷体_GB2312" panose="02010609030101010101" pitchFamily="49" charset="-122"/>
                <a:ea typeface="楷体_GB2312" panose="02010609030101010101" pitchFamily="49" charset="-122"/>
              </a:rPr>
              <a:t>高</a:t>
            </a:r>
            <a:endParaRPr lang="zh-CN" altLang="en-US" sz="1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6819" name="Text Box 60"/>
          <p:cNvSpPr txBox="1">
            <a:spLocks noChangeArrowheads="1"/>
          </p:cNvSpPr>
          <p:nvPr/>
        </p:nvSpPr>
        <p:spPr bwMode="auto">
          <a:xfrm>
            <a:off x="5665267" y="1625179"/>
            <a:ext cx="1398587" cy="36671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底面的周长</a:t>
            </a:r>
            <a:endParaRPr lang="en-US" altLang="zh-CN" sz="1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6820" name="Line 61"/>
          <p:cNvSpPr>
            <a:spLocks noChangeShapeType="1"/>
          </p:cNvSpPr>
          <p:nvPr/>
        </p:nvSpPr>
        <p:spPr bwMode="auto">
          <a:xfrm>
            <a:off x="6990829" y="1772816"/>
            <a:ext cx="2524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tailEnd type="triangle" w="med" len="med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6821" name="Line 62"/>
          <p:cNvSpPr>
            <a:spLocks noChangeShapeType="1"/>
          </p:cNvSpPr>
          <p:nvPr/>
        </p:nvSpPr>
        <p:spPr bwMode="auto">
          <a:xfrm flipH="1">
            <a:off x="5463654" y="1772816"/>
            <a:ext cx="2524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tailEnd type="triangle" w="med" len="med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6822" name="AutoShape 63"/>
          <p:cNvSpPr>
            <a:spLocks noChangeArrowheads="1"/>
          </p:cNvSpPr>
          <p:nvPr/>
        </p:nvSpPr>
        <p:spPr bwMode="auto">
          <a:xfrm>
            <a:off x="2177529" y="1725191"/>
            <a:ext cx="720725" cy="55563"/>
          </a:xfrm>
          <a:prstGeom prst="rightArrow">
            <a:avLst>
              <a:gd name="adj1" fmla="val 50000"/>
              <a:gd name="adj2" fmla="val 324283"/>
            </a:avLst>
          </a:prstGeom>
          <a:solidFill>
            <a:srgbClr val="0099FF"/>
          </a:solidFill>
          <a:ln w="12700">
            <a:noFill/>
            <a:miter lim="800000"/>
          </a:ln>
        </p:spPr>
        <p:txBody>
          <a:bodyPr wrap="none" anchor="ctr"/>
          <a:lstStyle/>
          <a:p>
            <a:pPr defTabSz="914400">
              <a:buFont typeface="Arial" panose="020B0604020202020204" pitchFamily="34" charset="0"/>
              <a:buNone/>
            </a:pPr>
            <a:endParaRPr lang="zh-CN" altLang="en-US" sz="2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6823" name="Text Box 65"/>
          <p:cNvSpPr txBox="1">
            <a:spLocks noChangeArrowheads="1"/>
          </p:cNvSpPr>
          <p:nvPr/>
        </p:nvSpPr>
        <p:spPr bwMode="auto">
          <a:xfrm>
            <a:off x="4258742" y="1577554"/>
            <a:ext cx="504825" cy="36671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楷体_GB2312" panose="02010609030101010101" pitchFamily="49" charset="-122"/>
                <a:ea typeface="楷体_GB2312" panose="02010609030101010101" pitchFamily="49" charset="-122"/>
              </a:rPr>
              <a:t>高</a:t>
            </a:r>
            <a:endParaRPr lang="zh-CN" altLang="en-US" sz="1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76828" name="Group 28"/>
          <p:cNvGrpSpPr/>
          <p:nvPr/>
        </p:nvGrpSpPr>
        <p:grpSpPr bwMode="auto">
          <a:xfrm>
            <a:off x="7262292" y="1455316"/>
            <a:ext cx="190500" cy="604838"/>
            <a:chOff x="4711" y="1234"/>
            <a:chExt cx="120" cy="381"/>
          </a:xfrm>
        </p:grpSpPr>
        <p:sp>
          <p:nvSpPr>
            <p:cNvPr id="39962" name="Freeform 26"/>
            <p:cNvSpPr/>
            <p:nvPr/>
          </p:nvSpPr>
          <p:spPr bwMode="auto">
            <a:xfrm>
              <a:off x="4711" y="1234"/>
              <a:ext cx="120" cy="1"/>
            </a:xfrm>
            <a:custGeom>
              <a:avLst/>
              <a:gdLst>
                <a:gd name="T0" fmla="*/ 0 w 120"/>
                <a:gd name="T1" fmla="*/ 0 h 1"/>
                <a:gd name="T2" fmla="*/ 120 w 120"/>
                <a:gd name="T3" fmla="*/ 0 h 1"/>
                <a:gd name="T4" fmla="*/ 0 60000 65536"/>
                <a:gd name="T5" fmla="*/ 0 60000 65536"/>
                <a:gd name="T6" fmla="*/ 0 w 120"/>
                <a:gd name="T7" fmla="*/ 0 h 1"/>
                <a:gd name="T8" fmla="*/ 120 w 120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0" h="1">
                  <a:moveTo>
                    <a:pt x="0" y="0"/>
                  </a:moveTo>
                  <a:lnTo>
                    <a:pt x="12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3" name="Freeform 27"/>
            <p:cNvSpPr/>
            <p:nvPr/>
          </p:nvSpPr>
          <p:spPr bwMode="auto">
            <a:xfrm>
              <a:off x="4717" y="1614"/>
              <a:ext cx="103" cy="1"/>
            </a:xfrm>
            <a:custGeom>
              <a:avLst/>
              <a:gdLst>
                <a:gd name="T0" fmla="*/ 0 w 103"/>
                <a:gd name="T1" fmla="*/ 0 h 1"/>
                <a:gd name="T2" fmla="*/ 103 w 103"/>
                <a:gd name="T3" fmla="*/ 0 h 1"/>
                <a:gd name="T4" fmla="*/ 0 60000 65536"/>
                <a:gd name="T5" fmla="*/ 0 60000 65536"/>
                <a:gd name="T6" fmla="*/ 0 w 103"/>
                <a:gd name="T7" fmla="*/ 0 h 1"/>
                <a:gd name="T8" fmla="*/ 103 w 103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03" h="1">
                  <a:moveTo>
                    <a:pt x="0" y="0"/>
                  </a:moveTo>
                  <a:lnTo>
                    <a:pt x="10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6829" name="Line 29"/>
          <p:cNvSpPr>
            <a:spLocks noChangeShapeType="1"/>
          </p:cNvSpPr>
          <p:nvPr/>
        </p:nvSpPr>
        <p:spPr bwMode="auto">
          <a:xfrm>
            <a:off x="7379767" y="1780754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830" name="Line 30"/>
          <p:cNvSpPr>
            <a:spLocks noChangeShapeType="1"/>
          </p:cNvSpPr>
          <p:nvPr/>
        </p:nvSpPr>
        <p:spPr bwMode="auto">
          <a:xfrm flipV="1">
            <a:off x="7379767" y="1491829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76831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99592" y="2931691"/>
            <a:ext cx="973137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00" name="AutoShape 27"/>
          <p:cNvSpPr>
            <a:spLocks noChangeArrowheads="1"/>
          </p:cNvSpPr>
          <p:nvPr/>
        </p:nvSpPr>
        <p:spPr bwMode="auto">
          <a:xfrm>
            <a:off x="2194992" y="2788816"/>
            <a:ext cx="3600450" cy="1330325"/>
          </a:xfrm>
          <a:prstGeom prst="wedgeRoundRectCallout">
            <a:avLst>
              <a:gd name="adj1" fmla="val -56394"/>
              <a:gd name="adj2" fmla="val -751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defTabSz="91440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请同学们看着圆柱表面展开的图形想一想：圆柱的表面积应该怎样计算？</a:t>
            </a: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6833" name="AutoShape 27"/>
          <p:cNvSpPr>
            <a:spLocks noChangeArrowheads="1"/>
          </p:cNvSpPr>
          <p:nvPr/>
        </p:nvSpPr>
        <p:spPr bwMode="auto">
          <a:xfrm>
            <a:off x="1186929" y="3076154"/>
            <a:ext cx="6119813" cy="504825"/>
          </a:xfrm>
          <a:prstGeom prst="wedgeRoundRectCallout">
            <a:avLst>
              <a:gd name="adj1" fmla="val 53579"/>
              <a:gd name="adj2" fmla="val 11319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圆柱的表面积＝圆柱的侧面积＋两个底面的面积</a:t>
            </a:r>
            <a:endParaRPr lang="en-US" altLang="zh-CN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6836" name="AutoShape 27"/>
          <p:cNvSpPr>
            <a:spLocks noChangeArrowheads="1"/>
          </p:cNvSpPr>
          <p:nvPr/>
        </p:nvSpPr>
        <p:spPr bwMode="auto">
          <a:xfrm>
            <a:off x="2194992" y="2644354"/>
            <a:ext cx="3600450" cy="898525"/>
          </a:xfrm>
          <a:prstGeom prst="wedgeRoundRectCallout">
            <a:avLst>
              <a:gd name="adj1" fmla="val -54806"/>
              <a:gd name="adj2" fmla="val 41167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圆柱的表面积指的是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defTabSz="914400">
              <a:lnSpc>
                <a:spcPct val="120000"/>
              </a:lnSpc>
            </a:pP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侧面积与两个底面积的和。</a:t>
            </a:r>
            <a:endParaRPr lang="en-US" altLang="zh-CN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6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6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7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76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76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76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76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1000"/>
                                        <p:tgtEl>
                                          <p:spTgt spid="76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76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5" dur="20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9" dur="10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76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76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768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1000"/>
                                        <p:tgtEl>
                                          <p:spTgt spid="76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6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6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768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76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decel="100000"/>
                                        <p:tgtEl>
                                          <p:spTgt spid="76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6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768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76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decel="100000"/>
                                        <p:tgtEl>
                                          <p:spTgt spid="76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6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6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6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6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6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8" grpId="0" animBg="1"/>
      <p:bldP spid="76811" grpId="0"/>
      <p:bldP spid="76812" grpId="0"/>
      <p:bldP spid="76813" grpId="0"/>
      <p:bldP spid="76816" grpId="0"/>
      <p:bldP spid="76817" grpId="0"/>
      <p:bldP spid="76818" grpId="0"/>
      <p:bldP spid="76819" grpId="0"/>
      <p:bldP spid="76820" grpId="0" animBg="1"/>
      <p:bldP spid="76821" grpId="0" animBg="1"/>
      <p:bldP spid="76822" grpId="0" animBg="1"/>
      <p:bldP spid="76823" grpId="0"/>
      <p:bldP spid="76829" grpId="0" animBg="1"/>
      <p:bldP spid="76830" grpId="0" animBg="1"/>
      <p:bldP spid="7200" grpId="0" animBg="1"/>
      <p:bldP spid="7200" grpId="1" animBg="1"/>
      <p:bldP spid="76833" grpId="0" animBg="1"/>
      <p:bldP spid="76833" grpId="1" animBg="1"/>
      <p:bldP spid="768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7"/>
          <p:cNvSpPr>
            <a:spLocks noChangeArrowheads="1"/>
          </p:cNvSpPr>
          <p:nvPr/>
        </p:nvSpPr>
        <p:spPr bwMode="auto">
          <a:xfrm>
            <a:off x="1836589" y="3269258"/>
            <a:ext cx="3600450" cy="898525"/>
          </a:xfrm>
          <a:prstGeom prst="wedgeRoundRectCallout">
            <a:avLst>
              <a:gd name="adj1" fmla="val 66269"/>
              <a:gd name="adj2" fmla="val 1731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/>
          <a:p>
            <a:pPr defTabSz="914400" eaLnBrk="0" hangingPunc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侧面积是表面积的一部分，表面积还包含两个底面积。</a:t>
            </a:r>
            <a:endParaRPr lang="en-US" altLang="zh-CN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9" name="矩形 88"/>
          <p:cNvSpPr>
            <a:spLocks noChangeArrowheads="1"/>
          </p:cNvSpPr>
          <p:nvPr/>
        </p:nvSpPr>
        <p:spPr bwMode="auto">
          <a:xfrm>
            <a:off x="2052489" y="3435945"/>
            <a:ext cx="339248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>
              <a:buFont typeface="Arial" panose="020B0604020202020204" pitchFamily="34" charset="0"/>
              <a:buNone/>
            </a:pPr>
            <a:r>
              <a:rPr lang="zh-CN" altLang="zh-CN" sz="2000" b="1">
                <a:latin typeface="宋体" panose="02010600030101010101" pitchFamily="2" charset="-122"/>
              </a:rPr>
              <a:t>表面积</a:t>
            </a: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＝</a:t>
            </a:r>
            <a:r>
              <a:rPr lang="zh-CN" altLang="zh-CN" sz="2000" b="1">
                <a:latin typeface="宋体" panose="02010600030101010101" pitchFamily="2" charset="-122"/>
              </a:rPr>
              <a:t>侧面积</a:t>
            </a: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＋</a:t>
            </a:r>
            <a:r>
              <a:rPr lang="zh-CN" altLang="zh-CN" sz="2000" b="1">
                <a:latin typeface="宋体" panose="02010600030101010101" pitchFamily="2" charset="-122"/>
              </a:rPr>
              <a:t>底面积</a:t>
            </a:r>
            <a:r>
              <a:rPr lang="en-US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×</a:t>
            </a:r>
            <a:r>
              <a:rPr lang="en-US" altLang="zh-CN" sz="2000" b="1"/>
              <a:t>2</a:t>
            </a:r>
            <a:endParaRPr lang="zh-CN" altLang="en-US" sz="2000" b="1"/>
          </a:p>
        </p:txBody>
      </p:sp>
      <p:sp>
        <p:nvSpPr>
          <p:cNvPr id="9244" name="AutoShape 27"/>
          <p:cNvSpPr>
            <a:spLocks noChangeArrowheads="1"/>
          </p:cNvSpPr>
          <p:nvPr/>
        </p:nvSpPr>
        <p:spPr bwMode="auto">
          <a:xfrm>
            <a:off x="2628752" y="1061045"/>
            <a:ext cx="3852862" cy="323850"/>
          </a:xfrm>
          <a:prstGeom prst="wedgeRoundRectCallout">
            <a:avLst>
              <a:gd name="adj1" fmla="val -53912"/>
              <a:gd name="adj2" fmla="val -73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defTabSz="914400">
              <a:buFont typeface="Arial" panose="020B0604020202020204" pitchFamily="34" charset="0"/>
              <a:buNone/>
            </a:pPr>
            <a:r>
              <a:rPr lang="zh-CN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表面积和侧面积有什么不同？</a:t>
            </a:r>
            <a:endParaRPr lang="zh-CN" altLang="zh-CN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41988" name="Group 62"/>
          <p:cNvGrpSpPr/>
          <p:nvPr/>
        </p:nvGrpSpPr>
        <p:grpSpPr bwMode="auto">
          <a:xfrm>
            <a:off x="2123927" y="1564283"/>
            <a:ext cx="4719637" cy="1593850"/>
            <a:chOff x="1519" y="1645"/>
            <a:chExt cx="2973" cy="1339"/>
          </a:xfrm>
        </p:grpSpPr>
        <p:sp>
          <p:nvSpPr>
            <p:cNvPr id="41996" name="AutoShape 37"/>
            <p:cNvSpPr>
              <a:spLocks noChangeArrowheads="1"/>
            </p:cNvSpPr>
            <p:nvPr/>
          </p:nvSpPr>
          <p:spPr bwMode="auto">
            <a:xfrm>
              <a:off x="2593" y="2280"/>
              <a:ext cx="454" cy="46"/>
            </a:xfrm>
            <a:prstGeom prst="rightArrow">
              <a:avLst>
                <a:gd name="adj1" fmla="val 50000"/>
                <a:gd name="adj2" fmla="val 246739"/>
              </a:avLst>
            </a:prstGeom>
            <a:solidFill>
              <a:srgbClr val="0099FF"/>
            </a:solidFill>
            <a:ln w="12700">
              <a:noFill/>
              <a:miter lim="800000"/>
            </a:ln>
          </p:spPr>
          <p:txBody>
            <a:bodyPr wrap="none" anchor="ctr"/>
            <a:lstStyle/>
            <a:p>
              <a:pPr defTabSz="914400">
                <a:buFont typeface="Arial" panose="020B0604020202020204" pitchFamily="34" charset="0"/>
                <a:buNone/>
              </a:pPr>
              <a:endParaRPr lang="zh-CN" altLang="en-US" sz="200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41997" name="Group 59"/>
            <p:cNvGrpSpPr/>
            <p:nvPr/>
          </p:nvGrpSpPr>
          <p:grpSpPr bwMode="auto">
            <a:xfrm>
              <a:off x="1519" y="1933"/>
              <a:ext cx="1111" cy="798"/>
              <a:chOff x="1519" y="1933"/>
              <a:chExt cx="1111" cy="798"/>
            </a:xfrm>
          </p:grpSpPr>
          <p:sp>
            <p:nvSpPr>
              <p:cNvPr id="42007" name="Text Box 54"/>
              <p:cNvSpPr txBox="1">
                <a:spLocks noChangeArrowheads="1"/>
              </p:cNvSpPr>
              <p:nvPr/>
            </p:nvSpPr>
            <p:spPr bwMode="auto">
              <a:xfrm>
                <a:off x="2318" y="2179"/>
                <a:ext cx="312" cy="308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defTabSz="914400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 b="1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高</a:t>
                </a:r>
                <a:endParaRPr lang="zh-CN" altLang="en-US" sz="1800" b="1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pic>
            <p:nvPicPr>
              <p:cNvPr id="42008" name="Picture 57" descr="u3jx01_8010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519" y="1933"/>
                <a:ext cx="907" cy="7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2009" name="Text Box 53"/>
              <p:cNvSpPr txBox="1">
                <a:spLocks noChangeArrowheads="1"/>
              </p:cNvSpPr>
              <p:nvPr/>
            </p:nvSpPr>
            <p:spPr bwMode="auto">
              <a:xfrm>
                <a:off x="1761" y="1941"/>
                <a:ext cx="453" cy="308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defTabSz="914400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 b="1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底面</a:t>
                </a:r>
                <a:endParaRPr lang="zh-CN" altLang="en-US" sz="1800" b="1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42010" name="Text Box 58"/>
              <p:cNvSpPr txBox="1">
                <a:spLocks noChangeArrowheads="1"/>
              </p:cNvSpPr>
              <p:nvPr/>
            </p:nvSpPr>
            <p:spPr bwMode="auto">
              <a:xfrm>
                <a:off x="1761" y="2423"/>
                <a:ext cx="453" cy="308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defTabSz="914400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 b="1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底面</a:t>
                </a:r>
                <a:endParaRPr lang="zh-CN" altLang="en-US" sz="1800" b="1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42011" name="Text Box 55"/>
              <p:cNvSpPr txBox="1">
                <a:spLocks noChangeArrowheads="1"/>
              </p:cNvSpPr>
              <p:nvPr/>
            </p:nvSpPr>
            <p:spPr bwMode="auto">
              <a:xfrm>
                <a:off x="1537" y="2281"/>
                <a:ext cx="881" cy="309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defTabSz="914400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 b="1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底面的周长</a:t>
                </a:r>
                <a:endParaRPr lang="en-US" altLang="zh-CN" sz="1800" b="1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</p:grpSp>
        <p:grpSp>
          <p:nvGrpSpPr>
            <p:cNvPr id="41998" name="Group 61"/>
            <p:cNvGrpSpPr/>
            <p:nvPr/>
          </p:nvGrpSpPr>
          <p:grpSpPr bwMode="auto">
            <a:xfrm>
              <a:off x="2988" y="1645"/>
              <a:ext cx="1504" cy="1339"/>
              <a:chOff x="2988" y="1645"/>
              <a:chExt cx="1504" cy="1339"/>
            </a:xfrm>
          </p:grpSpPr>
          <p:pic>
            <p:nvPicPr>
              <p:cNvPr id="41999" name="Picture 44" descr="u3jx01_802副本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988" y="1645"/>
                <a:ext cx="1379" cy="1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2000" name="Text Box 45"/>
              <p:cNvSpPr txBox="1">
                <a:spLocks noChangeArrowheads="1"/>
              </p:cNvSpPr>
              <p:nvPr/>
            </p:nvSpPr>
            <p:spPr bwMode="auto">
              <a:xfrm>
                <a:off x="3478" y="1746"/>
                <a:ext cx="453" cy="308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defTabSz="914400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 b="1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底面</a:t>
                </a:r>
                <a:endParaRPr lang="zh-CN" altLang="en-US" sz="1800" b="1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42001" name="Text Box 46"/>
              <p:cNvSpPr txBox="1">
                <a:spLocks noChangeArrowheads="1"/>
              </p:cNvSpPr>
              <p:nvPr/>
            </p:nvSpPr>
            <p:spPr bwMode="auto">
              <a:xfrm>
                <a:off x="3484" y="2616"/>
                <a:ext cx="453" cy="308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defTabSz="914400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 b="1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底面</a:t>
                </a:r>
                <a:endParaRPr lang="zh-CN" altLang="en-US" sz="1800" b="1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42002" name="Text Box 47"/>
              <p:cNvSpPr txBox="1">
                <a:spLocks noChangeArrowheads="1"/>
              </p:cNvSpPr>
              <p:nvPr/>
            </p:nvSpPr>
            <p:spPr bwMode="auto">
              <a:xfrm>
                <a:off x="4219" y="2190"/>
                <a:ext cx="273" cy="309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defTabSz="914400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 b="1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高</a:t>
                </a:r>
                <a:endParaRPr lang="zh-CN" altLang="en-US" sz="1800" b="1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42003" name="Text Box 48"/>
              <p:cNvSpPr txBox="1">
                <a:spLocks noChangeArrowheads="1"/>
              </p:cNvSpPr>
              <p:nvPr/>
            </p:nvSpPr>
            <p:spPr bwMode="auto">
              <a:xfrm>
                <a:off x="3248" y="2340"/>
                <a:ext cx="881" cy="308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defTabSz="914400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 b="1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底面的周长</a:t>
                </a:r>
                <a:endParaRPr lang="en-US" altLang="zh-CN" sz="1800" b="1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42004" name="Line 49"/>
              <p:cNvSpPr>
                <a:spLocks noChangeShapeType="1"/>
              </p:cNvSpPr>
              <p:nvPr/>
            </p:nvSpPr>
            <p:spPr bwMode="auto">
              <a:xfrm>
                <a:off x="4083" y="2464"/>
                <a:ext cx="1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05" name="Line 50"/>
              <p:cNvSpPr>
                <a:spLocks noChangeShapeType="1"/>
              </p:cNvSpPr>
              <p:nvPr/>
            </p:nvSpPr>
            <p:spPr bwMode="auto">
              <a:xfrm flipH="1">
                <a:off x="3121" y="2464"/>
                <a:ext cx="1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06" name="Text Box 60"/>
              <p:cNvSpPr txBox="1">
                <a:spLocks noChangeArrowheads="1"/>
              </p:cNvSpPr>
              <p:nvPr/>
            </p:nvSpPr>
            <p:spPr bwMode="auto">
              <a:xfrm>
                <a:off x="3490" y="2062"/>
                <a:ext cx="453" cy="309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defTabSz="914400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 b="1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侧面</a:t>
                </a:r>
                <a:endParaRPr lang="zh-CN" altLang="en-US" sz="1800" b="1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</p:grpSp>
      </p:grpSp>
      <p:pic>
        <p:nvPicPr>
          <p:cNvPr id="4199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664" y="843558"/>
            <a:ext cx="973138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14" name="Picture 3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84739" y="3220045"/>
            <a:ext cx="1208088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2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decel="100000"/>
                                        <p:tgtEl>
                                          <p:spTgt spid="42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/>
      <p:bldP spid="63490" grpId="1" animBg="1"/>
      <p:bldP spid="89" grpId="0"/>
      <p:bldP spid="9244" grpId="0" animBg="1"/>
      <p:bldP spid="924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6" name="Group 8"/>
          <p:cNvGrpSpPr/>
          <p:nvPr/>
        </p:nvGrpSpPr>
        <p:grpSpPr bwMode="auto">
          <a:xfrm>
            <a:off x="971600" y="1435720"/>
            <a:ext cx="1806575" cy="2216150"/>
            <a:chOff x="2381" y="1343"/>
            <a:chExt cx="1905" cy="1859"/>
          </a:xfrm>
        </p:grpSpPr>
        <p:sp>
          <p:nvSpPr>
            <p:cNvPr id="43032" name="Rectangle 9"/>
            <p:cNvSpPr>
              <a:spLocks noChangeArrowheads="1"/>
            </p:cNvSpPr>
            <p:nvPr/>
          </p:nvSpPr>
          <p:spPr bwMode="auto">
            <a:xfrm>
              <a:off x="2381" y="1933"/>
              <a:ext cx="227" cy="99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033" name="Rectangle 10"/>
            <p:cNvSpPr>
              <a:spLocks noChangeArrowheads="1"/>
            </p:cNvSpPr>
            <p:nvPr/>
          </p:nvSpPr>
          <p:spPr bwMode="auto">
            <a:xfrm>
              <a:off x="4059" y="1933"/>
              <a:ext cx="227" cy="99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034" name="Oval 11"/>
            <p:cNvSpPr>
              <a:spLocks noChangeArrowheads="1"/>
            </p:cNvSpPr>
            <p:nvPr/>
          </p:nvSpPr>
          <p:spPr bwMode="auto">
            <a:xfrm>
              <a:off x="2744" y="1343"/>
              <a:ext cx="1089" cy="45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035" name="Oval 12"/>
            <p:cNvSpPr>
              <a:spLocks noChangeArrowheads="1"/>
            </p:cNvSpPr>
            <p:nvPr/>
          </p:nvSpPr>
          <p:spPr bwMode="auto">
            <a:xfrm>
              <a:off x="2381" y="1797"/>
              <a:ext cx="1905" cy="273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036" name="Oval 13"/>
            <p:cNvSpPr>
              <a:spLocks noChangeArrowheads="1"/>
            </p:cNvSpPr>
            <p:nvPr/>
          </p:nvSpPr>
          <p:spPr bwMode="auto">
            <a:xfrm>
              <a:off x="2381" y="2750"/>
              <a:ext cx="1905" cy="273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037" name="Rectangle 14"/>
            <p:cNvSpPr>
              <a:spLocks noChangeArrowheads="1"/>
            </p:cNvSpPr>
            <p:nvPr/>
          </p:nvSpPr>
          <p:spPr bwMode="auto">
            <a:xfrm>
              <a:off x="2562" y="2024"/>
              <a:ext cx="1497" cy="95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038" name="Rectangle 15"/>
            <p:cNvSpPr>
              <a:spLocks noChangeArrowheads="1"/>
            </p:cNvSpPr>
            <p:nvPr/>
          </p:nvSpPr>
          <p:spPr bwMode="auto">
            <a:xfrm>
              <a:off x="2608" y="1933"/>
              <a:ext cx="1406" cy="54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039" name="Rectangle 16"/>
            <p:cNvSpPr>
              <a:spLocks noChangeArrowheads="1"/>
            </p:cNvSpPr>
            <p:nvPr/>
          </p:nvSpPr>
          <p:spPr bwMode="auto">
            <a:xfrm>
              <a:off x="2426" y="2341"/>
              <a:ext cx="136" cy="54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040" name="Rectangle 17"/>
            <p:cNvSpPr>
              <a:spLocks noChangeArrowheads="1"/>
            </p:cNvSpPr>
            <p:nvPr/>
          </p:nvSpPr>
          <p:spPr bwMode="auto">
            <a:xfrm>
              <a:off x="4104" y="2386"/>
              <a:ext cx="182" cy="54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041" name="Oval 18"/>
            <p:cNvSpPr>
              <a:spLocks noChangeArrowheads="1"/>
            </p:cNvSpPr>
            <p:nvPr/>
          </p:nvSpPr>
          <p:spPr bwMode="auto">
            <a:xfrm>
              <a:off x="2562" y="2704"/>
              <a:ext cx="1497" cy="31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042" name="Oval 19"/>
            <p:cNvSpPr>
              <a:spLocks noChangeArrowheads="1"/>
            </p:cNvSpPr>
            <p:nvPr/>
          </p:nvSpPr>
          <p:spPr bwMode="auto">
            <a:xfrm>
              <a:off x="2562" y="2750"/>
              <a:ext cx="1497" cy="31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043" name="Oval 20"/>
            <p:cNvSpPr>
              <a:spLocks noChangeArrowheads="1"/>
            </p:cNvSpPr>
            <p:nvPr/>
          </p:nvSpPr>
          <p:spPr bwMode="auto">
            <a:xfrm>
              <a:off x="2744" y="2704"/>
              <a:ext cx="1089" cy="45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044" name="Rectangle 21"/>
            <p:cNvSpPr>
              <a:spLocks noChangeArrowheads="1"/>
            </p:cNvSpPr>
            <p:nvPr/>
          </p:nvSpPr>
          <p:spPr bwMode="auto">
            <a:xfrm>
              <a:off x="2562" y="2976"/>
              <a:ext cx="91" cy="2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045" name="Rectangle 22"/>
            <p:cNvSpPr>
              <a:spLocks noChangeArrowheads="1"/>
            </p:cNvSpPr>
            <p:nvPr/>
          </p:nvSpPr>
          <p:spPr bwMode="auto">
            <a:xfrm>
              <a:off x="3923" y="2886"/>
              <a:ext cx="91" cy="2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sp>
        <p:nvSpPr>
          <p:cNvPr id="37911" name="AutoShape 23"/>
          <p:cNvSpPr>
            <a:spLocks noChangeArrowheads="1"/>
          </p:cNvSpPr>
          <p:nvPr/>
        </p:nvSpPr>
        <p:spPr bwMode="auto">
          <a:xfrm flipH="1">
            <a:off x="3276650" y="2372345"/>
            <a:ext cx="504825" cy="217488"/>
          </a:xfrm>
          <a:prstGeom prst="leftArrow">
            <a:avLst>
              <a:gd name="adj1" fmla="val 50000"/>
              <a:gd name="adj2" fmla="val 58029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/>
          </a:p>
        </p:txBody>
      </p:sp>
      <p:grpSp>
        <p:nvGrpSpPr>
          <p:cNvPr id="37912" name="Group 24"/>
          <p:cNvGrpSpPr/>
          <p:nvPr/>
        </p:nvGrpSpPr>
        <p:grpSpPr bwMode="auto">
          <a:xfrm>
            <a:off x="4140250" y="932483"/>
            <a:ext cx="3970338" cy="2686050"/>
            <a:chOff x="340" y="1764"/>
            <a:chExt cx="2501" cy="2256"/>
          </a:xfrm>
        </p:grpSpPr>
        <p:sp>
          <p:nvSpPr>
            <p:cNvPr id="43028" name="Rectangle 25"/>
            <p:cNvSpPr>
              <a:spLocks noChangeArrowheads="1"/>
            </p:cNvSpPr>
            <p:nvPr/>
          </p:nvSpPr>
          <p:spPr bwMode="auto">
            <a:xfrm>
              <a:off x="340" y="2455"/>
              <a:ext cx="2501" cy="87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029" name="Oval 26"/>
            <p:cNvSpPr>
              <a:spLocks noChangeArrowheads="1"/>
            </p:cNvSpPr>
            <p:nvPr/>
          </p:nvSpPr>
          <p:spPr bwMode="auto">
            <a:xfrm>
              <a:off x="1210" y="1764"/>
              <a:ext cx="652" cy="69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030" name="Oval 27"/>
            <p:cNvSpPr>
              <a:spLocks noChangeArrowheads="1"/>
            </p:cNvSpPr>
            <p:nvPr/>
          </p:nvSpPr>
          <p:spPr bwMode="auto">
            <a:xfrm>
              <a:off x="1211" y="3329"/>
              <a:ext cx="652" cy="69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031" name="Text Box 28"/>
            <p:cNvSpPr txBox="1">
              <a:spLocks noChangeArrowheads="1"/>
            </p:cNvSpPr>
            <p:nvPr/>
          </p:nvSpPr>
          <p:spPr bwMode="auto">
            <a:xfrm>
              <a:off x="934" y="2739"/>
              <a:ext cx="1451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zh-CN" altLang="en-US" sz="32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5508675" y="2804145"/>
            <a:ext cx="1079500" cy="79216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lIns="90000" tIns="46800" rIns="90000" bIns="46800" anchor="ctr"/>
          <a:lstStyle/>
          <a:p>
            <a:pPr algn="ctr" defTabSz="914400"/>
            <a:endParaRPr lang="zh-CN" altLang="en-US" sz="3600" b="1">
              <a:ea typeface="楷体_GB2312" panose="02010609030101010101" pitchFamily="49" charset="-122"/>
            </a:endParaRPr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5579988" y="2227883"/>
            <a:ext cx="1111500" cy="371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 defTabSz="914400"/>
            <a:r>
              <a:rPr lang="zh-CN" altLang="en-US" sz="1800" b="1">
                <a:ea typeface="楷体_GB2312" panose="02010609030101010101" pitchFamily="49" charset="-122"/>
              </a:rPr>
              <a:t>底面周长</a:t>
            </a:r>
            <a:endParaRPr lang="zh-CN" altLang="en-US" sz="1800" b="1">
              <a:ea typeface="楷体_GB2312" panose="02010609030101010101" pitchFamily="49" charset="-122"/>
            </a:endParaRPr>
          </a:p>
        </p:txBody>
      </p:sp>
      <p:sp>
        <p:nvSpPr>
          <p:cNvPr id="2" name="Oval 11"/>
          <p:cNvSpPr>
            <a:spLocks noChangeArrowheads="1"/>
          </p:cNvSpPr>
          <p:nvPr/>
        </p:nvSpPr>
        <p:spPr bwMode="auto">
          <a:xfrm>
            <a:off x="5508675" y="930895"/>
            <a:ext cx="1079500" cy="79216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lIns="90000" tIns="46800" rIns="90000" bIns="46800" anchor="ctr"/>
          <a:lstStyle/>
          <a:p>
            <a:pPr algn="ctr" defTabSz="914400"/>
            <a:endParaRPr lang="zh-CN" altLang="en-US" sz="3600" b="1">
              <a:ea typeface="楷体_GB2312" panose="02010609030101010101" pitchFamily="49" charset="-122"/>
            </a:endParaRPr>
          </a:p>
        </p:txBody>
      </p:sp>
      <p:sp>
        <p:nvSpPr>
          <p:cNvPr id="37920" name="Line 32"/>
          <p:cNvSpPr>
            <a:spLocks noChangeShapeType="1"/>
          </p:cNvSpPr>
          <p:nvPr/>
        </p:nvSpPr>
        <p:spPr bwMode="auto">
          <a:xfrm flipH="1">
            <a:off x="4140250" y="2659683"/>
            <a:ext cx="19446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37921" name="Line 33"/>
          <p:cNvSpPr>
            <a:spLocks noChangeShapeType="1"/>
          </p:cNvSpPr>
          <p:nvPr/>
        </p:nvSpPr>
        <p:spPr bwMode="auto">
          <a:xfrm>
            <a:off x="6084938" y="2659683"/>
            <a:ext cx="20161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37922" name="Line 34"/>
          <p:cNvSpPr>
            <a:spLocks noChangeShapeType="1"/>
          </p:cNvSpPr>
          <p:nvPr/>
        </p:nvSpPr>
        <p:spPr bwMode="auto">
          <a:xfrm flipV="1">
            <a:off x="8101063" y="1723058"/>
            <a:ext cx="0" cy="10810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37923" name="Line 35"/>
          <p:cNvSpPr>
            <a:spLocks noChangeShapeType="1"/>
          </p:cNvSpPr>
          <p:nvPr/>
        </p:nvSpPr>
        <p:spPr bwMode="auto">
          <a:xfrm flipV="1">
            <a:off x="4140250" y="1723058"/>
            <a:ext cx="0" cy="10810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7632029" y="2011983"/>
            <a:ext cx="414194" cy="371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 defTabSz="914400"/>
            <a:r>
              <a:rPr lang="zh-CN" altLang="en-US" sz="1800" b="1">
                <a:ea typeface="楷体_GB2312" panose="02010609030101010101" pitchFamily="49" charset="-122"/>
              </a:rPr>
              <a:t>高</a:t>
            </a:r>
            <a:endParaRPr lang="zh-CN" altLang="en-US" sz="1800" b="1">
              <a:ea typeface="楷体_GB2312" panose="02010609030101010101" pitchFamily="49" charset="-122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1404863" y="2732708"/>
            <a:ext cx="1111500" cy="371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 defTabSz="914400"/>
            <a:r>
              <a:rPr lang="zh-CN" altLang="en-US" sz="1800" b="1">
                <a:ea typeface="楷体_GB2312" panose="02010609030101010101" pitchFamily="49" charset="-122"/>
              </a:rPr>
              <a:t>底面周长</a:t>
            </a:r>
            <a:endParaRPr lang="zh-CN" altLang="en-US" sz="1800" b="1">
              <a:ea typeface="楷体_GB2312" panose="02010609030101010101" pitchFamily="49" charset="-122"/>
            </a:endParaRP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807616" y="2443783"/>
            <a:ext cx="414194" cy="371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 defTabSz="914400"/>
            <a:r>
              <a:rPr lang="zh-CN" altLang="en-US" sz="1800" b="1">
                <a:ea typeface="楷体_GB2312" panose="02010609030101010101" pitchFamily="49" charset="-122"/>
              </a:rPr>
              <a:t>高</a:t>
            </a:r>
            <a:endParaRPr lang="zh-CN" altLang="en-US" sz="1800" b="1">
              <a:ea typeface="楷体_GB2312" panose="02010609030101010101" pitchFamily="49" charset="-122"/>
            </a:endParaRPr>
          </a:p>
        </p:txBody>
      </p:sp>
      <p:sp>
        <p:nvSpPr>
          <p:cNvPr id="43047" name="Text Box 14"/>
          <p:cNvSpPr txBox="1">
            <a:spLocks noChangeArrowheads="1"/>
          </p:cNvSpPr>
          <p:nvPr/>
        </p:nvSpPr>
        <p:spPr bwMode="auto">
          <a:xfrm>
            <a:off x="5724575" y="1148383"/>
            <a:ext cx="719138" cy="371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 defTabSz="914400"/>
            <a:r>
              <a:rPr lang="zh-CN" altLang="en-US" sz="1800" b="1">
                <a:ea typeface="楷体_GB2312" panose="02010609030101010101" pitchFamily="49" charset="-122"/>
              </a:rPr>
              <a:t>底面</a:t>
            </a:r>
            <a:endParaRPr lang="zh-CN" altLang="en-US" sz="1800" b="1">
              <a:ea typeface="楷体_GB2312" panose="02010609030101010101" pitchFamily="49" charset="-122"/>
            </a:endParaRPr>
          </a:p>
        </p:txBody>
      </p:sp>
      <p:sp>
        <p:nvSpPr>
          <p:cNvPr id="43048" name="Text Box 14"/>
          <p:cNvSpPr txBox="1">
            <a:spLocks noChangeArrowheads="1"/>
          </p:cNvSpPr>
          <p:nvPr/>
        </p:nvSpPr>
        <p:spPr bwMode="auto">
          <a:xfrm>
            <a:off x="5724575" y="3020045"/>
            <a:ext cx="720725" cy="371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 defTabSz="914400"/>
            <a:r>
              <a:rPr lang="zh-CN" altLang="en-US" sz="1800" b="1">
                <a:ea typeface="楷体_GB2312" panose="02010609030101010101" pitchFamily="49" charset="-122"/>
              </a:rPr>
              <a:t>底面</a:t>
            </a:r>
            <a:endParaRPr lang="zh-CN" altLang="en-US" sz="1800" b="1">
              <a:ea typeface="楷体_GB2312" panose="02010609030101010101" pitchFamily="49" charset="-122"/>
            </a:endParaRPr>
          </a:p>
        </p:txBody>
      </p:sp>
      <p:sp>
        <p:nvSpPr>
          <p:cNvPr id="43049" name="Text Box 14"/>
          <p:cNvSpPr txBox="1">
            <a:spLocks noChangeArrowheads="1"/>
          </p:cNvSpPr>
          <p:nvPr/>
        </p:nvSpPr>
        <p:spPr bwMode="auto">
          <a:xfrm>
            <a:off x="1476425" y="1508745"/>
            <a:ext cx="719138" cy="371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 defTabSz="914400"/>
            <a:r>
              <a:rPr lang="zh-CN" altLang="en-US" sz="1800" b="1">
                <a:ea typeface="楷体_GB2312" panose="02010609030101010101" pitchFamily="49" charset="-122"/>
              </a:rPr>
              <a:t>底面</a:t>
            </a:r>
            <a:endParaRPr lang="zh-CN" altLang="en-US" sz="1800" b="1">
              <a:ea typeface="楷体_GB2312" panose="02010609030101010101" pitchFamily="49" charset="-122"/>
            </a:endParaRPr>
          </a:p>
        </p:txBody>
      </p:sp>
      <p:sp>
        <p:nvSpPr>
          <p:cNvPr id="43050" name="Text Box 14"/>
          <p:cNvSpPr txBox="1">
            <a:spLocks noChangeArrowheads="1"/>
          </p:cNvSpPr>
          <p:nvPr/>
        </p:nvSpPr>
        <p:spPr bwMode="auto">
          <a:xfrm>
            <a:off x="1476425" y="3164508"/>
            <a:ext cx="719138" cy="371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 defTabSz="914400"/>
            <a:r>
              <a:rPr lang="zh-CN" altLang="en-US" sz="1800" b="1">
                <a:ea typeface="楷体_GB2312" panose="02010609030101010101" pitchFamily="49" charset="-122"/>
              </a:rPr>
              <a:t>底面</a:t>
            </a:r>
            <a:endParaRPr lang="zh-CN" altLang="en-US" sz="1800" b="1">
              <a:ea typeface="楷体_GB2312" panose="0201060903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1000"/>
                                        <p:tgtEl>
                                          <p:spTgt spid="37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000"/>
                                        <p:tgtEl>
                                          <p:spTgt spid="37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1" grpId="0" animBg="1"/>
      <p:bldP spid="22539" grpId="0" animBg="1"/>
      <p:bldP spid="22539" grpId="1" animBg="1"/>
      <p:bldP spid="22542" grpId="0" autoUpdateAnimBg="0"/>
      <p:bldP spid="2" grpId="0" animBg="1"/>
      <p:bldP spid="2" grpId="1" animBg="1"/>
      <p:bldP spid="37920" grpId="0" animBg="1"/>
      <p:bldP spid="37921" grpId="0" animBg="1"/>
      <p:bldP spid="37922" grpId="0" animBg="1"/>
      <p:bldP spid="37923" grpId="0" animBg="1"/>
      <p:bldP spid="4" grpId="0" autoUpdateAnimBg="0"/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08" name="Picture 2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12767" y="1457423"/>
            <a:ext cx="1223963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6562" name="Group 2"/>
          <p:cNvGrpSpPr/>
          <p:nvPr/>
        </p:nvGrpSpPr>
        <p:grpSpPr bwMode="auto">
          <a:xfrm>
            <a:off x="683568" y="1697658"/>
            <a:ext cx="1922463" cy="1954212"/>
            <a:chOff x="611" y="1373"/>
            <a:chExt cx="1211" cy="1641"/>
          </a:xfrm>
        </p:grpSpPr>
        <p:grpSp>
          <p:nvGrpSpPr>
            <p:cNvPr id="45075" name="Group 3"/>
            <p:cNvGrpSpPr/>
            <p:nvPr/>
          </p:nvGrpSpPr>
          <p:grpSpPr bwMode="auto">
            <a:xfrm>
              <a:off x="611" y="1373"/>
              <a:ext cx="805" cy="1609"/>
              <a:chOff x="667" y="1701"/>
              <a:chExt cx="805" cy="1609"/>
            </a:xfrm>
          </p:grpSpPr>
          <p:sp>
            <p:nvSpPr>
              <p:cNvPr id="45084" name="AutoShape 4"/>
              <p:cNvSpPr>
                <a:spLocks noChangeArrowheads="1"/>
              </p:cNvSpPr>
              <p:nvPr/>
            </p:nvSpPr>
            <p:spPr bwMode="auto">
              <a:xfrm>
                <a:off x="667" y="1701"/>
                <a:ext cx="805" cy="1609"/>
              </a:xfrm>
              <a:prstGeom prst="can">
                <a:avLst>
                  <a:gd name="adj" fmla="val 49969"/>
                </a:avLst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085" name="Oval 5"/>
              <p:cNvSpPr>
                <a:spLocks noChangeArrowheads="1"/>
              </p:cNvSpPr>
              <p:nvPr/>
            </p:nvSpPr>
            <p:spPr bwMode="auto">
              <a:xfrm>
                <a:off x="668" y="2914"/>
                <a:ext cx="798" cy="394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5076" name="Line 6"/>
            <p:cNvSpPr>
              <a:spLocks noChangeShapeType="1"/>
            </p:cNvSpPr>
            <p:nvPr/>
          </p:nvSpPr>
          <p:spPr bwMode="auto">
            <a:xfrm>
              <a:off x="1418" y="1590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7" name="Line 7"/>
            <p:cNvSpPr>
              <a:spLocks noChangeShapeType="1"/>
            </p:cNvSpPr>
            <p:nvPr/>
          </p:nvSpPr>
          <p:spPr bwMode="auto">
            <a:xfrm>
              <a:off x="1425" y="2785"/>
              <a:ext cx="3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8" name="Line 8"/>
            <p:cNvSpPr>
              <a:spLocks noChangeShapeType="1"/>
            </p:cNvSpPr>
            <p:nvPr/>
          </p:nvSpPr>
          <p:spPr bwMode="auto">
            <a:xfrm>
              <a:off x="1584" y="2296"/>
              <a:ext cx="0" cy="4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9" name="Line 9"/>
            <p:cNvSpPr>
              <a:spLocks noChangeShapeType="1"/>
            </p:cNvSpPr>
            <p:nvPr/>
          </p:nvSpPr>
          <p:spPr bwMode="auto">
            <a:xfrm flipV="1">
              <a:off x="1585" y="1597"/>
              <a:ext cx="0" cy="4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0" name="Line 10"/>
            <p:cNvSpPr>
              <a:spLocks noChangeShapeType="1"/>
            </p:cNvSpPr>
            <p:nvPr/>
          </p:nvSpPr>
          <p:spPr bwMode="auto">
            <a:xfrm>
              <a:off x="618" y="2785"/>
              <a:ext cx="78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1" name="Oval 11"/>
            <p:cNvSpPr>
              <a:spLocks noChangeAspect="1" noChangeArrowheads="1"/>
            </p:cNvSpPr>
            <p:nvPr/>
          </p:nvSpPr>
          <p:spPr bwMode="auto">
            <a:xfrm>
              <a:off x="994" y="2768"/>
              <a:ext cx="34" cy="3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82" name="Text Box 12"/>
            <p:cNvSpPr txBox="1">
              <a:spLocks noChangeArrowheads="1"/>
            </p:cNvSpPr>
            <p:nvPr/>
          </p:nvSpPr>
          <p:spPr bwMode="auto">
            <a:xfrm>
              <a:off x="1386" y="2057"/>
              <a:ext cx="436" cy="3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000">
                  <a:latin typeface="楷体_GB2312" panose="02010609030101010101" pitchFamily="49" charset="-122"/>
                  <a:ea typeface="楷体_GB2312" panose="02010609030101010101" pitchFamily="49" charset="-122"/>
                </a:rPr>
                <a:t>22cm</a:t>
              </a:r>
              <a:endParaRPr lang="en-US" altLang="zh-CN" sz="200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45083" name="Text Box 13"/>
            <p:cNvSpPr txBox="1">
              <a:spLocks noChangeArrowheads="1"/>
            </p:cNvSpPr>
            <p:nvPr/>
          </p:nvSpPr>
          <p:spPr bwMode="auto">
            <a:xfrm>
              <a:off x="851" y="2706"/>
              <a:ext cx="188" cy="3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1800">
                  <a:latin typeface="楷体_GB2312" panose="02010609030101010101" pitchFamily="49" charset="-122"/>
                  <a:ea typeface="楷体_GB2312" panose="02010609030101010101" pitchFamily="49" charset="-122"/>
                </a:rPr>
                <a:t>o</a:t>
              </a:r>
              <a:endParaRPr lang="en-US" altLang="zh-CN" sz="180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46082" name="Text Box 14"/>
          <p:cNvSpPr txBox="1">
            <a:spLocks noChangeArrowheads="1"/>
          </p:cNvSpPr>
          <p:nvPr/>
        </p:nvSpPr>
        <p:spPr bwMode="auto">
          <a:xfrm>
            <a:off x="589594" y="612358"/>
            <a:ext cx="70423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圆柱的底面周长是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62.8cm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，求它的侧面积。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5" name="Rectangle 24"/>
          <p:cNvSpPr>
            <a:spLocks noChangeArrowheads="1"/>
          </p:cNvSpPr>
          <p:nvPr/>
        </p:nvSpPr>
        <p:spPr bwMode="auto">
          <a:xfrm>
            <a:off x="4067175" y="2859088"/>
            <a:ext cx="2016125" cy="4572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ctr">
            <a:spAutoFit/>
          </a:bodyPr>
          <a:lstStyle/>
          <a:p>
            <a:pPr defTabSz="914400" eaLnBrk="0" hangingPunct="0">
              <a:buFont typeface="Arial" panose="020B0604020202020204" pitchFamily="34" charset="0"/>
              <a:buNone/>
              <a:tabLst>
                <a:tab pos="1147445" algn="ctr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62.8×22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 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086" name="Rectangle 24"/>
          <p:cNvSpPr>
            <a:spLocks noChangeArrowheads="1"/>
          </p:cNvSpPr>
          <p:nvPr/>
        </p:nvSpPr>
        <p:spPr bwMode="auto">
          <a:xfrm>
            <a:off x="3131840" y="3514425"/>
            <a:ext cx="5400675" cy="4572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ctr">
            <a:spAutoFit/>
          </a:bodyPr>
          <a:lstStyle/>
          <a:p>
            <a:pPr defTabSz="914400" eaLnBrk="0" hangingPunct="0">
              <a:buFont typeface="Arial" panose="020B0604020202020204" pitchFamily="34" charset="0"/>
              <a:buNone/>
              <a:tabLst>
                <a:tab pos="1147445" algn="ctr"/>
              </a:tabLs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答：圆柱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的侧面积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6109" name="Group 29"/>
          <p:cNvGrpSpPr/>
          <p:nvPr/>
        </p:nvGrpSpPr>
        <p:grpSpPr bwMode="auto">
          <a:xfrm>
            <a:off x="3779043" y="1557965"/>
            <a:ext cx="2592388" cy="1152525"/>
            <a:chOff x="2154" y="894"/>
            <a:chExt cx="1633" cy="726"/>
          </a:xfrm>
          <a:noFill/>
        </p:grpSpPr>
        <p:sp>
          <p:nvSpPr>
            <p:cNvPr id="45068" name="AutoShape 26"/>
            <p:cNvSpPr>
              <a:spLocks noChangeArrowheads="1"/>
            </p:cNvSpPr>
            <p:nvPr/>
          </p:nvSpPr>
          <p:spPr bwMode="auto">
            <a:xfrm>
              <a:off x="2154" y="894"/>
              <a:ext cx="1588" cy="726"/>
            </a:xfrm>
            <a:prstGeom prst="cloudCallout">
              <a:avLst>
                <a:gd name="adj1" fmla="val 71614"/>
                <a:gd name="adj2" fmla="val -2839"/>
              </a:avLst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 defTabSz="914400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069" name="Rectangle 24"/>
            <p:cNvSpPr>
              <a:spLocks noChangeArrowheads="1"/>
            </p:cNvSpPr>
            <p:nvPr/>
          </p:nvSpPr>
          <p:spPr bwMode="auto">
            <a:xfrm>
              <a:off x="2245" y="937"/>
              <a:ext cx="1542" cy="523"/>
            </a:xfrm>
            <a:prstGeom prst="rect">
              <a:avLst/>
            </a:prstGeom>
            <a:grpFill/>
            <a:ln w="1270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defTabSz="914400" eaLnBrk="0" hangingPunct="0">
                <a:buFont typeface="Arial" panose="020B0604020202020204" pitchFamily="34" charset="0"/>
                <a:buNone/>
                <a:tabLst>
                  <a:tab pos="1147445" algn="ctr"/>
                </a:tabLst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圆柱的侧面积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defTabSz="914400" eaLnBrk="0" hangingPunct="0">
                <a:buFont typeface="Arial" panose="020B0604020202020204" pitchFamily="34" charset="0"/>
                <a:buNone/>
                <a:tabLst>
                  <a:tab pos="1147445" algn="ctr"/>
                </a:tabLst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＝底面周长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高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6110" name="Rectangle 24"/>
          <p:cNvSpPr>
            <a:spLocks noChangeArrowheads="1"/>
          </p:cNvSpPr>
          <p:nvPr/>
        </p:nvSpPr>
        <p:spPr bwMode="auto">
          <a:xfrm>
            <a:off x="5651500" y="2859088"/>
            <a:ext cx="2016125" cy="4572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ctr">
            <a:spAutoFit/>
          </a:bodyPr>
          <a:lstStyle/>
          <a:p>
            <a:pPr defTabSz="914400" eaLnBrk="0" hangingPunct="0">
              <a:buFont typeface="Arial" panose="020B0604020202020204" pitchFamily="34" charset="0"/>
              <a:buNone/>
              <a:tabLst>
                <a:tab pos="1147445" algn="ctr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1381.6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111" name="Rectangle 24"/>
          <p:cNvSpPr>
            <a:spLocks noChangeArrowheads="1"/>
          </p:cNvSpPr>
          <p:nvPr/>
        </p:nvSpPr>
        <p:spPr bwMode="auto">
          <a:xfrm>
            <a:off x="5868144" y="3508375"/>
            <a:ext cx="1152525" cy="4572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ctr">
            <a:spAutoFit/>
          </a:bodyPr>
          <a:lstStyle/>
          <a:p>
            <a:pPr defTabSz="914400" eaLnBrk="0" hangingPunct="0">
              <a:buFont typeface="Arial" panose="020B0604020202020204" pitchFamily="34" charset="0"/>
              <a:buNone/>
              <a:tabLst>
                <a:tab pos="1147445" algn="ctr"/>
              </a:tabLs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1381.6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6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46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46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46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5" grpId="0"/>
      <p:bldP spid="46086" grpId="0"/>
      <p:bldP spid="46110" grpId="0"/>
      <p:bldP spid="461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52" name="Rectangle 88"/>
          <p:cNvSpPr>
            <a:spLocks noChangeArrowheads="1"/>
          </p:cNvSpPr>
          <p:nvPr/>
        </p:nvSpPr>
        <p:spPr bwMode="auto">
          <a:xfrm>
            <a:off x="1439862" y="529848"/>
            <a:ext cx="669607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一个圆柱形油桶高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6dm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，底面直径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4dm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，做这个的油桶至少需要多少平方分米的铁皮？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153" name="组合 5"/>
          <p:cNvGrpSpPr/>
          <p:nvPr/>
        </p:nvGrpSpPr>
        <p:grpSpPr bwMode="auto">
          <a:xfrm>
            <a:off x="179512" y="484802"/>
            <a:ext cx="1166813" cy="1063198"/>
            <a:chOff x="670145" y="1457273"/>
            <a:chExt cx="1555361" cy="1418830"/>
          </a:xfrm>
        </p:grpSpPr>
        <p:pic>
          <p:nvPicPr>
            <p:cNvPr id="48208" name="图片 6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209" name="矩形 7"/>
            <p:cNvSpPr>
              <a:spLocks noChangeArrowheads="1"/>
            </p:cNvSpPr>
            <p:nvPr/>
          </p:nvSpPr>
          <p:spPr bwMode="auto">
            <a:xfrm>
              <a:off x="921965" y="2321624"/>
              <a:ext cx="970536" cy="5544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8154" name="Rectangle 92"/>
          <p:cNvSpPr>
            <a:spLocks noChangeArrowheads="1"/>
          </p:cNvSpPr>
          <p:nvPr/>
        </p:nvSpPr>
        <p:spPr bwMode="auto">
          <a:xfrm>
            <a:off x="2555875" y="1924050"/>
            <a:ext cx="3359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zh-CN" sz="2000">
                <a:latin typeface="楷体_GB2312" panose="02010609030101010101" pitchFamily="49" charset="-122"/>
                <a:ea typeface="楷体_GB2312" panose="02010609030101010101" pitchFamily="49" charset="-122"/>
              </a:rPr>
              <a:t>表面积</a:t>
            </a:r>
            <a:r>
              <a:rPr lang="zh-CN" altLang="en-US" sz="2000">
                <a:latin typeface="楷体_GB2312" panose="02010609030101010101" pitchFamily="49" charset="-122"/>
                <a:ea typeface="楷体_GB2312" panose="02010609030101010101" pitchFamily="49" charset="-122"/>
              </a:rPr>
              <a:t>＝</a:t>
            </a:r>
            <a:r>
              <a:rPr lang="zh-CN" altLang="zh-CN" sz="2000">
                <a:latin typeface="楷体_GB2312" panose="02010609030101010101" pitchFamily="49" charset="-122"/>
                <a:ea typeface="楷体_GB2312" panose="02010609030101010101" pitchFamily="49" charset="-122"/>
              </a:rPr>
              <a:t>侧面积</a:t>
            </a:r>
            <a:r>
              <a:rPr lang="zh-CN" altLang="en-US" sz="2000">
                <a:latin typeface="楷体_GB2312" panose="02010609030101010101" pitchFamily="49" charset="-122"/>
                <a:ea typeface="楷体_GB2312" panose="02010609030101010101" pitchFamily="49" charset="-122"/>
              </a:rPr>
              <a:t>＋</a:t>
            </a:r>
            <a:r>
              <a:rPr lang="zh-CN" altLang="zh-CN" sz="2000">
                <a:latin typeface="楷体_GB2312" panose="02010609030101010101" pitchFamily="49" charset="-122"/>
                <a:ea typeface="楷体_GB2312" panose="02010609030101010101" pitchFamily="49" charset="-122"/>
              </a:rPr>
              <a:t>底面积</a:t>
            </a:r>
            <a:r>
              <a:rPr lang="en-US" altLang="zh-CN" sz="2000">
                <a:latin typeface="楷体_GB2312" panose="02010609030101010101" pitchFamily="49" charset="-122"/>
                <a:ea typeface="楷体_GB2312" panose="02010609030101010101" pitchFamily="49" charset="-122"/>
              </a:rPr>
              <a:t>×2</a:t>
            </a:r>
            <a:endParaRPr lang="zh-CN" altLang="en-US" sz="2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8156" name="Text Box 16"/>
          <p:cNvSpPr txBox="1">
            <a:spLocks noChangeArrowheads="1"/>
          </p:cNvSpPr>
          <p:nvPr/>
        </p:nvSpPr>
        <p:spPr bwMode="auto">
          <a:xfrm>
            <a:off x="1835150" y="2859088"/>
            <a:ext cx="223202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000" b="1">
                <a:ea typeface="楷体_GB2312" panose="02010609030101010101" pitchFamily="49" charset="-122"/>
              </a:rPr>
              <a:t>油桶两个底的面积：</a:t>
            </a:r>
            <a:endParaRPr lang="zh-CN" altLang="en-US" sz="2000" b="1">
              <a:ea typeface="楷体_GB2312" panose="02010609030101010101" pitchFamily="49" charset="-122"/>
            </a:endParaRPr>
          </a:p>
        </p:txBody>
      </p:sp>
      <p:sp>
        <p:nvSpPr>
          <p:cNvPr id="48157" name="Text Box 17"/>
          <p:cNvSpPr txBox="1">
            <a:spLocks noChangeArrowheads="1"/>
          </p:cNvSpPr>
          <p:nvPr/>
        </p:nvSpPr>
        <p:spPr bwMode="auto">
          <a:xfrm>
            <a:off x="1979613" y="3363913"/>
            <a:ext cx="2087562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000" b="1">
                <a:ea typeface="楷体_GB2312" panose="02010609030101010101" pitchFamily="49" charset="-122"/>
              </a:rPr>
              <a:t>油桶的表面积：</a:t>
            </a:r>
            <a:endParaRPr lang="zh-CN" altLang="en-US" sz="2000" b="1">
              <a:ea typeface="楷体_GB2312" panose="02010609030101010101" pitchFamily="49" charset="-122"/>
            </a:endParaRPr>
          </a:p>
        </p:txBody>
      </p:sp>
      <p:sp>
        <p:nvSpPr>
          <p:cNvPr id="48158" name="Text Box 18"/>
          <p:cNvSpPr txBox="1">
            <a:spLocks noChangeArrowheads="1"/>
          </p:cNvSpPr>
          <p:nvPr/>
        </p:nvSpPr>
        <p:spPr bwMode="auto">
          <a:xfrm>
            <a:off x="2051050" y="2355850"/>
            <a:ext cx="201612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000" b="1">
                <a:ea typeface="楷体_GB2312" panose="02010609030101010101" pitchFamily="49" charset="-122"/>
              </a:rPr>
              <a:t>油桶的侧面积：</a:t>
            </a:r>
            <a:endParaRPr lang="zh-CN" altLang="en-US" sz="2000" b="1">
              <a:ea typeface="楷体_GB2312" panose="02010609030101010101" pitchFamily="49" charset="-122"/>
            </a:endParaRPr>
          </a:p>
        </p:txBody>
      </p:sp>
      <p:sp>
        <p:nvSpPr>
          <p:cNvPr id="48159" name="Text Box 19"/>
          <p:cNvSpPr txBox="1">
            <a:spLocks noChangeArrowheads="1"/>
          </p:cNvSpPr>
          <p:nvPr/>
        </p:nvSpPr>
        <p:spPr bwMode="auto">
          <a:xfrm>
            <a:off x="4067175" y="2859088"/>
            <a:ext cx="259238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3.14×</a:t>
            </a: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r>
              <a:rPr lang="en-US" altLang="zh-CN" sz="2000" b="1" baseline="3000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en-US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×2</a:t>
            </a: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＝</a:t>
            </a: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8160" name="Text Box 20"/>
          <p:cNvSpPr txBox="1">
            <a:spLocks noChangeArrowheads="1"/>
          </p:cNvSpPr>
          <p:nvPr/>
        </p:nvSpPr>
        <p:spPr bwMode="auto">
          <a:xfrm>
            <a:off x="3851275" y="2355850"/>
            <a:ext cx="194468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3.14×4×6</a:t>
            </a: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＝</a:t>
            </a: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8161" name="Text Box 21"/>
          <p:cNvSpPr txBox="1">
            <a:spLocks noChangeArrowheads="1"/>
          </p:cNvSpPr>
          <p:nvPr/>
        </p:nvSpPr>
        <p:spPr bwMode="auto">
          <a:xfrm>
            <a:off x="3779838" y="3363913"/>
            <a:ext cx="2087562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75.36</a:t>
            </a: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＋</a:t>
            </a:r>
            <a:r>
              <a:rPr lang="en-US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25.12</a:t>
            </a: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＝</a:t>
            </a:r>
            <a:endParaRPr lang="en-US" altLang="zh-CN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8162" name="Text Box 22"/>
          <p:cNvSpPr txBox="1">
            <a:spLocks noChangeArrowheads="1"/>
          </p:cNvSpPr>
          <p:nvPr/>
        </p:nvSpPr>
        <p:spPr bwMode="auto">
          <a:xfrm>
            <a:off x="2411413" y="3940175"/>
            <a:ext cx="59753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答：做这个的油桶至少需要</a:t>
            </a:r>
            <a:r>
              <a:rPr lang="en-US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100.48</a:t>
            </a: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平方分米的铁皮。</a:t>
            </a: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48180" name="Object 52"/>
          <p:cNvGraphicFramePr>
            <a:graphicFrameLocks noChangeAspect="1"/>
          </p:cNvGraphicFramePr>
          <p:nvPr/>
        </p:nvGraphicFramePr>
        <p:xfrm>
          <a:off x="4514850" y="246380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00" name="公式" r:id="rId2" imgW="114300" imgH="215900" progId="Equation.3">
                  <p:embed/>
                </p:oleObj>
              </mc:Choice>
              <mc:Fallback>
                <p:oleObj name="公式" r:id="rId2" imgW="114300" imgH="215900" progId="Equation.3">
                  <p:embed/>
                  <p:pic>
                    <p:nvPicPr>
                      <p:cNvPr id="0" name="Picture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246380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163" name="Picture 2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7900" y="2066925"/>
            <a:ext cx="67468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64" name="Picture 2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4300" y="1995488"/>
            <a:ext cx="863600" cy="73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8175" name="Group 47"/>
          <p:cNvGrpSpPr/>
          <p:nvPr/>
        </p:nvGrpSpPr>
        <p:grpSpPr bwMode="auto">
          <a:xfrm>
            <a:off x="468313" y="1851025"/>
            <a:ext cx="3240087" cy="792163"/>
            <a:chOff x="1111" y="1121"/>
            <a:chExt cx="2041" cy="499"/>
          </a:xfrm>
          <a:noFill/>
        </p:grpSpPr>
        <p:sp>
          <p:nvSpPr>
            <p:cNvPr id="48203" name="AutoShape 26"/>
            <p:cNvSpPr>
              <a:spLocks noChangeArrowheads="1"/>
            </p:cNvSpPr>
            <p:nvPr/>
          </p:nvSpPr>
          <p:spPr bwMode="auto">
            <a:xfrm>
              <a:off x="1111" y="1121"/>
              <a:ext cx="2041" cy="499"/>
            </a:xfrm>
            <a:prstGeom prst="cloudCallout">
              <a:avLst>
                <a:gd name="adj1" fmla="val 53921"/>
                <a:gd name="adj2" fmla="val 8116"/>
              </a:avLst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 defTabSz="914400"/>
              <a:endParaRPr lang="zh-CN" altLang="en-US" b="1"/>
            </a:p>
          </p:txBody>
        </p:sp>
        <p:sp>
          <p:nvSpPr>
            <p:cNvPr id="48204" name="Text Box 14"/>
            <p:cNvSpPr txBox="1">
              <a:spLocks noChangeArrowheads="1"/>
            </p:cNvSpPr>
            <p:nvPr/>
          </p:nvSpPr>
          <p:spPr bwMode="auto">
            <a:xfrm>
              <a:off x="1202" y="1212"/>
              <a:ext cx="1950" cy="36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914400">
                <a:spcBef>
                  <a:spcPct val="50000"/>
                </a:spcBef>
              </a:pPr>
              <a:r>
                <a:rPr lang="zh-CN" altLang="en-US" sz="1600" b="1">
                  <a:ea typeface="楷体_GB2312" panose="02010609030101010101" pitchFamily="49" charset="-122"/>
                </a:rPr>
                <a:t>求做油桶需要多少平方分米的铁皮，就是求油桶的表面积。</a:t>
              </a:r>
              <a:endParaRPr lang="zh-CN" altLang="en-US" sz="1600" b="1">
                <a:ea typeface="楷体_GB2312" panose="02010609030101010101" pitchFamily="49" charset="-122"/>
              </a:endParaRPr>
            </a:p>
          </p:txBody>
        </p:sp>
      </p:grpSp>
      <p:grpSp>
        <p:nvGrpSpPr>
          <p:cNvPr id="48176" name="Group 48"/>
          <p:cNvGrpSpPr/>
          <p:nvPr/>
        </p:nvGrpSpPr>
        <p:grpSpPr bwMode="auto">
          <a:xfrm>
            <a:off x="5435600" y="1708150"/>
            <a:ext cx="2449513" cy="792163"/>
            <a:chOff x="3424" y="1121"/>
            <a:chExt cx="1543" cy="499"/>
          </a:xfrm>
          <a:noFill/>
        </p:grpSpPr>
        <p:sp>
          <p:nvSpPr>
            <p:cNvPr id="48201" name="AutoShape 27"/>
            <p:cNvSpPr>
              <a:spLocks noChangeArrowheads="1"/>
            </p:cNvSpPr>
            <p:nvPr/>
          </p:nvSpPr>
          <p:spPr bwMode="auto">
            <a:xfrm>
              <a:off x="3424" y="1121"/>
              <a:ext cx="1543" cy="499"/>
            </a:xfrm>
            <a:prstGeom prst="cloudCallout">
              <a:avLst>
                <a:gd name="adj1" fmla="val -49870"/>
                <a:gd name="adj2" fmla="val 35171"/>
              </a:avLst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 defTabSz="914400"/>
              <a:endParaRPr lang="zh-CN" altLang="en-US" b="1"/>
            </a:p>
          </p:txBody>
        </p:sp>
        <p:sp>
          <p:nvSpPr>
            <p:cNvPr id="48202" name="Text Box 15"/>
            <p:cNvSpPr txBox="1">
              <a:spLocks noChangeArrowheads="1"/>
            </p:cNvSpPr>
            <p:nvPr/>
          </p:nvSpPr>
          <p:spPr bwMode="auto">
            <a:xfrm>
              <a:off x="3515" y="1166"/>
              <a:ext cx="1452" cy="36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914400">
                <a:spcBef>
                  <a:spcPct val="50000"/>
                </a:spcBef>
              </a:pPr>
              <a:r>
                <a:rPr lang="zh-CN" altLang="en-US" sz="1600" b="1">
                  <a:ea typeface="楷体_GB2312" panose="02010609030101010101" pitchFamily="49" charset="-122"/>
                </a:rPr>
                <a:t>先算油桶的侧面积，再加上它的两个底面积。</a:t>
              </a:r>
              <a:endParaRPr lang="zh-CN" altLang="en-US" sz="1600" b="1">
                <a:ea typeface="楷体_GB2312" panose="02010609030101010101" pitchFamily="49" charset="-122"/>
              </a:endParaRPr>
            </a:p>
          </p:txBody>
        </p:sp>
      </p:grpSp>
      <p:graphicFrame>
        <p:nvGraphicFramePr>
          <p:cNvPr id="48177" name="Object 53"/>
          <p:cNvGraphicFramePr>
            <a:graphicFrameLocks noChangeAspect="1"/>
          </p:cNvGraphicFramePr>
          <p:nvPr/>
        </p:nvGraphicFramePr>
        <p:xfrm>
          <a:off x="5148263" y="2859088"/>
          <a:ext cx="152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6" imgW="152400" imgH="393700" progId="Equation.3">
                  <p:embed/>
                </p:oleObj>
              </mc:Choice>
              <mc:Fallback>
                <p:oleObj name="公式" r:id="rId6" imgW="152400" imgH="393700" progId="Equation.3">
                  <p:embed/>
                  <p:pic>
                    <p:nvPicPr>
                      <p:cNvPr id="0" name="Picture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2859088"/>
                        <a:ext cx="1524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78" name="Text Box 21"/>
          <p:cNvSpPr txBox="1">
            <a:spLocks noChangeArrowheads="1"/>
          </p:cNvSpPr>
          <p:nvPr/>
        </p:nvSpPr>
        <p:spPr bwMode="auto">
          <a:xfrm>
            <a:off x="5580063" y="2355850"/>
            <a:ext cx="27368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75.36 </a:t>
            </a: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（平方分米）</a:t>
            </a:r>
            <a:endParaRPr lang="en-US" altLang="zh-CN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8179" name="Text Box 21"/>
          <p:cNvSpPr txBox="1">
            <a:spLocks noChangeArrowheads="1"/>
          </p:cNvSpPr>
          <p:nvPr/>
        </p:nvSpPr>
        <p:spPr bwMode="auto">
          <a:xfrm>
            <a:off x="6227763" y="2859088"/>
            <a:ext cx="2376487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25.12</a:t>
            </a: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zh-CN" altLang="en-US" sz="2000" b="1">
                <a:ea typeface="楷体_GB2312" panose="02010609030101010101" pitchFamily="49" charset="-122"/>
              </a:rPr>
              <a:t>平方分米）</a:t>
            </a:r>
            <a:endParaRPr lang="en-US" altLang="zh-CN" sz="2000" b="1">
              <a:ea typeface="楷体_GB2312" panose="02010609030101010101" pitchFamily="49" charset="-122"/>
            </a:endParaRPr>
          </a:p>
        </p:txBody>
      </p:sp>
      <p:sp>
        <p:nvSpPr>
          <p:cNvPr id="3" name="Text Box 21"/>
          <p:cNvSpPr txBox="1">
            <a:spLocks noChangeArrowheads="1"/>
          </p:cNvSpPr>
          <p:nvPr/>
        </p:nvSpPr>
        <p:spPr bwMode="auto">
          <a:xfrm>
            <a:off x="5651500" y="3363913"/>
            <a:ext cx="2665413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100.48 </a:t>
            </a: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（平方分米）</a:t>
            </a:r>
            <a:endParaRPr lang="en-US" altLang="zh-CN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8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8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8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8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8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48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48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48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48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1000"/>
                                        <p:tgtEl>
                                          <p:spTgt spid="48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8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8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8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8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8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8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8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80"/>
                                        <p:tgtEl>
                                          <p:spTgt spid="48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80"/>
                                        <p:tgtEl>
                                          <p:spTgt spid="48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80"/>
                                        <p:tgtEl>
                                          <p:spTgt spid="48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54" grpId="0"/>
      <p:bldP spid="48156" grpId="0"/>
      <p:bldP spid="48158" grpId="0"/>
      <p:bldP spid="48159" grpId="0"/>
      <p:bldP spid="48160" grpId="0"/>
      <p:bldP spid="48161" grpId="0"/>
      <p:bldP spid="48178" grpId="0"/>
      <p:bldP spid="4817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9157" name="Text Box 7"/>
          <p:cNvSpPr txBox="1">
            <a:spLocks noChangeArrowheads="1"/>
          </p:cNvSpPr>
          <p:nvPr/>
        </p:nvSpPr>
        <p:spPr bwMode="auto">
          <a:xfrm>
            <a:off x="683568" y="987574"/>
            <a:ext cx="5832475" cy="42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计算下面图形的侧面积和表面积。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158" name="组合 43"/>
          <p:cNvGrpSpPr/>
          <p:nvPr/>
        </p:nvGrpSpPr>
        <p:grpSpPr bwMode="auto">
          <a:xfrm>
            <a:off x="899592" y="1779588"/>
            <a:ext cx="2736850" cy="1287462"/>
            <a:chOff x="5652120" y="3789040"/>
            <a:chExt cx="2736304" cy="1715369"/>
          </a:xfrm>
        </p:grpSpPr>
        <p:sp>
          <p:nvSpPr>
            <p:cNvPr id="12" name="圆柱形 11"/>
            <p:cNvSpPr/>
            <p:nvPr/>
          </p:nvSpPr>
          <p:spPr>
            <a:xfrm>
              <a:off x="5652120" y="3789040"/>
              <a:ext cx="1728443" cy="1512317"/>
            </a:xfrm>
            <a:prstGeom prst="ca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5652120" y="4797956"/>
              <a:ext cx="1728443" cy="503401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7596420" y="4004783"/>
              <a:ext cx="0" cy="35957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380563" y="4004783"/>
              <a:ext cx="28728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380563" y="5085613"/>
              <a:ext cx="28728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 flipV="1">
              <a:off x="7596420" y="4654127"/>
              <a:ext cx="0" cy="43148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173" name="Text Box 7"/>
            <p:cNvSpPr txBox="1">
              <a:spLocks noChangeArrowheads="1"/>
            </p:cNvSpPr>
            <p:nvPr/>
          </p:nvSpPr>
          <p:spPr bwMode="auto">
            <a:xfrm>
              <a:off x="7307552" y="4370700"/>
              <a:ext cx="1080872" cy="5626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914400">
                <a:lnSpc>
                  <a:spcPts val="2600"/>
                </a:lnSpc>
                <a:spcBef>
                  <a:spcPct val="50000"/>
                </a:spcBef>
              </a:pPr>
              <a:r>
                <a:rPr lang="en-US" altLang="zh-CN" sz="24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18cm</a:t>
              </a:r>
              <a:endPara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cxnSp>
          <p:nvCxnSpPr>
            <p:cNvPr id="25" name="直接连接符 24"/>
            <p:cNvCxnSpPr>
              <a:stCxn id="13" idx="2"/>
              <a:endCxn id="13" idx="6"/>
            </p:cNvCxnSpPr>
            <p:nvPr/>
          </p:nvCxnSpPr>
          <p:spPr>
            <a:xfrm>
              <a:off x="5652120" y="5049657"/>
              <a:ext cx="1728443" cy="0"/>
            </a:xfrm>
            <a:prstGeom prst="line">
              <a:avLst/>
            </a:prstGeom>
            <a:ln w="3810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6515548" y="5013699"/>
              <a:ext cx="73010" cy="7191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49176" name="Text Box 7"/>
            <p:cNvSpPr txBox="1">
              <a:spLocks noChangeArrowheads="1"/>
            </p:cNvSpPr>
            <p:nvPr/>
          </p:nvSpPr>
          <p:spPr bwMode="auto">
            <a:xfrm>
              <a:off x="6228268" y="4941785"/>
              <a:ext cx="431713" cy="5626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914400">
                <a:lnSpc>
                  <a:spcPts val="2600"/>
                </a:lnSpc>
                <a:spcBef>
                  <a:spcPct val="50000"/>
                </a:spcBef>
              </a:pPr>
              <a:r>
                <a:rPr lang="en-US" altLang="zh-CN" sz="20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0</a:t>
              </a:r>
              <a:endPara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49177" name="Text Box 7"/>
            <p:cNvSpPr txBox="1">
              <a:spLocks noChangeArrowheads="1"/>
            </p:cNvSpPr>
            <p:nvPr/>
          </p:nvSpPr>
          <p:spPr bwMode="auto">
            <a:xfrm>
              <a:off x="6227102" y="4569686"/>
              <a:ext cx="1440369" cy="5626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ts val="2600"/>
                </a:lnSpc>
                <a:spcBef>
                  <a:spcPct val="50000"/>
                </a:spcBef>
              </a:pP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9cm</a:t>
              </a:r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4273550" y="1563687"/>
            <a:ext cx="3887787" cy="42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侧面积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底面周长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4139406" y="1981021"/>
            <a:ext cx="2736850" cy="42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=3.14 ×9 ×18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611" name="Text Box 7"/>
          <p:cNvSpPr txBox="1">
            <a:spLocks noChangeArrowheads="1"/>
          </p:cNvSpPr>
          <p:nvPr/>
        </p:nvSpPr>
        <p:spPr bwMode="auto">
          <a:xfrm>
            <a:off x="4139952" y="2427734"/>
            <a:ext cx="1800225" cy="42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=508.68cm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4067944" y="3157587"/>
            <a:ext cx="4176713" cy="42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=3.14×4.5×4.5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613" name="Text Box 7"/>
          <p:cNvSpPr txBox="1">
            <a:spLocks noChangeArrowheads="1"/>
          </p:cNvSpPr>
          <p:nvPr/>
        </p:nvSpPr>
        <p:spPr bwMode="auto">
          <a:xfrm>
            <a:off x="5004717" y="3570288"/>
            <a:ext cx="2087563" cy="425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=63.585cm</a:t>
            </a:r>
            <a:r>
              <a:rPr lang="en-US" altLang="zh-CN" sz="2400" b="1" baseline="30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endParaRPr lang="zh-CN" altLang="en-US" sz="2400" b="1" baseline="30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" name="Text Box 7"/>
          <p:cNvSpPr txBox="1">
            <a:spLocks noChangeArrowheads="1"/>
          </p:cNvSpPr>
          <p:nvPr/>
        </p:nvSpPr>
        <p:spPr bwMode="auto">
          <a:xfrm>
            <a:off x="4175919" y="2797299"/>
            <a:ext cx="2376488" cy="425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9÷2=4.5cm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1835324" y="4011910"/>
            <a:ext cx="3960812" cy="425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表面积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=508.68+63.585×2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5436096" y="4011910"/>
            <a:ext cx="2087562" cy="425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ts val="2600"/>
              </a:lnSpc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=635.85cm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67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67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67611" grpId="0"/>
      <p:bldP spid="39" grpId="0"/>
      <p:bldP spid="67613" grpId="0"/>
      <p:bldP spid="41" grpId="0"/>
      <p:bldP spid="29" grpId="0"/>
      <p:bldP spid="30" grpId="0"/>
    </p:bldLst>
  </p:timing>
</p:sld>
</file>

<file path=ppt/tags/tag1.xml><?xml version="1.0" encoding="utf-8"?>
<p:tagLst xmlns:p="http://schemas.openxmlformats.org/presentationml/2006/main">
  <p:tag name="KSO_WPP_MARK_KEY" val="87473225-2182-491e-ad13-3f9ffd4beba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1326</Words>
  <Application>WPS 演示</Application>
  <PresentationFormat>全屏显示(16:9)</PresentationFormat>
  <Paragraphs>271</Paragraphs>
  <Slides>13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Wingdings</vt:lpstr>
      <vt:lpstr>黑体</vt:lpstr>
      <vt:lpstr>Calibri</vt:lpstr>
      <vt:lpstr>华文楷体</vt:lpstr>
      <vt:lpstr>微软雅黑</vt:lpstr>
      <vt:lpstr>Times New Roman</vt:lpstr>
      <vt:lpstr>隶书</vt:lpstr>
      <vt:lpstr>楷体</vt:lpstr>
      <vt:lpstr>幼圆</vt:lpstr>
      <vt:lpstr>楷体_GB2312</vt:lpstr>
      <vt:lpstr>Arial</vt:lpstr>
      <vt:lpstr>Arial Unicode MS</vt:lpstr>
      <vt:lpstr>第一PPT模板网-WWW.1PPT.COM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21</cp:revision>
  <dcterms:created xsi:type="dcterms:W3CDTF">2017-03-17T02:28:00Z</dcterms:created>
  <dcterms:modified xsi:type="dcterms:W3CDTF">2023-02-12T06:19:29Z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2D1C2DB0CCD449619C4F850642F3B54B</vt:lpwstr>
  </property>
</Properties>
</file>