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23"/>
  </p:notesMasterIdLst>
  <p:sldIdLst>
    <p:sldId id="257" r:id="rId4"/>
    <p:sldId id="363" r:id="rId5"/>
    <p:sldId id="362" r:id="rId6"/>
    <p:sldId id="295" r:id="rId7"/>
    <p:sldId id="357" r:id="rId8"/>
    <p:sldId id="356" r:id="rId9"/>
    <p:sldId id="296" r:id="rId10"/>
    <p:sldId id="307" r:id="rId11"/>
    <p:sldId id="302" r:id="rId12"/>
    <p:sldId id="358" r:id="rId13"/>
    <p:sldId id="355" r:id="rId14"/>
    <p:sldId id="350" r:id="rId15"/>
    <p:sldId id="353" r:id="rId16"/>
    <p:sldId id="354" r:id="rId17"/>
    <p:sldId id="359" r:id="rId18"/>
    <p:sldId id="351" r:id="rId19"/>
    <p:sldId id="352" r:id="rId20"/>
    <p:sldId id="360" r:id="rId21"/>
    <p:sldId id="321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9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9FCF3"/>
    <a:srgbClr val="FF0066"/>
    <a:srgbClr val="0066FF"/>
    <a:srgbClr val="CC0000"/>
    <a:srgbClr val="FFFFCC"/>
    <a:srgbClr val="CFA2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0"/>
    <p:restoredTop sz="94674"/>
  </p:normalViewPr>
  <p:slideViewPr>
    <p:cSldViewPr showGuides="1">
      <p:cViewPr>
        <p:scale>
          <a:sx n="100" d="100"/>
          <a:sy n="100" d="100"/>
        </p:scale>
        <p:origin x="-1944" y="-294"/>
      </p:cViewPr>
      <p:guideLst>
        <p:guide orient="horz" pos="2115"/>
        <p:guide pos="29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48F4C6B-1DDD-4BC5-8F7E-51819ABDAFE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 eaLnBrk="1" hangingPunct="1">
              <a:buFont typeface="Arial" panose="020B0604020202020204" pitchFamily="34" charset="0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4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CF38E111-0B05-4F04-9E33-10D509C28B53}" type="slidenum">
              <a:rPr kumimoji="0" lang="en-US" altLang="zh-CN" b="0" i="0" strike="noStrike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strike="noStrike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4E81FB-50D5-4DF9-850B-CF5FC85C1B49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4E81FB-50D5-4DF9-850B-CF5FC85C1B49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4E81FB-50D5-4DF9-850B-CF5FC85C1B49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18457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0CA86D3-7B1A-4B73-8F61-8BCFB0492AF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5"/>
            <a:ext cx="4100264" cy="51843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264" cy="51843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0CA86D3-7B1A-4B73-8F61-8BCFB0492AF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0CA86D3-7B1A-4B73-8F61-8BCFB0492AF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0CA86D3-7B1A-4B73-8F61-8BCFB0492AF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0CA86D3-7B1A-4B73-8F61-8BCFB0492AF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4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strike="noStrike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8974E982-501B-41D9-80D8-9F4E7C2338F8}" type="slidenum">
              <a:rPr kumimoji="0" lang="en-US" altLang="zh-CN" b="0" i="0" strike="noStrike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strike="noStrike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18457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4E81FB-50D5-4DF9-850B-CF5FC85C1B49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5"/>
            <a:ext cx="4100264" cy="51843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100264" cy="51843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4E81FB-50D5-4DF9-850B-CF5FC85C1B49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57150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0CA86D3-7B1A-4B73-8F61-8BCFB0492AF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-57150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84E81FB-50D5-4DF9-850B-CF5FC85C1B49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+mj-lt"/>
          <a:ea typeface="+mj-ea"/>
          <a:cs typeface="+mj-cs"/>
        </a:defRPr>
      </a:lvl1pPr>
      <a:lvl2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571500" indent="-571500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22860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3200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3657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4"/>
          <p:cNvSpPr txBox="1"/>
          <p:nvPr/>
        </p:nvSpPr>
        <p:spPr>
          <a:xfrm>
            <a:off x="6156176" y="620688"/>
            <a:ext cx="2619375" cy="3603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六年级下册第二单元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148" name="标题 4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1656184"/>
          </a:xfrm>
        </p:spPr>
        <p:txBody>
          <a:bodyPr wrap="square" lIns="91440" tIns="45720" rIns="91440" bIns="45720" anchor="ctr"/>
          <a:lstStyle/>
          <a:p>
            <a:pPr>
              <a:buClrTx/>
              <a:buSzTx/>
              <a:buFont typeface="Wingdings" panose="05000000000000000000" pitchFamily="2" charset="2"/>
            </a:pPr>
            <a:r>
              <a:rPr lang="zh-CN" altLang="en-US" sz="6600" dirty="0" smtClean="0">
                <a:latin typeface="+mj-lt"/>
                <a:ea typeface="+mj-ea"/>
                <a:cs typeface="+mj-cs"/>
              </a:rPr>
              <a:t>圆锥的认识</a:t>
            </a:r>
            <a:endParaRPr lang="zh-CN" altLang="en-US" sz="66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</a:t>
            </a:r>
            <a:r>
              <a:rPr lang="zh-CN" altLang="en-US" dirty="0"/>
              <a:t>探索</a:t>
            </a:r>
            <a:endParaRPr lang="zh-CN" altLang="en-US" dirty="0"/>
          </a:p>
        </p:txBody>
      </p:sp>
      <p:grpSp>
        <p:nvGrpSpPr>
          <p:cNvPr id="15362" name="组合 2"/>
          <p:cNvGrpSpPr/>
          <p:nvPr/>
        </p:nvGrpSpPr>
        <p:grpSpPr>
          <a:xfrm>
            <a:off x="431800" y="2314575"/>
            <a:ext cx="8280400" cy="3054350"/>
            <a:chOff x="431310" y="2314824"/>
            <a:chExt cx="8281464" cy="3054880"/>
          </a:xfrm>
        </p:grpSpPr>
        <p:pic>
          <p:nvPicPr>
            <p:cNvPr id="15363" name="Picture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31310" y="2314824"/>
              <a:ext cx="8281464" cy="3054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4" name="TextBox 1"/>
            <p:cNvSpPr txBox="1"/>
            <p:nvPr/>
          </p:nvSpPr>
          <p:spPr>
            <a:xfrm>
              <a:off x="683568" y="2380238"/>
              <a:ext cx="1152128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5" name="TextBox 3"/>
          <p:cNvSpPr txBox="1"/>
          <p:nvPr/>
        </p:nvSpPr>
        <p:spPr>
          <a:xfrm>
            <a:off x="842963" y="1414463"/>
            <a:ext cx="249237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认识圆锥。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</a:t>
            </a:r>
            <a:r>
              <a:rPr lang="zh-CN" altLang="en-US" dirty="0"/>
              <a:t>探索</a:t>
            </a:r>
            <a:endParaRPr lang="zh-CN" altLang="en-US" dirty="0"/>
          </a:p>
        </p:txBody>
      </p:sp>
      <p:sp>
        <p:nvSpPr>
          <p:cNvPr id="4" name="Text Box 2"/>
          <p:cNvSpPr txBox="1"/>
          <p:nvPr/>
        </p:nvSpPr>
        <p:spPr>
          <a:xfrm>
            <a:off x="3114675" y="1262063"/>
            <a:ext cx="3211513" cy="64135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圆锥的组成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439738" y="2876550"/>
          <a:ext cx="2133600" cy="224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498600" imgH="1816100" progId="Flash.Movie">
                  <p:embed/>
                </p:oleObj>
              </mc:Choice>
              <mc:Fallback>
                <p:oleObj name="" r:id="rId1" imgW="1498600" imgH="1816100" progId="Flash.Movi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9738" y="2876550"/>
                        <a:ext cx="2133600" cy="2246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4"/>
          <p:cNvSpPr txBox="1"/>
          <p:nvPr/>
        </p:nvSpPr>
        <p:spPr>
          <a:xfrm>
            <a:off x="2928938" y="4995863"/>
            <a:ext cx="10668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2954338" y="4144963"/>
            <a:ext cx="12192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侧面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3144838" y="3340100"/>
            <a:ext cx="10668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5159375" y="3763963"/>
            <a:ext cx="1143000" cy="762000"/>
            <a:chOff x="3168" y="2016"/>
            <a:chExt cx="720" cy="480"/>
          </a:xfrm>
        </p:grpSpPr>
        <p:sp>
          <p:nvSpPr>
            <p:cNvPr id="16392" name="Text Box 8"/>
            <p:cNvSpPr txBox="1"/>
            <p:nvPr/>
          </p:nvSpPr>
          <p:spPr>
            <a:xfrm>
              <a:off x="3168" y="2016"/>
              <a:ext cx="720" cy="25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CC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展开后</a:t>
              </a:r>
              <a:endParaRPr lang="zh-CN" altLang="en-US" sz="2000" b="1" dirty="0">
                <a:solidFill>
                  <a:srgbClr val="00CC6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393" name="AutoShape 9"/>
            <p:cNvSpPr/>
            <p:nvPr/>
          </p:nvSpPr>
          <p:spPr>
            <a:xfrm>
              <a:off x="3168" y="2256"/>
              <a:ext cx="720" cy="240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6388100" y="3811588"/>
          <a:ext cx="236061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2741930" imgH="1434465" progId="Flash.Movie">
                  <p:embed/>
                </p:oleObj>
              </mc:Choice>
              <mc:Fallback>
                <p:oleObj name="" r:id="rId3" imgW="2741930" imgH="1434465" progId="Flash.Movi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88100" y="3811588"/>
                        <a:ext cx="2360613" cy="1235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11"/>
          <p:cNvSpPr txBox="1"/>
          <p:nvPr/>
        </p:nvSpPr>
        <p:spPr>
          <a:xfrm>
            <a:off x="4989513" y="4924425"/>
            <a:ext cx="17526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个圆形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12"/>
          <p:cNvSpPr txBox="1"/>
          <p:nvPr/>
        </p:nvSpPr>
        <p:spPr>
          <a:xfrm>
            <a:off x="4918075" y="3314700"/>
            <a:ext cx="13716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只有</a:t>
            </a:r>
            <a:r>
              <a:rPr lang="en-US" altLang="zh-CN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条</a:t>
            </a:r>
            <a:endParaRPr lang="zh-CN" altLang="en-US" sz="24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3"/>
          <p:cNvSpPr txBox="1"/>
          <p:nvPr/>
        </p:nvSpPr>
        <p:spPr>
          <a:xfrm>
            <a:off x="3787775" y="4144963"/>
            <a:ext cx="15240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个曲面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Oval 14"/>
          <p:cNvSpPr/>
          <p:nvPr/>
        </p:nvSpPr>
        <p:spPr>
          <a:xfrm>
            <a:off x="484188" y="4449763"/>
            <a:ext cx="2030412" cy="685800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Box 15"/>
          <p:cNvSpPr txBox="1"/>
          <p:nvPr/>
        </p:nvSpPr>
        <p:spPr>
          <a:xfrm>
            <a:off x="1049338" y="5059363"/>
            <a:ext cx="9144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Group 16"/>
          <p:cNvGrpSpPr/>
          <p:nvPr/>
        </p:nvGrpSpPr>
        <p:grpSpPr>
          <a:xfrm>
            <a:off x="1430338" y="2849563"/>
            <a:ext cx="1524000" cy="1905000"/>
            <a:chOff x="720" y="1488"/>
            <a:chExt cx="960" cy="1200"/>
          </a:xfrm>
        </p:grpSpPr>
        <p:sp>
          <p:nvSpPr>
            <p:cNvPr id="16401" name="Text Box 17"/>
            <p:cNvSpPr txBox="1"/>
            <p:nvPr/>
          </p:nvSpPr>
          <p:spPr>
            <a:xfrm>
              <a:off x="720" y="2016"/>
              <a:ext cx="288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高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6402" name="Group 18"/>
            <p:cNvGrpSpPr/>
            <p:nvPr/>
          </p:nvGrpSpPr>
          <p:grpSpPr>
            <a:xfrm>
              <a:off x="768" y="1488"/>
              <a:ext cx="912" cy="1200"/>
              <a:chOff x="768" y="1488"/>
              <a:chExt cx="912" cy="1200"/>
            </a:xfrm>
          </p:grpSpPr>
          <p:sp>
            <p:nvSpPr>
              <p:cNvPr id="16403" name="Line 19"/>
              <p:cNvSpPr/>
              <p:nvPr/>
            </p:nvSpPr>
            <p:spPr>
              <a:xfrm>
                <a:off x="768" y="1488"/>
                <a:ext cx="864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6404" name="Line 20"/>
              <p:cNvSpPr/>
              <p:nvPr/>
            </p:nvSpPr>
            <p:spPr>
              <a:xfrm>
                <a:off x="1392" y="2688"/>
                <a:ext cx="240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16405" name="Text Box 21"/>
              <p:cNvSpPr txBox="1"/>
              <p:nvPr/>
            </p:nvSpPr>
            <p:spPr>
              <a:xfrm>
                <a:off x="1392" y="1968"/>
                <a:ext cx="288" cy="32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  <a:endParaRPr lang="en-US" altLang="zh-CN" sz="2800" i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6" name="Line 22"/>
              <p:cNvSpPr/>
              <p:nvPr/>
            </p:nvSpPr>
            <p:spPr>
              <a:xfrm flipV="1">
                <a:off x="1488" y="1488"/>
                <a:ext cx="0" cy="480"/>
              </a:xfrm>
              <a:prstGeom prst="line">
                <a:avLst/>
              </a:prstGeom>
              <a:ln w="12700" cap="flat" cmpd="sng">
                <a:solidFill>
                  <a:srgbClr val="00CC66"/>
                </a:solidFill>
                <a:prstDash val="solid"/>
                <a:round/>
                <a:headEnd type="none" w="sm" len="sm"/>
                <a:tailEnd type="triangle" w="sm" len="sm"/>
              </a:ln>
            </p:spPr>
          </p:sp>
          <p:sp>
            <p:nvSpPr>
              <p:cNvPr id="16407" name="Line 23"/>
              <p:cNvSpPr/>
              <p:nvPr/>
            </p:nvSpPr>
            <p:spPr>
              <a:xfrm>
                <a:off x="1488" y="2304"/>
                <a:ext cx="0" cy="384"/>
              </a:xfrm>
              <a:prstGeom prst="line">
                <a:avLst/>
              </a:prstGeom>
              <a:ln w="12700" cap="flat" cmpd="sng">
                <a:solidFill>
                  <a:srgbClr val="00CC66"/>
                </a:solidFill>
                <a:prstDash val="solid"/>
                <a:round/>
                <a:headEnd type="none" w="sm" len="sm"/>
                <a:tailEnd type="triangle" w="sm" len="sm"/>
              </a:ln>
            </p:spPr>
          </p:sp>
        </p:grpSp>
      </p:grpSp>
      <p:sp>
        <p:nvSpPr>
          <p:cNvPr id="26" name="Oval 24"/>
          <p:cNvSpPr/>
          <p:nvPr/>
        </p:nvSpPr>
        <p:spPr>
          <a:xfrm>
            <a:off x="466725" y="4449763"/>
            <a:ext cx="2089150" cy="685800"/>
          </a:xfrm>
          <a:prstGeom prst="ellipse">
            <a:avLst/>
          </a:prstGeom>
          <a:solidFill>
            <a:srgbClr val="FF00FF"/>
          </a:solidFill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Line 25"/>
          <p:cNvSpPr/>
          <p:nvPr/>
        </p:nvSpPr>
        <p:spPr>
          <a:xfrm>
            <a:off x="1466850" y="2947988"/>
            <a:ext cx="1588" cy="180657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" name="Line 26"/>
          <p:cNvSpPr/>
          <p:nvPr/>
        </p:nvSpPr>
        <p:spPr>
          <a:xfrm>
            <a:off x="1430338" y="4754563"/>
            <a:ext cx="1066800" cy="0"/>
          </a:xfrm>
          <a:prstGeom prst="line">
            <a:avLst/>
          </a:prstGeom>
          <a:ln w="12700" cap="flat" cmpd="sng">
            <a:solidFill>
              <a:srgbClr val="66FFFF"/>
            </a:solidFill>
            <a:prstDash val="dash"/>
            <a:round/>
            <a:headEnd type="none" w="sm" len="sm"/>
            <a:tailEnd type="none" w="sm" len="sm"/>
          </a:ln>
        </p:spPr>
      </p:sp>
      <p:sp>
        <p:nvSpPr>
          <p:cNvPr id="29" name="Text Box 27"/>
          <p:cNvSpPr txBox="1"/>
          <p:nvPr/>
        </p:nvSpPr>
        <p:spPr>
          <a:xfrm flipV="1">
            <a:off x="896938" y="4586288"/>
            <a:ext cx="609600" cy="3968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2000" i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Rectangle 28"/>
          <p:cNvSpPr/>
          <p:nvPr/>
        </p:nvSpPr>
        <p:spPr>
          <a:xfrm>
            <a:off x="1735138" y="4602163"/>
            <a:ext cx="322262" cy="519112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i="1" dirty="0">
                <a:solidFill>
                  <a:srgbClr val="66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endParaRPr lang="en-US" altLang="zh-CN" sz="2800" i="1" dirty="0">
              <a:solidFill>
                <a:srgbClr val="66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1" name="Object 29"/>
          <p:cNvGraphicFramePr>
            <a:graphicFrameLocks noChangeAspect="1"/>
          </p:cNvGraphicFramePr>
          <p:nvPr/>
        </p:nvGraphicFramePr>
        <p:xfrm>
          <a:off x="6372225" y="3824288"/>
          <a:ext cx="2360613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5" imgW="2741930" imgH="1434465" progId="Flash.Movie">
                  <p:embed/>
                </p:oleObj>
              </mc:Choice>
              <mc:Fallback>
                <p:oleObj name="" r:id="rId5" imgW="2741930" imgH="1434465" progId="Flash.Movi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72225" y="3824288"/>
                        <a:ext cx="2360613" cy="1235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30"/>
          <p:cNvSpPr txBox="1"/>
          <p:nvPr/>
        </p:nvSpPr>
        <p:spPr>
          <a:xfrm>
            <a:off x="7148513" y="4144963"/>
            <a:ext cx="9906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扇形</a:t>
            </a:r>
            <a:endParaRPr lang="zh-CN" altLang="en-US" sz="24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Oval 31"/>
          <p:cNvSpPr/>
          <p:nvPr/>
        </p:nvSpPr>
        <p:spPr>
          <a:xfrm>
            <a:off x="1416050" y="2763838"/>
            <a:ext cx="144463" cy="144462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Rectangle 32"/>
          <p:cNvSpPr/>
          <p:nvPr/>
        </p:nvSpPr>
        <p:spPr>
          <a:xfrm>
            <a:off x="3051175" y="2476500"/>
            <a:ext cx="800100" cy="56515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顶点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Line 33"/>
          <p:cNvSpPr/>
          <p:nvPr/>
        </p:nvSpPr>
        <p:spPr>
          <a:xfrm>
            <a:off x="1619250" y="4348163"/>
            <a:ext cx="1368425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ysDot"/>
            <a:round/>
            <a:headEnd type="none" w="sm" len="sm"/>
            <a:tailEnd type="triangle" w="sm" len="sm"/>
          </a:ln>
        </p:spPr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3" grpId="0"/>
      <p:bldP spid="14" grpId="0"/>
      <p:bldP spid="15" grpId="0"/>
      <p:bldP spid="16" grpId="0" animBg="1"/>
      <p:bldP spid="17" grpId="0"/>
      <p:bldP spid="26" grpId="0" animBg="1"/>
      <p:bldP spid="29" grpId="0"/>
      <p:bldP spid="30" grpId="0"/>
      <p:bldP spid="32" grpId="0"/>
      <p:bldP spid="33" grpId="0" animBg="1"/>
      <p:bldP spid="33" grpId="1" animBg="1"/>
      <p:bldP spid="33" grpId="2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1413"/>
          </a:xfrm>
        </p:spPr>
        <p:txBody>
          <a:bodyPr wrap="square" lIns="91440" tIns="45720" rIns="91440" bIns="45720" anchor="ctr"/>
          <a:lstStyle/>
          <a:p>
            <a:r>
              <a:rPr lang="zh-CN" altLang="zh-CN" dirty="0"/>
              <a:t>课堂</a:t>
            </a:r>
            <a:r>
              <a:rPr lang="zh-CN" altLang="en-US" dirty="0"/>
              <a:t>练习</a:t>
            </a:r>
            <a:endParaRPr lang="zh-CN" altLang="en-US" dirty="0"/>
          </a:p>
        </p:txBody>
      </p:sp>
      <p:grpSp>
        <p:nvGrpSpPr>
          <p:cNvPr id="17410" name="Group 5"/>
          <p:cNvGrpSpPr/>
          <p:nvPr/>
        </p:nvGrpSpPr>
        <p:grpSpPr>
          <a:xfrm>
            <a:off x="476250" y="1377950"/>
            <a:ext cx="2259013" cy="1138238"/>
            <a:chOff x="579" y="899"/>
            <a:chExt cx="1484" cy="717"/>
          </a:xfrm>
        </p:grpSpPr>
        <p:pic>
          <p:nvPicPr>
            <p:cNvPr id="17411" name="Picture 6" descr="034038000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79" y="902"/>
              <a:ext cx="713" cy="7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2" name="Picture 7" descr="034038000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292" y="899"/>
              <a:ext cx="771" cy="71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 Box 9"/>
          <p:cNvSpPr txBox="1"/>
          <p:nvPr/>
        </p:nvSpPr>
        <p:spPr>
          <a:xfrm>
            <a:off x="476250" y="2803525"/>
            <a:ext cx="39608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怎样测量圆锥的高？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4" name="Group 11"/>
          <p:cNvGrpSpPr/>
          <p:nvPr/>
        </p:nvGrpSpPr>
        <p:grpSpPr>
          <a:xfrm>
            <a:off x="2678113" y="4859338"/>
            <a:ext cx="6119812" cy="1727200"/>
            <a:chOff x="1713" y="3034"/>
            <a:chExt cx="3855" cy="1088"/>
          </a:xfrm>
        </p:grpSpPr>
        <p:sp>
          <p:nvSpPr>
            <p:cNvPr id="17415" name="AutoShape 12"/>
            <p:cNvSpPr/>
            <p:nvPr/>
          </p:nvSpPr>
          <p:spPr>
            <a:xfrm>
              <a:off x="1713" y="3112"/>
              <a:ext cx="3855" cy="998"/>
            </a:xfrm>
            <a:prstGeom prst="parallelogram">
              <a:avLst>
                <a:gd name="adj" fmla="val 96568"/>
              </a:avLst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AutoShape 13"/>
            <p:cNvSpPr/>
            <p:nvPr/>
          </p:nvSpPr>
          <p:spPr>
            <a:xfrm>
              <a:off x="1713" y="3034"/>
              <a:ext cx="3855" cy="998"/>
            </a:xfrm>
            <a:prstGeom prst="parallelogram">
              <a:avLst>
                <a:gd name="adj" fmla="val 96568"/>
              </a:avLst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7" name="AutoShape 14"/>
            <p:cNvSpPr/>
            <p:nvPr/>
          </p:nvSpPr>
          <p:spPr>
            <a:xfrm rot="-5658104">
              <a:off x="5489" y="3034"/>
              <a:ext cx="76" cy="79"/>
            </a:xfrm>
            <a:prstGeom prst="rtTriangl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8" name="AutoShape 15"/>
            <p:cNvSpPr/>
            <p:nvPr/>
          </p:nvSpPr>
          <p:spPr>
            <a:xfrm rot="5400000">
              <a:off x="1715" y="4030"/>
              <a:ext cx="90" cy="91"/>
            </a:xfrm>
            <a:prstGeom prst="rtTriangl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39"/>
          <p:cNvGrpSpPr/>
          <p:nvPr/>
        </p:nvGrpSpPr>
        <p:grpSpPr>
          <a:xfrm>
            <a:off x="8050213" y="104775"/>
            <a:ext cx="576262" cy="5688013"/>
            <a:chOff x="5057" y="73"/>
            <a:chExt cx="363" cy="3583"/>
          </a:xfrm>
        </p:grpSpPr>
        <p:sp>
          <p:nvSpPr>
            <p:cNvPr id="17420" name="Rectangle 40"/>
            <p:cNvSpPr/>
            <p:nvPr/>
          </p:nvSpPr>
          <p:spPr>
            <a:xfrm>
              <a:off x="5057" y="73"/>
              <a:ext cx="363" cy="3583"/>
            </a:xfrm>
            <a:prstGeom prst="rect">
              <a:avLst/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1" name="Line 41"/>
            <p:cNvSpPr/>
            <p:nvPr/>
          </p:nvSpPr>
          <p:spPr>
            <a:xfrm>
              <a:off x="5057" y="3566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2" name="Line 42"/>
            <p:cNvSpPr/>
            <p:nvPr/>
          </p:nvSpPr>
          <p:spPr>
            <a:xfrm>
              <a:off x="5057" y="3269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3" name="Line 43"/>
            <p:cNvSpPr/>
            <p:nvPr/>
          </p:nvSpPr>
          <p:spPr>
            <a:xfrm>
              <a:off x="5057" y="2972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4" name="Line 44"/>
            <p:cNvSpPr/>
            <p:nvPr/>
          </p:nvSpPr>
          <p:spPr>
            <a:xfrm>
              <a:off x="5057" y="2675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5" name="Line 45"/>
            <p:cNvSpPr/>
            <p:nvPr/>
          </p:nvSpPr>
          <p:spPr>
            <a:xfrm>
              <a:off x="5057" y="2378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6" name="Line 46"/>
            <p:cNvSpPr/>
            <p:nvPr/>
          </p:nvSpPr>
          <p:spPr>
            <a:xfrm>
              <a:off x="5057" y="2081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7" name="Line 47"/>
            <p:cNvSpPr/>
            <p:nvPr/>
          </p:nvSpPr>
          <p:spPr>
            <a:xfrm>
              <a:off x="5057" y="1784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8" name="Line 48"/>
            <p:cNvSpPr/>
            <p:nvPr/>
          </p:nvSpPr>
          <p:spPr>
            <a:xfrm>
              <a:off x="5057" y="1487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9" name="Line 49"/>
            <p:cNvSpPr/>
            <p:nvPr/>
          </p:nvSpPr>
          <p:spPr>
            <a:xfrm>
              <a:off x="5057" y="1190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0" name="Line 50"/>
            <p:cNvSpPr/>
            <p:nvPr/>
          </p:nvSpPr>
          <p:spPr>
            <a:xfrm>
              <a:off x="5057" y="893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1" name="Line 51"/>
            <p:cNvSpPr/>
            <p:nvPr/>
          </p:nvSpPr>
          <p:spPr>
            <a:xfrm>
              <a:off x="5057" y="596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2" name="Line 52"/>
            <p:cNvSpPr/>
            <p:nvPr/>
          </p:nvSpPr>
          <p:spPr>
            <a:xfrm>
              <a:off x="5057" y="300"/>
              <a:ext cx="13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3" name="Line 53"/>
            <p:cNvSpPr/>
            <p:nvPr/>
          </p:nvSpPr>
          <p:spPr>
            <a:xfrm flipH="1">
              <a:off x="5058" y="3420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4" name="Line 54"/>
            <p:cNvSpPr/>
            <p:nvPr/>
          </p:nvSpPr>
          <p:spPr>
            <a:xfrm flipH="1">
              <a:off x="5058" y="3123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5" name="Line 55"/>
            <p:cNvSpPr/>
            <p:nvPr/>
          </p:nvSpPr>
          <p:spPr>
            <a:xfrm flipH="1">
              <a:off x="5058" y="2826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6" name="Line 56"/>
            <p:cNvSpPr/>
            <p:nvPr/>
          </p:nvSpPr>
          <p:spPr>
            <a:xfrm flipH="1">
              <a:off x="5058" y="2529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7" name="Line 57"/>
            <p:cNvSpPr/>
            <p:nvPr/>
          </p:nvSpPr>
          <p:spPr>
            <a:xfrm flipH="1">
              <a:off x="5058" y="2232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8" name="Line 58"/>
            <p:cNvSpPr/>
            <p:nvPr/>
          </p:nvSpPr>
          <p:spPr>
            <a:xfrm flipH="1">
              <a:off x="5058" y="1935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39" name="Line 59"/>
            <p:cNvSpPr/>
            <p:nvPr/>
          </p:nvSpPr>
          <p:spPr>
            <a:xfrm flipH="1">
              <a:off x="5058" y="1638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40" name="Line 60"/>
            <p:cNvSpPr/>
            <p:nvPr/>
          </p:nvSpPr>
          <p:spPr>
            <a:xfrm flipH="1">
              <a:off x="5058" y="1341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41" name="Line 61"/>
            <p:cNvSpPr/>
            <p:nvPr/>
          </p:nvSpPr>
          <p:spPr>
            <a:xfrm flipH="1">
              <a:off x="5058" y="1044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42" name="Line 62"/>
            <p:cNvSpPr/>
            <p:nvPr/>
          </p:nvSpPr>
          <p:spPr>
            <a:xfrm flipH="1">
              <a:off x="5058" y="747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43" name="Line 63"/>
            <p:cNvSpPr/>
            <p:nvPr/>
          </p:nvSpPr>
          <p:spPr>
            <a:xfrm flipH="1">
              <a:off x="5058" y="450"/>
              <a:ext cx="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44" name="WordArt 64" descr="白色大理石"/>
            <p:cNvSpPr>
              <a:spLocks noTextEdit="1"/>
            </p:cNvSpPr>
            <p:nvPr/>
          </p:nvSpPr>
          <p:spPr>
            <a:xfrm rot="-5400000">
              <a:off x="5243" y="3506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0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45" name="WordArt 65" descr="白色大理石"/>
            <p:cNvSpPr>
              <a:spLocks noTextEdit="1"/>
            </p:cNvSpPr>
            <p:nvPr/>
          </p:nvSpPr>
          <p:spPr>
            <a:xfrm rot="-5400000">
              <a:off x="5244" y="3206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46" name="WordArt 66" descr="白色大理石"/>
            <p:cNvSpPr>
              <a:spLocks noTextEdit="1"/>
            </p:cNvSpPr>
            <p:nvPr/>
          </p:nvSpPr>
          <p:spPr>
            <a:xfrm rot="-5400000">
              <a:off x="5237" y="2909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47" name="WordArt 67" descr="白色大理石"/>
            <p:cNvSpPr>
              <a:spLocks noTextEdit="1"/>
            </p:cNvSpPr>
            <p:nvPr/>
          </p:nvSpPr>
          <p:spPr>
            <a:xfrm rot="-5400000">
              <a:off x="5244" y="2616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48" name="WordArt 68" descr="白色大理石"/>
            <p:cNvSpPr>
              <a:spLocks noTextEdit="1"/>
            </p:cNvSpPr>
            <p:nvPr/>
          </p:nvSpPr>
          <p:spPr>
            <a:xfrm rot="-5400000">
              <a:off x="5237" y="2319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49" name="WordArt 69" descr="白色大理石"/>
            <p:cNvSpPr>
              <a:spLocks noTextEdit="1"/>
            </p:cNvSpPr>
            <p:nvPr/>
          </p:nvSpPr>
          <p:spPr>
            <a:xfrm rot="-5400000">
              <a:off x="5244" y="2026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50" name="WordArt 70" descr="白色大理石"/>
            <p:cNvSpPr>
              <a:spLocks noTextEdit="1"/>
            </p:cNvSpPr>
            <p:nvPr/>
          </p:nvSpPr>
          <p:spPr>
            <a:xfrm rot="-5400000">
              <a:off x="5244" y="1723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51" name="WordArt 71" descr="白色大理石"/>
            <p:cNvSpPr>
              <a:spLocks noTextEdit="1"/>
            </p:cNvSpPr>
            <p:nvPr/>
          </p:nvSpPr>
          <p:spPr>
            <a:xfrm rot="-5400000">
              <a:off x="5244" y="1426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52" name="WordArt 72" descr="白色大理石"/>
            <p:cNvSpPr>
              <a:spLocks noTextEdit="1"/>
            </p:cNvSpPr>
            <p:nvPr/>
          </p:nvSpPr>
          <p:spPr>
            <a:xfrm rot="-5400000">
              <a:off x="5244" y="1130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53" name="WordArt 73" descr="白色大理石"/>
            <p:cNvSpPr>
              <a:spLocks noTextEdit="1"/>
            </p:cNvSpPr>
            <p:nvPr/>
          </p:nvSpPr>
          <p:spPr>
            <a:xfrm rot="-5400000">
              <a:off x="5251" y="833"/>
              <a:ext cx="54" cy="10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54" name="WordArt 74" descr="白色大理石"/>
            <p:cNvSpPr>
              <a:spLocks noTextEdit="1"/>
            </p:cNvSpPr>
            <p:nvPr/>
          </p:nvSpPr>
          <p:spPr>
            <a:xfrm rot="-5400000">
              <a:off x="5226" y="543"/>
              <a:ext cx="88" cy="1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455" name="WordArt 75" descr="白色大理石"/>
            <p:cNvSpPr>
              <a:spLocks noTextEdit="1"/>
            </p:cNvSpPr>
            <p:nvPr/>
          </p:nvSpPr>
          <p:spPr>
            <a:xfrm rot="-5400000">
              <a:off x="5223" y="240"/>
              <a:ext cx="91" cy="1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250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blipFill rotWithShape="0">
                    <a:blip r:embed="rId3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11</a:t>
              </a:r>
              <a:endPara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30700" y="2171700"/>
            <a:ext cx="3221038" cy="3778250"/>
            <a:chOff x="592461" y="2535759"/>
            <a:chExt cx="3221260" cy="3779291"/>
          </a:xfrm>
        </p:grpSpPr>
        <p:sp>
          <p:nvSpPr>
            <p:cNvPr id="17457" name="Oval 15"/>
            <p:cNvSpPr/>
            <p:nvPr/>
          </p:nvSpPr>
          <p:spPr>
            <a:xfrm>
              <a:off x="602228" y="5810994"/>
              <a:ext cx="3211493" cy="478834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58" name="Oval 15"/>
            <p:cNvSpPr/>
            <p:nvPr/>
          </p:nvSpPr>
          <p:spPr>
            <a:xfrm>
              <a:off x="592461" y="5836216"/>
              <a:ext cx="3211493" cy="478834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7459" name="Group 13"/>
            <p:cNvGrpSpPr/>
            <p:nvPr/>
          </p:nvGrpSpPr>
          <p:grpSpPr>
            <a:xfrm>
              <a:off x="593081" y="2554809"/>
              <a:ext cx="3213875" cy="3749675"/>
              <a:chOff x="930" y="1207"/>
              <a:chExt cx="1349" cy="1574"/>
            </a:xfrm>
          </p:grpSpPr>
          <p:sp>
            <p:nvSpPr>
              <p:cNvPr id="17460" name="Oval 15"/>
              <p:cNvSpPr/>
              <p:nvPr/>
            </p:nvSpPr>
            <p:spPr>
              <a:xfrm>
                <a:off x="931" y="2580"/>
                <a:ext cx="1348" cy="201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1" name="AutoShape 18"/>
              <p:cNvSpPr/>
              <p:nvPr/>
            </p:nvSpPr>
            <p:spPr>
              <a:xfrm>
                <a:off x="930" y="1207"/>
                <a:ext cx="1348" cy="1472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2940"/>
                </a:schemeClr>
              </a:solidFill>
              <a:ln w="2857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17462" name="直接连接符 75"/>
            <p:cNvCxnSpPr>
              <a:endCxn id="17460" idx="6"/>
            </p:cNvCxnSpPr>
            <p:nvPr/>
          </p:nvCxnSpPr>
          <p:spPr>
            <a:xfrm>
              <a:off x="2190017" y="2535759"/>
              <a:ext cx="1616939" cy="352930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63" name="直接连接符 76"/>
            <p:cNvCxnSpPr>
              <a:stCxn id="88" idx="0"/>
              <a:endCxn id="17461" idx="2"/>
            </p:cNvCxnSpPr>
            <p:nvPr/>
          </p:nvCxnSpPr>
          <p:spPr>
            <a:xfrm flipH="1">
              <a:off x="593081" y="2535759"/>
              <a:ext cx="1603375" cy="352573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0" name="组合 79"/>
          <p:cNvGrpSpPr/>
          <p:nvPr/>
        </p:nvGrpSpPr>
        <p:grpSpPr>
          <a:xfrm>
            <a:off x="4325938" y="5448300"/>
            <a:ext cx="3221037" cy="503238"/>
            <a:chOff x="587938" y="5813029"/>
            <a:chExt cx="3220580" cy="502730"/>
          </a:xfrm>
        </p:grpSpPr>
        <p:sp>
          <p:nvSpPr>
            <p:cNvPr id="17465" name="Oval 24"/>
            <p:cNvSpPr/>
            <p:nvPr/>
          </p:nvSpPr>
          <p:spPr>
            <a:xfrm>
              <a:off x="596636" y="5813029"/>
              <a:ext cx="3211510" cy="479425"/>
            </a:xfrm>
            <a:prstGeom prst="ellipse">
              <a:avLst/>
            </a:prstGeom>
            <a:solidFill>
              <a:srgbClr val="FFFF00"/>
            </a:solidFill>
            <a:ln w="28575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6" name="Oval 24"/>
            <p:cNvSpPr/>
            <p:nvPr/>
          </p:nvSpPr>
          <p:spPr>
            <a:xfrm>
              <a:off x="592243" y="5836334"/>
              <a:ext cx="3211510" cy="479425"/>
            </a:xfrm>
            <a:prstGeom prst="ellipse">
              <a:avLst/>
            </a:prstGeom>
            <a:solidFill>
              <a:srgbClr val="FFFF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7" name="Line 25"/>
            <p:cNvSpPr/>
            <p:nvPr/>
          </p:nvSpPr>
          <p:spPr>
            <a:xfrm>
              <a:off x="597008" y="6067698"/>
              <a:ext cx="3211510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17468" name="Oval 24"/>
            <p:cNvSpPr/>
            <p:nvPr/>
          </p:nvSpPr>
          <p:spPr>
            <a:xfrm>
              <a:off x="596636" y="5821943"/>
              <a:ext cx="3211510" cy="435841"/>
            </a:xfrm>
            <a:prstGeom prst="ellipse">
              <a:avLst/>
            </a:prstGeom>
            <a:solidFill>
              <a:srgbClr val="FFFF00"/>
            </a:solidFill>
            <a:ln w="2857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9" name="WordArt 26"/>
            <p:cNvSpPr>
              <a:spLocks noTextEdit="1"/>
            </p:cNvSpPr>
            <p:nvPr/>
          </p:nvSpPr>
          <p:spPr>
            <a:xfrm>
              <a:off x="1852546" y="5864956"/>
              <a:ext cx="755229" cy="3792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25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底  面</a:t>
              </a:r>
              <a:endPara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7470" name="直接连接符 85"/>
            <p:cNvCxnSpPr>
              <a:stCxn id="88" idx="0"/>
              <a:endCxn id="17461" idx="2"/>
            </p:cNvCxnSpPr>
            <p:nvPr/>
          </p:nvCxnSpPr>
          <p:spPr>
            <a:xfrm>
              <a:off x="587938" y="6054636"/>
              <a:ext cx="3207436" cy="357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2" name="WordArt 32" descr="白色大理石"/>
          <p:cNvSpPr>
            <a:spLocks noTextEdit="1"/>
          </p:cNvSpPr>
          <p:nvPr/>
        </p:nvSpPr>
        <p:spPr>
          <a:xfrm>
            <a:off x="6067425" y="3863975"/>
            <a:ext cx="342900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5000" lnSpcReduction="20000"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3"/>
              </a:blip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Oval 22"/>
          <p:cNvSpPr/>
          <p:nvPr/>
        </p:nvSpPr>
        <p:spPr>
          <a:xfrm>
            <a:off x="5886450" y="2128838"/>
            <a:ext cx="111125" cy="11112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" name="Line 28"/>
          <p:cNvSpPr/>
          <p:nvPr/>
        </p:nvSpPr>
        <p:spPr>
          <a:xfrm flipH="1">
            <a:off x="5918200" y="2171700"/>
            <a:ext cx="15875" cy="3482975"/>
          </a:xfrm>
          <a:prstGeom prst="line">
            <a:avLst/>
          </a:prstGeom>
          <a:ln w="38100" cap="rnd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7" name="Group 33"/>
          <p:cNvGrpSpPr/>
          <p:nvPr/>
        </p:nvGrpSpPr>
        <p:grpSpPr>
          <a:xfrm>
            <a:off x="3951288" y="1601788"/>
            <a:ext cx="4613275" cy="990600"/>
            <a:chOff x="2529" y="995"/>
            <a:chExt cx="2906" cy="624"/>
          </a:xfrm>
        </p:grpSpPr>
        <p:grpSp>
          <p:nvGrpSpPr>
            <p:cNvPr id="17475" name="Group 34"/>
            <p:cNvGrpSpPr/>
            <p:nvPr/>
          </p:nvGrpSpPr>
          <p:grpSpPr>
            <a:xfrm>
              <a:off x="2529" y="1004"/>
              <a:ext cx="2906" cy="615"/>
              <a:chOff x="2529" y="1004"/>
              <a:chExt cx="2906" cy="615"/>
            </a:xfrm>
          </p:grpSpPr>
          <p:sp>
            <p:nvSpPr>
              <p:cNvPr id="17476" name="AutoShape 35"/>
              <p:cNvSpPr/>
              <p:nvPr/>
            </p:nvSpPr>
            <p:spPr>
              <a:xfrm>
                <a:off x="2532" y="1063"/>
                <a:ext cx="2903" cy="551"/>
              </a:xfrm>
              <a:prstGeom prst="parallelogram">
                <a:avLst>
                  <a:gd name="adj" fmla="val 131715"/>
                </a:avLst>
              </a:prstGeom>
              <a:solidFill>
                <a:srgbClr val="FF6600">
                  <a:alpha val="58038"/>
                </a:srgbClr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7" name="AutoShape 36"/>
              <p:cNvSpPr/>
              <p:nvPr/>
            </p:nvSpPr>
            <p:spPr>
              <a:xfrm>
                <a:off x="2529" y="1004"/>
                <a:ext cx="2903" cy="565"/>
              </a:xfrm>
              <a:prstGeom prst="parallelogram">
                <a:avLst>
                  <a:gd name="adj" fmla="val 128451"/>
                </a:avLst>
              </a:prstGeom>
              <a:solidFill>
                <a:srgbClr val="FF6600">
                  <a:alpha val="67842"/>
                </a:srgbClr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8" name="AutoShape 37"/>
              <p:cNvSpPr/>
              <p:nvPr/>
            </p:nvSpPr>
            <p:spPr>
              <a:xfrm rot="5400000">
                <a:off x="2538" y="1567"/>
                <a:ext cx="52" cy="52"/>
              </a:xfrm>
              <a:prstGeom prst="rtTriangl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479" name="AutoShape 38"/>
            <p:cNvSpPr/>
            <p:nvPr/>
          </p:nvSpPr>
          <p:spPr>
            <a:xfrm rot="-5400000">
              <a:off x="5366" y="995"/>
              <a:ext cx="68" cy="68"/>
            </a:xfrm>
            <a:prstGeom prst="rtTriangl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26138" y="5475288"/>
            <a:ext cx="141287" cy="192087"/>
            <a:chOff x="5926758" y="5475322"/>
            <a:chExt cx="141116" cy="192343"/>
          </a:xfrm>
        </p:grpSpPr>
        <p:cxnSp>
          <p:nvCxnSpPr>
            <p:cNvPr id="17481" name="直接连接符 4"/>
            <p:cNvCxnSpPr>
              <a:stCxn id="88" idx="0"/>
              <a:endCxn id="17461" idx="2"/>
            </p:cNvCxnSpPr>
            <p:nvPr/>
          </p:nvCxnSpPr>
          <p:spPr>
            <a:xfrm>
              <a:off x="5926758" y="5475322"/>
              <a:ext cx="1411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482" name="直接连接符 13"/>
            <p:cNvCxnSpPr>
              <a:stCxn id="88" idx="0"/>
              <a:endCxn id="17461" idx="2"/>
            </p:cNvCxnSpPr>
            <p:nvPr/>
          </p:nvCxnSpPr>
          <p:spPr>
            <a:xfrm flipH="1">
              <a:off x="6051782" y="5492758"/>
              <a:ext cx="1" cy="17490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7" grpId="0" animBg="1"/>
      <p:bldP spid="87" grpId="1" animBg="1"/>
      <p:bldP spid="87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</a:t>
            </a:r>
            <a:r>
              <a:rPr lang="zh-CN" altLang="en-US" dirty="0"/>
              <a:t>练习</a:t>
            </a:r>
            <a:endParaRPr lang="zh-CN" altLang="en-US" dirty="0"/>
          </a:p>
        </p:txBody>
      </p:sp>
      <p:pic>
        <p:nvPicPr>
          <p:cNvPr id="184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133600"/>
            <a:ext cx="7993063" cy="305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 txBox="1"/>
          <p:nvPr/>
        </p:nvSpPr>
        <p:spPr>
          <a:xfrm>
            <a:off x="415925" y="1300163"/>
            <a:ext cx="6748463" cy="615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说说下面哪些物体的形状是圆锥。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3995738" y="2708275"/>
            <a:ext cx="1081087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圆锥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6659563" y="5197475"/>
            <a:ext cx="1563687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圆锥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</a:t>
            </a:r>
            <a:r>
              <a:rPr lang="zh-CN" altLang="en-US" dirty="0"/>
              <a:t>练习</a:t>
            </a:r>
            <a:r>
              <a:rPr lang="en-US" altLang="zh-CN" dirty="0"/>
              <a:t>——</a:t>
            </a:r>
            <a:r>
              <a:rPr lang="zh-CN" altLang="en-US" dirty="0"/>
              <a:t>判断</a:t>
            </a:r>
            <a:endParaRPr lang="zh-CN" altLang="en-US" dirty="0"/>
          </a:p>
        </p:txBody>
      </p:sp>
      <p:sp>
        <p:nvSpPr>
          <p:cNvPr id="19458" name="AutoShape 3"/>
          <p:cNvSpPr/>
          <p:nvPr/>
        </p:nvSpPr>
        <p:spPr>
          <a:xfrm>
            <a:off x="755650" y="1773238"/>
            <a:ext cx="7632700" cy="3960812"/>
          </a:xfrm>
          <a:prstGeom prst="roundRect">
            <a:avLst>
              <a:gd name="adj" fmla="val 5125"/>
            </a:avLst>
          </a:prstGeom>
          <a:solidFill>
            <a:schemeClr val="bg1"/>
          </a:solidFill>
          <a:ln w="19050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Text Box 4"/>
          <p:cNvSpPr txBox="1"/>
          <p:nvPr/>
        </p:nvSpPr>
        <p:spPr>
          <a:xfrm>
            <a:off x="1260475" y="1844675"/>
            <a:ext cx="8101013" cy="587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①圆锥的侧面是一个曲面。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)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6"/>
          <p:cNvSpPr txBox="1"/>
          <p:nvPr/>
        </p:nvSpPr>
        <p:spPr>
          <a:xfrm>
            <a:off x="1295400" y="2578100"/>
            <a:ext cx="6661150" cy="1079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圆柱的侧面展开是长方形，圆锥的侧面展开也是长方形。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)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7"/>
          <p:cNvSpPr txBox="1"/>
          <p:nvPr/>
        </p:nvSpPr>
        <p:spPr>
          <a:xfrm>
            <a:off x="1295400" y="3657600"/>
            <a:ext cx="6661150" cy="10795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从圆锥的顶点到底面任意一点的连线叫做圆锥的高。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)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10"/>
          <p:cNvSpPr txBox="1"/>
          <p:nvPr/>
        </p:nvSpPr>
        <p:spPr>
          <a:xfrm>
            <a:off x="1295400" y="4724400"/>
            <a:ext cx="6661150" cy="5873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圆锥的底面是圆形的。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 )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TextBox 12"/>
          <p:cNvSpPr txBox="1"/>
          <p:nvPr/>
        </p:nvSpPr>
        <p:spPr>
          <a:xfrm>
            <a:off x="8461375" y="3035300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38925" y="1738313"/>
            <a:ext cx="647700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05550" y="2962275"/>
            <a:ext cx="72072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500" y="4572000"/>
            <a:ext cx="649288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91163" y="4043363"/>
            <a:ext cx="720725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allAtOnce"/>
      <p:bldP spid="31" grpId="0"/>
      <p:bldP spid="32" grpId="0"/>
      <p:bldP spid="33" grpId="0"/>
      <p:bldP spid="14" grpId="0"/>
      <p:bldP spid="15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课堂总结</a:t>
            </a:r>
            <a:endParaRPr lang="zh-CN" altLang="en-US" dirty="0"/>
          </a:p>
        </p:txBody>
      </p:sp>
      <p:pic>
        <p:nvPicPr>
          <p:cNvPr id="20482" name="Picture 5" descr="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331912" y="2349500"/>
            <a:ext cx="8891587" cy="504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形标注 4"/>
          <p:cNvSpPr/>
          <p:nvPr/>
        </p:nvSpPr>
        <p:spPr bwMode="auto">
          <a:xfrm>
            <a:off x="1403350" y="1125538"/>
            <a:ext cx="6769100" cy="2663825"/>
          </a:xfrm>
          <a:prstGeom prst="wedgeEllipseCallou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150" y="1628775"/>
            <a:ext cx="5832475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思考：圆锥和圆柱有什么相同点和不同点？</a:t>
            </a:r>
            <a:endParaRPr kumimoji="0" lang="zh-CN" altLang="en-US" sz="4400" b="1" kern="1200" cap="none" spc="0" normalizeH="0" baseline="0" noProof="0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课堂总结</a:t>
            </a:r>
            <a:endParaRPr lang="zh-CN" altLang="en-US" dirty="0"/>
          </a:p>
        </p:txBody>
      </p:sp>
      <p:pic>
        <p:nvPicPr>
          <p:cNvPr id="4" name="Picture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9625" y="4365625"/>
            <a:ext cx="2628900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Oval 31"/>
          <p:cNvSpPr/>
          <p:nvPr/>
        </p:nvSpPr>
        <p:spPr>
          <a:xfrm>
            <a:off x="3492500" y="1773238"/>
            <a:ext cx="2376488" cy="1223962"/>
          </a:xfrm>
          <a:prstGeom prst="ellipse">
            <a:avLst/>
          </a:prstGeom>
          <a:solidFill>
            <a:schemeClr val="accent1"/>
          </a:solidFill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Line 6"/>
          <p:cNvSpPr/>
          <p:nvPr/>
        </p:nvSpPr>
        <p:spPr>
          <a:xfrm>
            <a:off x="3494088" y="2349500"/>
            <a:ext cx="0" cy="2665413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Line 7"/>
          <p:cNvSpPr/>
          <p:nvPr/>
        </p:nvSpPr>
        <p:spPr>
          <a:xfrm>
            <a:off x="5870575" y="2349500"/>
            <a:ext cx="0" cy="2665413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" name="Line 10"/>
          <p:cNvSpPr/>
          <p:nvPr/>
        </p:nvSpPr>
        <p:spPr>
          <a:xfrm>
            <a:off x="3494088" y="2349500"/>
            <a:ext cx="2376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" name="Line 11"/>
          <p:cNvSpPr/>
          <p:nvPr/>
        </p:nvSpPr>
        <p:spPr>
          <a:xfrm>
            <a:off x="3494088" y="5014913"/>
            <a:ext cx="2376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0" name="Line 14"/>
          <p:cNvSpPr/>
          <p:nvPr/>
        </p:nvSpPr>
        <p:spPr>
          <a:xfrm>
            <a:off x="4716463" y="2349500"/>
            <a:ext cx="0" cy="2665413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1" name="Oval 15"/>
          <p:cNvSpPr/>
          <p:nvPr/>
        </p:nvSpPr>
        <p:spPr>
          <a:xfrm>
            <a:off x="4646613" y="2278063"/>
            <a:ext cx="142875" cy="71437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Oval 16"/>
          <p:cNvSpPr/>
          <p:nvPr/>
        </p:nvSpPr>
        <p:spPr>
          <a:xfrm>
            <a:off x="4646613" y="5014913"/>
            <a:ext cx="142875" cy="71437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Line 19"/>
          <p:cNvSpPr/>
          <p:nvPr/>
        </p:nvSpPr>
        <p:spPr>
          <a:xfrm flipV="1">
            <a:off x="6230938" y="2349500"/>
            <a:ext cx="0" cy="1008063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" name="Line 20"/>
          <p:cNvSpPr/>
          <p:nvPr/>
        </p:nvSpPr>
        <p:spPr>
          <a:xfrm>
            <a:off x="6230938" y="4006850"/>
            <a:ext cx="0" cy="1008063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" name="Text Box 23"/>
          <p:cNvSpPr txBox="1"/>
          <p:nvPr/>
        </p:nvSpPr>
        <p:spPr>
          <a:xfrm>
            <a:off x="4286250" y="17018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24"/>
          <p:cNvSpPr txBox="1"/>
          <p:nvPr/>
        </p:nvSpPr>
        <p:spPr>
          <a:xfrm>
            <a:off x="4646613" y="443865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25"/>
          <p:cNvSpPr txBox="1"/>
          <p:nvPr/>
        </p:nvSpPr>
        <p:spPr>
          <a:xfrm>
            <a:off x="4357688" y="4868863"/>
            <a:ext cx="5032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i="1" dirty="0">
                <a:latin typeface="BatangChe" panose="02030609000101010101" pitchFamily="49" charset="-127"/>
                <a:ea typeface="BatangChe" panose="02030609000101010101" pitchFamily="49" charset="-127"/>
              </a:rPr>
              <a:t>o</a:t>
            </a:r>
            <a:endParaRPr lang="en-US" altLang="zh-CN" sz="3200" b="1" i="1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18" name="Text Box 26"/>
          <p:cNvSpPr txBox="1"/>
          <p:nvPr/>
        </p:nvSpPr>
        <p:spPr>
          <a:xfrm>
            <a:off x="4357688" y="2133600"/>
            <a:ext cx="5032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i="1" dirty="0">
                <a:latin typeface="BatangChe" panose="02030609000101010101" pitchFamily="49" charset="-127"/>
                <a:ea typeface="BatangChe" panose="02030609000101010101" pitchFamily="49" charset="-127"/>
              </a:rPr>
              <a:t>o</a:t>
            </a:r>
            <a:endParaRPr lang="en-US" altLang="zh-CN" sz="3200" b="1" i="1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19" name="Text Box 27"/>
          <p:cNvSpPr txBox="1"/>
          <p:nvPr/>
        </p:nvSpPr>
        <p:spPr>
          <a:xfrm>
            <a:off x="5942013" y="3357563"/>
            <a:ext cx="6477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28"/>
          <p:cNvSpPr txBox="1"/>
          <p:nvPr/>
        </p:nvSpPr>
        <p:spPr>
          <a:xfrm>
            <a:off x="3638550" y="3357563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侧面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Line 33"/>
          <p:cNvSpPr/>
          <p:nvPr/>
        </p:nvSpPr>
        <p:spPr>
          <a:xfrm>
            <a:off x="5868988" y="2349500"/>
            <a:ext cx="576262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" name="Line 34"/>
          <p:cNvSpPr/>
          <p:nvPr/>
        </p:nvSpPr>
        <p:spPr>
          <a:xfrm>
            <a:off x="5868988" y="5013325"/>
            <a:ext cx="576262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" name="Text Box 36"/>
          <p:cNvSpPr txBox="1"/>
          <p:nvPr/>
        </p:nvSpPr>
        <p:spPr>
          <a:xfrm>
            <a:off x="2054225" y="1628775"/>
            <a:ext cx="647700" cy="4032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两个同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样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37"/>
          <p:cNvSpPr txBox="1"/>
          <p:nvPr/>
        </p:nvSpPr>
        <p:spPr>
          <a:xfrm>
            <a:off x="7454900" y="1844675"/>
            <a:ext cx="647700" cy="3540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可以有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无数条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38"/>
          <p:cNvSpPr txBox="1"/>
          <p:nvPr/>
        </p:nvSpPr>
        <p:spPr>
          <a:xfrm>
            <a:off x="1262063" y="2565400"/>
            <a:ext cx="647700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只有一个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7052E-6 L -3.05556E-6 0.38798 " pathEditMode="relative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38798 L -3.05556E-6 6.7052E-6 " pathEditMode="relative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xit" presetSubtype="0" fill="hold" grpId="4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  <p:bldP spid="5" grpId="5" animBg="1"/>
      <p:bldP spid="11" grpId="0" animBg="1"/>
      <p:bldP spid="12" grpId="0" animBg="1"/>
      <p:bldP spid="15" grpId="0"/>
      <p:bldP spid="16" grpId="0"/>
      <p:bldP spid="17" grpId="0"/>
      <p:bldP spid="18" grpId="0"/>
      <p:bldP spid="19" grpId="0"/>
      <p:bldP spid="20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课堂总结</a:t>
            </a:r>
            <a:endParaRPr lang="zh-CN" altLang="en-US" dirty="0"/>
          </a:p>
        </p:txBody>
      </p:sp>
      <p:pic>
        <p:nvPicPr>
          <p:cNvPr id="4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6163" y="4076700"/>
            <a:ext cx="2628900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Line 5"/>
          <p:cNvSpPr/>
          <p:nvPr/>
        </p:nvSpPr>
        <p:spPr>
          <a:xfrm flipV="1">
            <a:off x="3708400" y="2132013"/>
            <a:ext cx="1152525" cy="2592387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2" name="Line 8"/>
          <p:cNvSpPr/>
          <p:nvPr/>
        </p:nvSpPr>
        <p:spPr>
          <a:xfrm flipH="1" flipV="1">
            <a:off x="4860925" y="2132013"/>
            <a:ext cx="1223963" cy="2592387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Line 10"/>
          <p:cNvSpPr/>
          <p:nvPr/>
        </p:nvSpPr>
        <p:spPr>
          <a:xfrm>
            <a:off x="6084888" y="4724400"/>
            <a:ext cx="360362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" name="Line 11"/>
          <p:cNvSpPr/>
          <p:nvPr/>
        </p:nvSpPr>
        <p:spPr>
          <a:xfrm>
            <a:off x="4860925" y="2132013"/>
            <a:ext cx="1584325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" name="Line 12"/>
          <p:cNvSpPr/>
          <p:nvPr/>
        </p:nvSpPr>
        <p:spPr>
          <a:xfrm>
            <a:off x="6229350" y="3789363"/>
            <a:ext cx="0" cy="935037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" name="Line 13"/>
          <p:cNvSpPr/>
          <p:nvPr/>
        </p:nvSpPr>
        <p:spPr>
          <a:xfrm flipV="1">
            <a:off x="6229350" y="2132013"/>
            <a:ext cx="0" cy="1008062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Text Box 14"/>
          <p:cNvSpPr txBox="1"/>
          <p:nvPr/>
        </p:nvSpPr>
        <p:spPr>
          <a:xfrm>
            <a:off x="5940425" y="3140075"/>
            <a:ext cx="6477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5"/>
          <p:cNvSpPr txBox="1"/>
          <p:nvPr/>
        </p:nvSpPr>
        <p:spPr>
          <a:xfrm>
            <a:off x="4429125" y="47244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6"/>
          <p:cNvSpPr txBox="1"/>
          <p:nvPr/>
        </p:nvSpPr>
        <p:spPr>
          <a:xfrm>
            <a:off x="4498975" y="4221163"/>
            <a:ext cx="50323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i="1" dirty="0">
                <a:latin typeface="BatangChe" panose="02030609000101010101" pitchFamily="49" charset="-127"/>
                <a:ea typeface="BatangChe" panose="02030609000101010101" pitchFamily="49" charset="-127"/>
              </a:rPr>
              <a:t>o</a:t>
            </a:r>
            <a:endParaRPr lang="en-US" altLang="zh-CN" sz="3200" b="1" i="1" dirty="0"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14" name="Text Box 17"/>
          <p:cNvSpPr txBox="1"/>
          <p:nvPr/>
        </p:nvSpPr>
        <p:spPr>
          <a:xfrm>
            <a:off x="4283075" y="2995613"/>
            <a:ext cx="649288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8"/>
          <p:cNvSpPr txBox="1"/>
          <p:nvPr/>
        </p:nvSpPr>
        <p:spPr>
          <a:xfrm>
            <a:off x="4356100" y="1557338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顶点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Line 20"/>
          <p:cNvSpPr/>
          <p:nvPr/>
        </p:nvSpPr>
        <p:spPr>
          <a:xfrm>
            <a:off x="3706813" y="4724400"/>
            <a:ext cx="2376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7" name="Oval 21"/>
          <p:cNvSpPr/>
          <p:nvPr/>
        </p:nvSpPr>
        <p:spPr>
          <a:xfrm>
            <a:off x="4787900" y="4724400"/>
            <a:ext cx="142875" cy="71438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Line 24"/>
          <p:cNvSpPr/>
          <p:nvPr/>
        </p:nvSpPr>
        <p:spPr>
          <a:xfrm>
            <a:off x="4859338" y="2132013"/>
            <a:ext cx="0" cy="2593975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9" name="Text Box 29"/>
          <p:cNvSpPr txBox="1"/>
          <p:nvPr/>
        </p:nvSpPr>
        <p:spPr>
          <a:xfrm>
            <a:off x="2124075" y="2779713"/>
            <a:ext cx="647700" cy="2062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30"/>
          <p:cNvSpPr txBox="1"/>
          <p:nvPr/>
        </p:nvSpPr>
        <p:spPr>
          <a:xfrm>
            <a:off x="1403350" y="2779713"/>
            <a:ext cx="647700" cy="2062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31"/>
          <p:cNvSpPr txBox="1"/>
          <p:nvPr/>
        </p:nvSpPr>
        <p:spPr>
          <a:xfrm>
            <a:off x="7524750" y="2060575"/>
            <a:ext cx="647700" cy="3046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只能画一条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32"/>
          <p:cNvSpPr txBox="1"/>
          <p:nvPr/>
        </p:nvSpPr>
        <p:spPr>
          <a:xfrm>
            <a:off x="684213" y="2779713"/>
            <a:ext cx="647700" cy="2062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顶点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7" grpId="0" animBg="1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1413"/>
          </a:xfrm>
        </p:spPr>
        <p:txBody>
          <a:bodyPr wrap="square" lIns="91440" tIns="45720" rIns="91440" bIns="45720" anchor="ctr"/>
          <a:lstStyle/>
          <a:p>
            <a:r>
              <a:rPr lang="zh-CN" altLang="zh-CN" dirty="0"/>
              <a:t>课堂总结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8313" y="1557338"/>
            <a:ext cx="8675688" cy="1631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40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想一想：</a:t>
            </a:r>
            <a:endParaRPr kumimoji="1" lang="en-US" altLang="zh-CN" sz="40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40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圆锥与圆柱有哪些相同点？</a:t>
            </a:r>
            <a:endParaRPr kumimoji="1" lang="zh-CN" altLang="en-US" sz="4000" b="1" kern="1200" cap="none" spc="0" normalizeH="0" baseline="0" noProof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313" y="3789363"/>
            <a:ext cx="835183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底面都是圆形，侧面都是曲面。</a:t>
            </a:r>
            <a:endParaRPr lang="zh-CN" altLang="en-US" sz="4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课堂总结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55650" y="5589588"/>
            <a:ext cx="6735763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cs"/>
              </a:rPr>
              <a:t>想一想：</a:t>
            </a:r>
            <a:r>
              <a:rPr kumimoji="1" lang="zh-CN" altLang="en-US" sz="3200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圆锥与圆柱有哪些不同点？</a:t>
            </a:r>
            <a:endParaRPr kumimoji="1" lang="zh-CN" altLang="en-US" sz="3200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1060450" y="2568575"/>
            <a:ext cx="1219200" cy="584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2736850" y="2416175"/>
            <a:ext cx="22098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1060450" y="4244975"/>
            <a:ext cx="1063625" cy="584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1212850" y="3406775"/>
            <a:ext cx="609600" cy="584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2051050" y="2492375"/>
            <a:ext cx="1828800" cy="457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508250" y="2519363"/>
            <a:ext cx="1831975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只有一个</a:t>
            </a:r>
            <a:endParaRPr kumimoji="1" lang="zh-CN" altLang="en-US" sz="32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076825" y="2492375"/>
            <a:ext cx="3455988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两个完全一样的圆</a:t>
            </a:r>
            <a:endParaRPr kumimoji="1" lang="zh-CN" altLang="en-US" sz="32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508250" y="3357563"/>
            <a:ext cx="2208213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只有一条</a:t>
            </a:r>
            <a:endParaRPr kumimoji="1" lang="zh-CN" altLang="en-US" sz="32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403850" y="3406775"/>
            <a:ext cx="2697163" cy="584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有无数条</a:t>
            </a:r>
            <a:endParaRPr kumimoji="1" lang="zh-CN" altLang="en-US" sz="32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2411413" y="4149725"/>
            <a:ext cx="2438400" cy="1076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曲面，展开后是扇形。</a:t>
            </a:r>
            <a:endParaRPr kumimoji="1" lang="zh-CN" altLang="en-US" sz="32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175250" y="4221163"/>
            <a:ext cx="3511550" cy="9540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R="0" defTabSz="914400" rtl="0">
              <a:spcBef>
                <a:spcPct val="500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1" lang="zh-CN" altLang="en-US" sz="28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曲面，沿高展开后是长方形（正方形）</a:t>
            </a:r>
            <a:endParaRPr kumimoji="1" lang="zh-CN" altLang="en-US" sz="28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1042988" y="1268413"/>
            <a:ext cx="7391400" cy="4038600"/>
            <a:chOff x="384" y="480"/>
            <a:chExt cx="4656" cy="2544"/>
          </a:xfrm>
        </p:grpSpPr>
        <p:grpSp>
          <p:nvGrpSpPr>
            <p:cNvPr id="24591" name="Group 15"/>
            <p:cNvGrpSpPr/>
            <p:nvPr/>
          </p:nvGrpSpPr>
          <p:grpSpPr>
            <a:xfrm>
              <a:off x="384" y="480"/>
              <a:ext cx="4656" cy="2544"/>
              <a:chOff x="384" y="480"/>
              <a:chExt cx="4656" cy="2544"/>
            </a:xfrm>
          </p:grpSpPr>
          <p:sp>
            <p:nvSpPr>
              <p:cNvPr id="24592" name="Line 16"/>
              <p:cNvSpPr/>
              <p:nvPr/>
            </p:nvSpPr>
            <p:spPr>
              <a:xfrm>
                <a:off x="384" y="1728"/>
                <a:ext cx="4656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24593" name="Line 17"/>
              <p:cNvSpPr/>
              <p:nvPr/>
            </p:nvSpPr>
            <p:spPr>
              <a:xfrm>
                <a:off x="384" y="2256"/>
                <a:ext cx="4656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24594" name="Line 18"/>
              <p:cNvSpPr/>
              <p:nvPr/>
            </p:nvSpPr>
            <p:spPr>
              <a:xfrm>
                <a:off x="384" y="3024"/>
                <a:ext cx="4656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24595" name="Line 19"/>
              <p:cNvSpPr/>
              <p:nvPr/>
            </p:nvSpPr>
            <p:spPr>
              <a:xfrm>
                <a:off x="1152" y="480"/>
                <a:ext cx="0" cy="2544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24596" name="Line 20"/>
              <p:cNvSpPr/>
              <p:nvPr/>
            </p:nvSpPr>
            <p:spPr>
              <a:xfrm>
                <a:off x="2928" y="480"/>
                <a:ext cx="0" cy="2544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</p:grpSp>
        <p:grpSp>
          <p:nvGrpSpPr>
            <p:cNvPr id="24597" name="Group 21"/>
            <p:cNvGrpSpPr/>
            <p:nvPr/>
          </p:nvGrpSpPr>
          <p:grpSpPr>
            <a:xfrm>
              <a:off x="384" y="480"/>
              <a:ext cx="4656" cy="720"/>
              <a:chOff x="384" y="480"/>
              <a:chExt cx="4656" cy="720"/>
            </a:xfrm>
          </p:grpSpPr>
          <p:sp>
            <p:nvSpPr>
              <p:cNvPr id="24598" name="Text Box 22"/>
              <p:cNvSpPr txBox="1"/>
              <p:nvPr/>
            </p:nvSpPr>
            <p:spPr>
              <a:xfrm>
                <a:off x="1518" y="662"/>
                <a:ext cx="794" cy="36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圆锥</a:t>
                </a:r>
                <a:endPara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4599" name="Text Box 23"/>
              <p:cNvSpPr txBox="1"/>
              <p:nvPr/>
            </p:nvSpPr>
            <p:spPr>
              <a:xfrm>
                <a:off x="3061" y="707"/>
                <a:ext cx="672" cy="36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圆柱</a:t>
                </a:r>
                <a:endPara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graphicFrame>
            <p:nvGraphicFramePr>
              <p:cNvPr id="24600" name="Object 24"/>
              <p:cNvGraphicFramePr>
                <a:graphicFrameLocks noChangeAspect="1"/>
              </p:cNvGraphicFramePr>
              <p:nvPr/>
            </p:nvGraphicFramePr>
            <p:xfrm>
              <a:off x="2160" y="624"/>
              <a:ext cx="418" cy="48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099" name="" r:id="rId1" imgW="1498600" imgH="1816100" progId="Flash.Movie">
                      <p:embed/>
                    </p:oleObj>
                  </mc:Choice>
                  <mc:Fallback>
                    <p:oleObj name="" r:id="rId1" imgW="1498600" imgH="1816100" progId="Flash.Movie">
                      <p:embed/>
                      <p:pic>
                        <p:nvPicPr>
                          <p:cNvPr id="0" name="图片 3078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2160" y="624"/>
                            <a:ext cx="418" cy="48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4601" name="Object 25"/>
              <p:cNvGraphicFramePr>
                <a:graphicFrameLocks noChangeAspect="1"/>
              </p:cNvGraphicFramePr>
              <p:nvPr/>
            </p:nvGraphicFramePr>
            <p:xfrm>
              <a:off x="3696" y="662"/>
              <a:ext cx="313" cy="4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00" name="" r:id="rId3" imgW="1639570" imgH="2919095" progId="Flash.Movie">
                      <p:embed/>
                    </p:oleObj>
                  </mc:Choice>
                  <mc:Fallback>
                    <p:oleObj name="" r:id="rId3" imgW="1639570" imgH="2919095" progId="Flash.Movie">
                      <p:embed/>
                      <p:pic>
                        <p:nvPicPr>
                          <p:cNvPr id="0" name="图片 3079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696" y="662"/>
                            <a:ext cx="313" cy="48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4602" name="Line 26"/>
              <p:cNvSpPr/>
              <p:nvPr/>
            </p:nvSpPr>
            <p:spPr>
              <a:xfrm>
                <a:off x="384" y="1200"/>
                <a:ext cx="4656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  <p:sp>
            <p:nvSpPr>
              <p:cNvPr id="24603" name="Line 27"/>
              <p:cNvSpPr/>
              <p:nvPr/>
            </p:nvSpPr>
            <p:spPr>
              <a:xfrm>
                <a:off x="384" y="480"/>
                <a:ext cx="4656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</p:sp>
        </p:grpSp>
      </p:grp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2"/>
          <p:cNvSpPr/>
          <p:nvPr/>
        </p:nvSpPr>
        <p:spPr>
          <a:xfrm>
            <a:off x="1331913" y="1236663"/>
            <a:ext cx="1655762" cy="1439862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AutoShape 3"/>
          <p:cNvSpPr/>
          <p:nvPr/>
        </p:nvSpPr>
        <p:spPr>
          <a:xfrm>
            <a:off x="5219700" y="1308100"/>
            <a:ext cx="3168650" cy="1439863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AutoShape 4"/>
          <p:cNvSpPr/>
          <p:nvPr/>
        </p:nvSpPr>
        <p:spPr>
          <a:xfrm>
            <a:off x="2268538" y="3684588"/>
            <a:ext cx="1441450" cy="1944687"/>
          </a:xfrm>
          <a:prstGeom prst="can">
            <a:avLst>
              <a:gd name="adj" fmla="val 33727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5580063" y="3611563"/>
            <a:ext cx="1512887" cy="2089150"/>
            <a:chOff x="3061" y="1662"/>
            <a:chExt cx="1316" cy="1859"/>
          </a:xfrm>
        </p:grpSpPr>
        <p:sp>
          <p:nvSpPr>
            <p:cNvPr id="7173" name="Oval 6"/>
            <p:cNvSpPr/>
            <p:nvPr/>
          </p:nvSpPr>
          <p:spPr>
            <a:xfrm>
              <a:off x="3061" y="3022"/>
              <a:ext cx="1315" cy="499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74" name="Line 7"/>
            <p:cNvSpPr/>
            <p:nvPr/>
          </p:nvSpPr>
          <p:spPr>
            <a:xfrm flipH="1">
              <a:off x="3061" y="1662"/>
              <a:ext cx="680" cy="158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75" name="Line 8"/>
            <p:cNvSpPr/>
            <p:nvPr/>
          </p:nvSpPr>
          <p:spPr>
            <a:xfrm>
              <a:off x="3741" y="1662"/>
              <a:ext cx="636" cy="163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8" name="Text Box 9"/>
          <p:cNvSpPr txBox="1"/>
          <p:nvPr/>
        </p:nvSpPr>
        <p:spPr>
          <a:xfrm>
            <a:off x="1403350" y="2890838"/>
            <a:ext cx="1484313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正方体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 Box 10"/>
          <p:cNvSpPr txBox="1"/>
          <p:nvPr/>
        </p:nvSpPr>
        <p:spPr>
          <a:xfrm>
            <a:off x="5867400" y="2879725"/>
            <a:ext cx="1484313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 Box 11"/>
          <p:cNvSpPr txBox="1"/>
          <p:nvPr/>
        </p:nvSpPr>
        <p:spPr>
          <a:xfrm>
            <a:off x="2411413" y="5700713"/>
            <a:ext cx="1050925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</a:t>
            </a:r>
            <a:endParaRPr lang="zh-CN" altLang="en-US" sz="34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12"/>
          <p:cNvSpPr txBox="1"/>
          <p:nvPr/>
        </p:nvSpPr>
        <p:spPr>
          <a:xfrm>
            <a:off x="5867400" y="5772150"/>
            <a:ext cx="1050925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圆锥</a:t>
            </a:r>
            <a:endParaRPr lang="zh-CN" altLang="en-US" sz="34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0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课堂引入</a:t>
            </a:r>
            <a:endParaRPr lang="zh-CN" altLang="en-US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Oval 6"/>
          <p:cNvSpPr/>
          <p:nvPr/>
        </p:nvSpPr>
        <p:spPr>
          <a:xfrm>
            <a:off x="1042988" y="5229225"/>
            <a:ext cx="2232025" cy="649288"/>
          </a:xfrm>
          <a:prstGeom prst="ellipse">
            <a:avLst/>
          </a:prstGeom>
          <a:noFill/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矩形 7"/>
          <p:cNvSpPr/>
          <p:nvPr/>
        </p:nvSpPr>
        <p:spPr>
          <a:xfrm>
            <a:off x="898525" y="5014913"/>
            <a:ext cx="2449513" cy="501650"/>
          </a:xfrm>
          <a:prstGeom prst="rect">
            <a:avLst/>
          </a:prstGeom>
          <a:solidFill>
            <a:srgbClr val="F9FCF3"/>
          </a:solidFill>
          <a:ln w="9525">
            <a:noFill/>
          </a:ln>
        </p:spPr>
        <p:txBody>
          <a:bodyPr anchor="t"/>
          <a:lstStyle/>
          <a:p>
            <a:pPr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5" name="Group 2"/>
          <p:cNvGrpSpPr/>
          <p:nvPr/>
        </p:nvGrpSpPr>
        <p:grpSpPr>
          <a:xfrm>
            <a:off x="1042988" y="2420938"/>
            <a:ext cx="2232025" cy="3457575"/>
            <a:chOff x="748" y="935"/>
            <a:chExt cx="1406" cy="2178"/>
          </a:xfrm>
        </p:grpSpPr>
        <p:sp>
          <p:nvSpPr>
            <p:cNvPr id="8196" name="Oval 3"/>
            <p:cNvSpPr/>
            <p:nvPr/>
          </p:nvSpPr>
          <p:spPr>
            <a:xfrm>
              <a:off x="748" y="935"/>
              <a:ext cx="1406" cy="409"/>
            </a:xfrm>
            <a:prstGeom prst="ellipse">
              <a:avLst/>
            </a:prstGeom>
            <a:noFill/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4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7" name="Line 4"/>
            <p:cNvSpPr/>
            <p:nvPr/>
          </p:nvSpPr>
          <p:spPr>
            <a:xfrm>
              <a:off x="748" y="1117"/>
              <a:ext cx="0" cy="1769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198" name="Line 5"/>
            <p:cNvSpPr/>
            <p:nvPr/>
          </p:nvSpPr>
          <p:spPr>
            <a:xfrm>
              <a:off x="2154" y="1162"/>
              <a:ext cx="0" cy="1769"/>
            </a:xfrm>
            <a:prstGeom prst="line">
              <a:avLst/>
            </a:prstGeom>
            <a:ln w="635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199" name="Oval 6"/>
            <p:cNvSpPr/>
            <p:nvPr/>
          </p:nvSpPr>
          <p:spPr>
            <a:xfrm>
              <a:off x="748" y="2704"/>
              <a:ext cx="1406" cy="409"/>
            </a:xfrm>
            <a:prstGeom prst="ellipse">
              <a:avLst/>
            </a:prstGeom>
            <a:noFill/>
            <a:ln w="635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4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Oval 7"/>
          <p:cNvSpPr/>
          <p:nvPr/>
        </p:nvSpPr>
        <p:spPr>
          <a:xfrm>
            <a:off x="1042988" y="2420938"/>
            <a:ext cx="2232025" cy="649287"/>
          </a:xfrm>
          <a:prstGeom prst="ellipse">
            <a:avLst/>
          </a:prstGeom>
          <a:noFill/>
          <a:ln w="635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Line 8"/>
          <p:cNvSpPr/>
          <p:nvPr/>
        </p:nvSpPr>
        <p:spPr>
          <a:xfrm>
            <a:off x="1042988" y="2708275"/>
            <a:ext cx="0" cy="2808288"/>
          </a:xfrm>
          <a:prstGeom prst="line">
            <a:avLst/>
          </a:prstGeom>
          <a:ln w="635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" name="Line 9"/>
          <p:cNvSpPr/>
          <p:nvPr/>
        </p:nvSpPr>
        <p:spPr>
          <a:xfrm>
            <a:off x="3275013" y="2779713"/>
            <a:ext cx="0" cy="2808287"/>
          </a:xfrm>
          <a:prstGeom prst="line">
            <a:avLst/>
          </a:prstGeom>
          <a:ln w="635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" name="Oval 10"/>
          <p:cNvSpPr/>
          <p:nvPr/>
        </p:nvSpPr>
        <p:spPr>
          <a:xfrm>
            <a:off x="1042988" y="5229225"/>
            <a:ext cx="2232025" cy="649288"/>
          </a:xfrm>
          <a:prstGeom prst="ellipse">
            <a:avLst/>
          </a:prstGeom>
          <a:noFill/>
          <a:ln w="63500" cap="flat" cmpd="sng">
            <a:solidFill>
              <a:srgbClr val="FF3300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Text Box 11"/>
          <p:cNvSpPr txBox="1"/>
          <p:nvPr/>
        </p:nvSpPr>
        <p:spPr>
          <a:xfrm>
            <a:off x="323850" y="11255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Oval 12"/>
          <p:cNvSpPr/>
          <p:nvPr/>
        </p:nvSpPr>
        <p:spPr>
          <a:xfrm>
            <a:off x="1065213" y="2403475"/>
            <a:ext cx="2232025" cy="649288"/>
          </a:xfrm>
          <a:prstGeom prst="ellipse">
            <a:avLst/>
          </a:prstGeom>
          <a:solidFill>
            <a:srgbClr val="FE605C"/>
          </a:solidFill>
          <a:ln w="63500">
            <a:noFill/>
          </a:ln>
        </p:spPr>
        <p:txBody>
          <a:bodyPr wrap="none" anchor="ctr"/>
          <a:lstStyle/>
          <a:p>
            <a:pPr algn="ctr"/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Oval 13"/>
          <p:cNvSpPr/>
          <p:nvPr/>
        </p:nvSpPr>
        <p:spPr>
          <a:xfrm>
            <a:off x="1042988" y="5229225"/>
            <a:ext cx="2232025" cy="649288"/>
          </a:xfrm>
          <a:prstGeom prst="ellipse">
            <a:avLst/>
          </a:prstGeom>
          <a:solidFill>
            <a:srgbClr val="FE605C"/>
          </a:solidFill>
          <a:ln w="762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 Box 14"/>
          <p:cNvSpPr txBox="1"/>
          <p:nvPr/>
        </p:nvSpPr>
        <p:spPr>
          <a:xfrm>
            <a:off x="1685925" y="1844675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15"/>
          <p:cNvSpPr txBox="1"/>
          <p:nvPr/>
        </p:nvSpPr>
        <p:spPr>
          <a:xfrm>
            <a:off x="1757363" y="5876925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Line 16"/>
          <p:cNvSpPr/>
          <p:nvPr/>
        </p:nvSpPr>
        <p:spPr>
          <a:xfrm>
            <a:off x="2195513" y="2779713"/>
            <a:ext cx="0" cy="273685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9" name="Text Box 17"/>
          <p:cNvSpPr txBox="1"/>
          <p:nvPr/>
        </p:nvSpPr>
        <p:spPr>
          <a:xfrm>
            <a:off x="1998663" y="1873250"/>
            <a:ext cx="858837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66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Text Box 18"/>
          <p:cNvSpPr txBox="1"/>
          <p:nvPr/>
        </p:nvSpPr>
        <p:spPr>
          <a:xfrm>
            <a:off x="1906588" y="4724400"/>
            <a:ext cx="96837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o</a:t>
            </a:r>
            <a:endParaRPr lang="en-US" altLang="zh-CN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 Box 19"/>
          <p:cNvSpPr txBox="1"/>
          <p:nvPr/>
        </p:nvSpPr>
        <p:spPr>
          <a:xfrm>
            <a:off x="1544638" y="3644900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20"/>
          <p:cNvSpPr txBox="1"/>
          <p:nvPr/>
        </p:nvSpPr>
        <p:spPr>
          <a:xfrm>
            <a:off x="3563938" y="1700213"/>
            <a:ext cx="5184775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底面是完全相等的两个圆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21"/>
          <p:cNvSpPr txBox="1"/>
          <p:nvPr/>
        </p:nvSpPr>
        <p:spPr>
          <a:xfrm>
            <a:off x="4030663" y="3429000"/>
            <a:ext cx="4752975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两底之间的距离叫做高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Group 22"/>
          <p:cNvGrpSpPr/>
          <p:nvPr/>
        </p:nvGrpSpPr>
        <p:grpSpPr>
          <a:xfrm>
            <a:off x="2771775" y="2565400"/>
            <a:ext cx="5976938" cy="647700"/>
            <a:chOff x="1746" y="1616"/>
            <a:chExt cx="3291" cy="408"/>
          </a:xfrm>
        </p:grpSpPr>
        <p:sp>
          <p:nvSpPr>
            <p:cNvPr id="8216" name="Line 23"/>
            <p:cNvSpPr/>
            <p:nvPr/>
          </p:nvSpPr>
          <p:spPr>
            <a:xfrm flipV="1">
              <a:off x="1746" y="1797"/>
              <a:ext cx="816" cy="227"/>
            </a:xfrm>
            <a:prstGeom prst="line">
              <a:avLst/>
            </a:prstGeom>
            <a:ln w="101600" cap="flat" cmpd="sng">
              <a:solidFill>
                <a:srgbClr val="CCFF33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8217" name="Text Box 24"/>
            <p:cNvSpPr txBox="1"/>
            <p:nvPr/>
          </p:nvSpPr>
          <p:spPr>
            <a:xfrm>
              <a:off x="2608" y="1616"/>
              <a:ext cx="2429" cy="365"/>
            </a:xfrm>
            <a:prstGeom prst="rect">
              <a:avLst/>
            </a:prstGeom>
            <a:solidFill>
              <a:srgbClr val="CCFF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圆柱的曲面叫做侧面</a:t>
              </a:r>
              <a:endPara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" name="Line 25"/>
          <p:cNvSpPr/>
          <p:nvPr/>
        </p:nvSpPr>
        <p:spPr>
          <a:xfrm>
            <a:off x="1042988" y="2779713"/>
            <a:ext cx="0" cy="2736850"/>
          </a:xfrm>
          <a:prstGeom prst="line">
            <a:avLst/>
          </a:prstGeom>
          <a:ln w="50800" cap="flat" cmpd="sng">
            <a:solidFill>
              <a:srgbClr val="FE605C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8" name="Line 26"/>
          <p:cNvSpPr/>
          <p:nvPr/>
        </p:nvSpPr>
        <p:spPr>
          <a:xfrm>
            <a:off x="1474788" y="2708275"/>
            <a:ext cx="0" cy="2736850"/>
          </a:xfrm>
          <a:prstGeom prst="line">
            <a:avLst/>
          </a:prstGeom>
          <a:ln w="50800" cap="flat" cmpd="sng">
            <a:solidFill>
              <a:srgbClr val="0000FF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9" name="Line 27"/>
          <p:cNvSpPr/>
          <p:nvPr/>
        </p:nvSpPr>
        <p:spPr>
          <a:xfrm>
            <a:off x="2843213" y="2779713"/>
            <a:ext cx="0" cy="2736850"/>
          </a:xfrm>
          <a:prstGeom prst="line">
            <a:avLst/>
          </a:prstGeom>
          <a:ln w="50800" cap="flat" cmpd="sng">
            <a:solidFill>
              <a:srgbClr val="0000FF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30" name="Line 28"/>
          <p:cNvSpPr/>
          <p:nvPr/>
        </p:nvSpPr>
        <p:spPr>
          <a:xfrm>
            <a:off x="3275013" y="2779713"/>
            <a:ext cx="0" cy="2736850"/>
          </a:xfrm>
          <a:prstGeom prst="line">
            <a:avLst/>
          </a:prstGeom>
          <a:ln w="50800" cap="flat" cmpd="sng">
            <a:solidFill>
              <a:srgbClr val="FE605C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31" name="Text Box 29"/>
          <p:cNvSpPr txBox="1"/>
          <p:nvPr/>
        </p:nvSpPr>
        <p:spPr>
          <a:xfrm>
            <a:off x="4140200" y="4508500"/>
            <a:ext cx="316865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高有无数条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30"/>
          <p:cNvSpPr txBox="1"/>
          <p:nvPr/>
        </p:nvSpPr>
        <p:spPr>
          <a:xfrm>
            <a:off x="4140200" y="5445125"/>
            <a:ext cx="316865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长度都相等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24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</a:t>
            </a:r>
            <a:r>
              <a:rPr lang="zh-CN" altLang="en-US" dirty="0" smtClean="0"/>
              <a:t>堂引</a:t>
            </a:r>
            <a:r>
              <a:rPr lang="zh-CN" altLang="en-US" dirty="0"/>
              <a:t>入</a:t>
            </a:r>
            <a:endParaRPr lang="zh-CN" altLang="en-US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1572 L -0.00382 0.40393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40393 L -0.00382 0.00509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12" grpId="0" animBg="1"/>
      <p:bldP spid="12" grpId="1" animBg="1"/>
      <p:bldP spid="12" grpId="2" animBg="1"/>
      <p:bldP spid="12" grpId="3" animBg="1"/>
      <p:bldP spid="14" grpId="0" animBg="1"/>
      <p:bldP spid="14" grpId="1" animBg="1"/>
      <p:bldP spid="14" grpId="2" animBg="1"/>
      <p:bldP spid="15" grpId="0" animBg="1"/>
      <p:bldP spid="16" grpId="0"/>
      <p:bldP spid="17" grpId="0"/>
      <p:bldP spid="19" grpId="0"/>
      <p:bldP spid="20" grpId="0"/>
      <p:bldP spid="21" grpId="0"/>
      <p:bldP spid="22" grpId="0" animBg="1"/>
      <p:bldP spid="23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课堂引入</a:t>
            </a:r>
            <a:endParaRPr lang="zh-CN" altLang="en-US" dirty="0"/>
          </a:p>
        </p:txBody>
      </p:sp>
      <p:pic>
        <p:nvPicPr>
          <p:cNvPr id="9218" name="Picture 4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431800" y="1836738"/>
            <a:ext cx="8280400" cy="3878262"/>
          </a:xfrm>
        </p:spPr>
      </p:pic>
      <p:sp>
        <p:nvSpPr>
          <p:cNvPr id="9219" name="TextBox 1"/>
          <p:cNvSpPr txBox="1"/>
          <p:nvPr/>
        </p:nvSpPr>
        <p:spPr>
          <a:xfrm>
            <a:off x="815975" y="1196975"/>
            <a:ext cx="346868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观察下面的物体。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TextBox 4"/>
          <p:cNvSpPr txBox="1"/>
          <p:nvPr/>
        </p:nvSpPr>
        <p:spPr>
          <a:xfrm>
            <a:off x="768350" y="5661025"/>
            <a:ext cx="4699000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上面这些图形都是圆锥。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课堂引入</a:t>
            </a:r>
            <a:endParaRPr lang="zh-CN" altLang="en-US" dirty="0"/>
          </a:p>
        </p:txBody>
      </p:sp>
      <p:sp>
        <p:nvSpPr>
          <p:cNvPr id="4" name="Text Box 3"/>
          <p:cNvSpPr txBox="1"/>
          <p:nvPr/>
        </p:nvSpPr>
        <p:spPr>
          <a:xfrm>
            <a:off x="1533525" y="5053013"/>
            <a:ext cx="6408738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它们都是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700" y="1773238"/>
            <a:ext cx="3095625" cy="2325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813" y="765175"/>
            <a:ext cx="2457450" cy="3609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zh-CN" dirty="0"/>
              <a:t>课堂</a:t>
            </a:r>
            <a:r>
              <a:rPr lang="zh-CN" altLang="en-US" dirty="0"/>
              <a:t>引入</a:t>
            </a:r>
            <a:endParaRPr lang="zh-CN" altLang="en-US" dirty="0"/>
          </a:p>
        </p:txBody>
      </p:sp>
      <p:pic>
        <p:nvPicPr>
          <p:cNvPr id="11266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1800" y="2813050"/>
            <a:ext cx="8280400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85813" y="4797425"/>
            <a:ext cx="6477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4800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48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67625" y="4797425"/>
            <a:ext cx="647700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4800" kern="1200" cap="none" spc="0" normalizeH="0" baseline="0" noProof="0" dirty="0">
                <a:solidFill>
                  <a:srgbClr val="FF0000"/>
                </a:solidFill>
                <a:latin typeface="+mn-ea"/>
                <a:ea typeface="宋体" panose="02010600030101010101" pitchFamily="2" charset="-122"/>
                <a:cs typeface="+mn-cs"/>
              </a:rPr>
              <a:t>√</a:t>
            </a:r>
            <a:endParaRPr kumimoji="0" lang="zh-CN" altLang="en-US" sz="48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TextBox 1"/>
          <p:cNvSpPr txBox="1"/>
          <p:nvPr/>
        </p:nvSpPr>
        <p:spPr>
          <a:xfrm>
            <a:off x="684213" y="1449388"/>
            <a:ext cx="4800600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指出下面图中的圆锥。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课堂探索</a:t>
            </a:r>
            <a:endParaRPr lang="zh-CN" altLang="en-US" dirty="0"/>
          </a:p>
        </p:txBody>
      </p:sp>
      <p:pic>
        <p:nvPicPr>
          <p:cNvPr id="11267" name="Picture 8" descr="圆柱的旋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3141663"/>
            <a:ext cx="27432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6" descr="圆柱的旋转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3141663"/>
            <a:ext cx="2743200" cy="2743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3275013" y="4005263"/>
            <a:ext cx="1800225" cy="647700"/>
            <a:chOff x="2683" y="2342"/>
            <a:chExt cx="1860" cy="408"/>
          </a:xfrm>
        </p:grpSpPr>
        <p:sp>
          <p:nvSpPr>
            <p:cNvPr id="12293" name="Line 6"/>
            <p:cNvSpPr/>
            <p:nvPr/>
          </p:nvSpPr>
          <p:spPr>
            <a:xfrm>
              <a:off x="2683" y="2750"/>
              <a:ext cx="1860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2294" name="Text Box 7"/>
            <p:cNvSpPr txBox="1"/>
            <p:nvPr/>
          </p:nvSpPr>
          <p:spPr>
            <a:xfrm>
              <a:off x="2832" y="2342"/>
              <a:ext cx="15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快速转动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 Box 4"/>
          <p:cNvSpPr txBox="1"/>
          <p:nvPr/>
        </p:nvSpPr>
        <p:spPr>
          <a:xfrm>
            <a:off x="468313" y="1341438"/>
            <a:ext cx="8064500" cy="1785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把一张长方形的硬纸板的一条边贴在一根木棒上，再让它快速转动，看一看转出的是一个什么形状？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课堂探索</a:t>
            </a:r>
            <a:endParaRPr lang="zh-CN" altLang="en-US" dirty="0"/>
          </a:p>
        </p:txBody>
      </p:sp>
      <p:sp>
        <p:nvSpPr>
          <p:cNvPr id="4" name="Text Box 4"/>
          <p:cNvSpPr txBox="1"/>
          <p:nvPr/>
        </p:nvSpPr>
        <p:spPr>
          <a:xfrm>
            <a:off x="755650" y="1196975"/>
            <a:ext cx="8064500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把一张直角三角形的硬纸板的一条直角边贴在一根木棒上，再让它快速转动，看一看转出的是一个什么形状？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3276600" y="3429000"/>
            <a:ext cx="1800225" cy="504825"/>
            <a:chOff x="1791" y="2296"/>
            <a:chExt cx="1860" cy="318"/>
          </a:xfrm>
        </p:grpSpPr>
        <p:sp>
          <p:nvSpPr>
            <p:cNvPr id="13316" name="Line 6"/>
            <p:cNvSpPr/>
            <p:nvPr/>
          </p:nvSpPr>
          <p:spPr>
            <a:xfrm>
              <a:off x="1791" y="2614"/>
              <a:ext cx="1860" cy="0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3317" name="Text Box 7"/>
            <p:cNvSpPr txBox="1"/>
            <p:nvPr/>
          </p:nvSpPr>
          <p:spPr>
            <a:xfrm>
              <a:off x="1882" y="2296"/>
              <a:ext cx="15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快速转动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Text Box 9"/>
          <p:cNvSpPr txBox="1"/>
          <p:nvPr/>
        </p:nvSpPr>
        <p:spPr>
          <a:xfrm>
            <a:off x="6011863" y="3359150"/>
            <a:ext cx="2051050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6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10"/>
          <p:cNvGrpSpPr/>
          <p:nvPr/>
        </p:nvGrpSpPr>
        <p:grpSpPr>
          <a:xfrm>
            <a:off x="1046163" y="2768600"/>
            <a:ext cx="1149350" cy="3324225"/>
            <a:chOff x="659" y="1744"/>
            <a:chExt cx="878" cy="2546"/>
          </a:xfrm>
        </p:grpSpPr>
        <p:grpSp>
          <p:nvGrpSpPr>
            <p:cNvPr id="13320" name="Group 11"/>
            <p:cNvGrpSpPr/>
            <p:nvPr/>
          </p:nvGrpSpPr>
          <p:grpSpPr>
            <a:xfrm>
              <a:off x="659" y="1795"/>
              <a:ext cx="45" cy="2495"/>
              <a:chOff x="839" y="1945"/>
              <a:chExt cx="91" cy="2008"/>
            </a:xfrm>
          </p:grpSpPr>
          <p:sp>
            <p:nvSpPr>
              <p:cNvPr id="13321" name="Rectangle 12"/>
              <p:cNvSpPr/>
              <p:nvPr/>
            </p:nvSpPr>
            <p:spPr>
              <a:xfrm>
                <a:off x="839" y="1979"/>
                <a:ext cx="91" cy="1950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2" name="Oval 13"/>
              <p:cNvSpPr/>
              <p:nvPr/>
            </p:nvSpPr>
            <p:spPr>
              <a:xfrm>
                <a:off x="839" y="1945"/>
                <a:ext cx="91" cy="45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3" name="Oval 14"/>
              <p:cNvSpPr/>
              <p:nvPr/>
            </p:nvSpPr>
            <p:spPr>
              <a:xfrm>
                <a:off x="839" y="3908"/>
                <a:ext cx="91" cy="45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4" name="AutoShape 15"/>
            <p:cNvSpPr/>
            <p:nvPr/>
          </p:nvSpPr>
          <p:spPr>
            <a:xfrm>
              <a:off x="675" y="1744"/>
              <a:ext cx="862" cy="1361"/>
            </a:xfrm>
            <a:prstGeom prst="rtTriangl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6"/>
          <p:cNvGrpSpPr/>
          <p:nvPr/>
        </p:nvGrpSpPr>
        <p:grpSpPr>
          <a:xfrm>
            <a:off x="5651500" y="2633663"/>
            <a:ext cx="2520950" cy="3675062"/>
            <a:chOff x="3495" y="1659"/>
            <a:chExt cx="1728" cy="2547"/>
          </a:xfrm>
        </p:grpSpPr>
        <p:grpSp>
          <p:nvGrpSpPr>
            <p:cNvPr id="13326" name="Group 17"/>
            <p:cNvGrpSpPr/>
            <p:nvPr/>
          </p:nvGrpSpPr>
          <p:grpSpPr>
            <a:xfrm>
              <a:off x="4339" y="1710"/>
              <a:ext cx="45" cy="2495"/>
              <a:chOff x="839" y="1945"/>
              <a:chExt cx="91" cy="2008"/>
            </a:xfrm>
          </p:grpSpPr>
          <p:sp>
            <p:nvSpPr>
              <p:cNvPr id="13327" name="Rectangle 18"/>
              <p:cNvSpPr/>
              <p:nvPr/>
            </p:nvSpPr>
            <p:spPr>
              <a:xfrm>
                <a:off x="839" y="1979"/>
                <a:ext cx="91" cy="1950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8" name="Oval 19"/>
              <p:cNvSpPr/>
              <p:nvPr/>
            </p:nvSpPr>
            <p:spPr>
              <a:xfrm>
                <a:off x="839" y="1945"/>
                <a:ext cx="91" cy="45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9" name="Oval 20"/>
              <p:cNvSpPr/>
              <p:nvPr/>
            </p:nvSpPr>
            <p:spPr>
              <a:xfrm>
                <a:off x="839" y="3908"/>
                <a:ext cx="91" cy="45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30" name="Group 21"/>
            <p:cNvGrpSpPr/>
            <p:nvPr/>
          </p:nvGrpSpPr>
          <p:grpSpPr>
            <a:xfrm>
              <a:off x="4335" y="1711"/>
              <a:ext cx="45" cy="2495"/>
              <a:chOff x="839" y="1945"/>
              <a:chExt cx="91" cy="2008"/>
            </a:xfrm>
          </p:grpSpPr>
          <p:sp>
            <p:nvSpPr>
              <p:cNvPr id="13331" name="Rectangle 22"/>
              <p:cNvSpPr/>
              <p:nvPr/>
            </p:nvSpPr>
            <p:spPr>
              <a:xfrm>
                <a:off x="839" y="1979"/>
                <a:ext cx="91" cy="1950"/>
              </a:xfrm>
              <a:prstGeom prst="rect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2" name="Oval 23"/>
              <p:cNvSpPr/>
              <p:nvPr/>
            </p:nvSpPr>
            <p:spPr>
              <a:xfrm>
                <a:off x="839" y="1945"/>
                <a:ext cx="91" cy="45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3" name="Oval 24"/>
              <p:cNvSpPr/>
              <p:nvPr/>
            </p:nvSpPr>
            <p:spPr>
              <a:xfrm>
                <a:off x="839" y="3908"/>
                <a:ext cx="91" cy="45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34" name="AutoShape 25"/>
            <p:cNvSpPr/>
            <p:nvPr/>
          </p:nvSpPr>
          <p:spPr>
            <a:xfrm flipH="1">
              <a:off x="3498" y="1660"/>
              <a:ext cx="862" cy="1361"/>
            </a:xfrm>
            <a:prstGeom prst="rtTriangle">
              <a:avLst/>
            </a:prstGeom>
            <a:solidFill>
              <a:srgbClr val="FF0000">
                <a:alpha val="61960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AutoShape 26"/>
            <p:cNvSpPr/>
            <p:nvPr/>
          </p:nvSpPr>
          <p:spPr>
            <a:xfrm>
              <a:off x="4361" y="1659"/>
              <a:ext cx="862" cy="1361"/>
            </a:xfrm>
            <a:prstGeom prst="rtTriangle">
              <a:avLst/>
            </a:prstGeom>
            <a:solidFill>
              <a:srgbClr val="FF0000">
                <a:alpha val="61960"/>
              </a:srgb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6" name="Oval 27"/>
            <p:cNvSpPr/>
            <p:nvPr/>
          </p:nvSpPr>
          <p:spPr>
            <a:xfrm>
              <a:off x="3495" y="2909"/>
              <a:ext cx="1723" cy="227"/>
            </a:xfrm>
            <a:prstGeom prst="ellipse">
              <a:avLst/>
            </a:prstGeom>
            <a:solidFill>
              <a:srgbClr val="FF0000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7" name="AutoShape 28"/>
            <p:cNvSpPr/>
            <p:nvPr/>
          </p:nvSpPr>
          <p:spPr>
            <a:xfrm>
              <a:off x="3495" y="1660"/>
              <a:ext cx="1724" cy="1361"/>
            </a:xfrm>
            <a:prstGeom prst="triangle">
              <a:avLst>
                <a:gd name="adj" fmla="val 50000"/>
              </a:avLst>
            </a:prstGeom>
            <a:solidFill>
              <a:srgbClr val="FF0000">
                <a:alpha val="58038"/>
              </a:srgbClr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Line 29"/>
            <p:cNvSpPr/>
            <p:nvPr/>
          </p:nvSpPr>
          <p:spPr>
            <a:xfrm>
              <a:off x="3522" y="3018"/>
              <a:ext cx="1678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3339" name="Oval 30"/>
            <p:cNvSpPr/>
            <p:nvPr/>
          </p:nvSpPr>
          <p:spPr>
            <a:xfrm>
              <a:off x="3498" y="2897"/>
              <a:ext cx="1723" cy="227"/>
            </a:xfrm>
            <a:prstGeom prst="ellipse">
              <a:avLst/>
            </a:prstGeom>
            <a:solidFill>
              <a:srgbClr val="FF0000"/>
            </a:solidFill>
            <a:ln w="28575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" name="WordArt 31" descr="白色大理石"/>
          <p:cNvSpPr>
            <a:spLocks noTextEdit="1"/>
          </p:cNvSpPr>
          <p:nvPr/>
        </p:nvSpPr>
        <p:spPr>
          <a:xfrm>
            <a:off x="6372225" y="3933825"/>
            <a:ext cx="1036638" cy="415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 lnSpcReduction="20000"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blipFill rotWithShape="0">
                  <a:blip r:embed="rId1"/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圆 锥</a:t>
            </a:r>
            <a:endParaRPr lang="zh-CN" altLang="en-US" sz="3600">
              <a:blipFill rotWithShape="0">
                <a:blip r:embed="rId1"/>
              </a:blip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/>
          <p:nvPr/>
        </p:nvSpPr>
        <p:spPr>
          <a:xfrm>
            <a:off x="323850" y="1209675"/>
            <a:ext cx="8351838" cy="16430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拿出你们准备的圆锥形物体。仔细观察，看看圆锥是由哪几部分组成的？说一说，圆锥各部分都有什么特征？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4211638" y="2706688"/>
            <a:ext cx="4176712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圆锥是由一个圆面和周围     的一个曲面组成的。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4211638" y="3678238"/>
            <a:ext cx="4392612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圆锥的这个圆面叫做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底面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。它是一个圆。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4140200" y="4614863"/>
            <a:ext cx="446405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周围的（这一个）曲面叫做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4211638" y="5516563"/>
            <a:ext cx="478790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锥尖的那一点叫做圆锥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顶点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92138" y="2535238"/>
            <a:ext cx="3221037" cy="3779837"/>
            <a:chOff x="592461" y="2535759"/>
            <a:chExt cx="3221260" cy="3779291"/>
          </a:xfrm>
        </p:grpSpPr>
        <p:sp>
          <p:nvSpPr>
            <p:cNvPr id="14343" name="Oval 15"/>
            <p:cNvSpPr/>
            <p:nvPr/>
          </p:nvSpPr>
          <p:spPr>
            <a:xfrm>
              <a:off x="602228" y="5810994"/>
              <a:ext cx="3211493" cy="478834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4" name="Oval 15"/>
            <p:cNvSpPr/>
            <p:nvPr/>
          </p:nvSpPr>
          <p:spPr>
            <a:xfrm>
              <a:off x="592461" y="5836216"/>
              <a:ext cx="3211493" cy="478834"/>
            </a:xfrm>
            <a:prstGeom prst="ellipse">
              <a:avLst/>
            </a:pr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4345" name="Group 13"/>
            <p:cNvGrpSpPr/>
            <p:nvPr/>
          </p:nvGrpSpPr>
          <p:grpSpPr>
            <a:xfrm>
              <a:off x="593081" y="2554809"/>
              <a:ext cx="3213875" cy="3749675"/>
              <a:chOff x="930" y="1207"/>
              <a:chExt cx="1349" cy="1574"/>
            </a:xfrm>
          </p:grpSpPr>
          <p:sp>
            <p:nvSpPr>
              <p:cNvPr id="14346" name="Oval 15"/>
              <p:cNvSpPr/>
              <p:nvPr/>
            </p:nvSpPr>
            <p:spPr>
              <a:xfrm>
                <a:off x="931" y="2580"/>
                <a:ext cx="1348" cy="201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7" name="AutoShape 18"/>
              <p:cNvSpPr/>
              <p:nvPr/>
            </p:nvSpPr>
            <p:spPr>
              <a:xfrm>
                <a:off x="930" y="1207"/>
                <a:ext cx="1348" cy="1472"/>
              </a:xfrm>
              <a:prstGeom prst="triangle">
                <a:avLst>
                  <a:gd name="adj" fmla="val 50000"/>
                </a:avLst>
              </a:prstGeom>
              <a:solidFill>
                <a:schemeClr val="accent1">
                  <a:alpha val="52940"/>
                </a:schemeClr>
              </a:solidFill>
              <a:ln w="28575">
                <a:noFill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14348" name="直接连接符 10"/>
            <p:cNvCxnSpPr>
              <a:endCxn id="14346" idx="6"/>
            </p:cNvCxnSpPr>
            <p:nvPr/>
          </p:nvCxnSpPr>
          <p:spPr>
            <a:xfrm>
              <a:off x="2190017" y="2535759"/>
              <a:ext cx="1616939" cy="352930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349" name="直接连接符 40"/>
            <p:cNvCxnSpPr>
              <a:stCxn id="28" idx="0"/>
              <a:endCxn id="14347" idx="2"/>
            </p:cNvCxnSpPr>
            <p:nvPr/>
          </p:nvCxnSpPr>
          <p:spPr>
            <a:xfrm flipH="1">
              <a:off x="593081" y="2535759"/>
              <a:ext cx="1603375" cy="352573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2" name="组合 31"/>
          <p:cNvGrpSpPr/>
          <p:nvPr/>
        </p:nvGrpSpPr>
        <p:grpSpPr>
          <a:xfrm>
            <a:off x="592138" y="5813425"/>
            <a:ext cx="3216275" cy="501650"/>
            <a:chOff x="592243" y="5813029"/>
            <a:chExt cx="3216275" cy="502730"/>
          </a:xfrm>
        </p:grpSpPr>
        <p:sp>
          <p:nvSpPr>
            <p:cNvPr id="14351" name="Oval 24"/>
            <p:cNvSpPr/>
            <p:nvPr/>
          </p:nvSpPr>
          <p:spPr>
            <a:xfrm>
              <a:off x="596636" y="5813029"/>
              <a:ext cx="3211510" cy="479425"/>
            </a:xfrm>
            <a:prstGeom prst="ellipse">
              <a:avLst/>
            </a:prstGeom>
            <a:solidFill>
              <a:srgbClr val="FFFF00"/>
            </a:solidFill>
            <a:ln w="28575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2" name="Oval 24"/>
            <p:cNvSpPr/>
            <p:nvPr/>
          </p:nvSpPr>
          <p:spPr>
            <a:xfrm>
              <a:off x="592243" y="5836334"/>
              <a:ext cx="3211510" cy="479425"/>
            </a:xfrm>
            <a:prstGeom prst="ellipse">
              <a:avLst/>
            </a:prstGeom>
            <a:solidFill>
              <a:srgbClr val="FFFF00"/>
            </a:solidFill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Line 25"/>
            <p:cNvSpPr/>
            <p:nvPr/>
          </p:nvSpPr>
          <p:spPr>
            <a:xfrm>
              <a:off x="597008" y="6067698"/>
              <a:ext cx="3211510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14354" name="Oval 24"/>
            <p:cNvSpPr/>
            <p:nvPr/>
          </p:nvSpPr>
          <p:spPr>
            <a:xfrm>
              <a:off x="596636" y="5821943"/>
              <a:ext cx="3211510" cy="435841"/>
            </a:xfrm>
            <a:prstGeom prst="ellipse">
              <a:avLst/>
            </a:prstGeom>
            <a:solidFill>
              <a:srgbClr val="FFFF00"/>
            </a:solidFill>
            <a:ln w="2857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WordArt 26"/>
            <p:cNvSpPr>
              <a:spLocks noTextEdit="1"/>
            </p:cNvSpPr>
            <p:nvPr/>
          </p:nvSpPr>
          <p:spPr>
            <a:xfrm>
              <a:off x="1852546" y="5864956"/>
              <a:ext cx="755229" cy="37924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2500" lnSpcReduction="20000"/>
            </a:bodyPr>
            <a:lstStyle/>
            <a:p>
              <a:pPr algn="ctr"/>
              <a:r>
                <a:rPr lang="zh-CN" altLang="en-US" sz="3600">
                  <a:ln w="952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底  面</a:t>
              </a:r>
              <a:endPara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356" name="直接连接符 48"/>
            <p:cNvCxnSpPr>
              <a:stCxn id="14347" idx="2"/>
              <a:endCxn id="14347" idx="2"/>
            </p:cNvCxnSpPr>
            <p:nvPr/>
          </p:nvCxnSpPr>
          <p:spPr>
            <a:xfrm>
              <a:off x="593081" y="6061494"/>
              <a:ext cx="3207436" cy="357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22" name="Oval 22"/>
          <p:cNvSpPr/>
          <p:nvPr/>
        </p:nvSpPr>
        <p:spPr>
          <a:xfrm>
            <a:off x="2149475" y="2492375"/>
            <a:ext cx="111125" cy="11112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Oval 27"/>
          <p:cNvSpPr/>
          <p:nvPr/>
        </p:nvSpPr>
        <p:spPr>
          <a:xfrm>
            <a:off x="2133600" y="5986463"/>
            <a:ext cx="111125" cy="111125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Line 28"/>
          <p:cNvSpPr/>
          <p:nvPr/>
        </p:nvSpPr>
        <p:spPr>
          <a:xfrm flipH="1">
            <a:off x="2181225" y="2535238"/>
            <a:ext cx="15875" cy="3482975"/>
          </a:xfrm>
          <a:prstGeom prst="line">
            <a:avLst/>
          </a:prstGeom>
          <a:ln w="38100" cap="rnd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2" name="WordArt 29" descr="白色大理石"/>
          <p:cNvSpPr>
            <a:spLocks noTextEdit="1"/>
          </p:cNvSpPr>
          <p:nvPr/>
        </p:nvSpPr>
        <p:spPr>
          <a:xfrm>
            <a:off x="2101850" y="4162425"/>
            <a:ext cx="342900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5000" lnSpcReduction="20000"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Group 30" hidden="1"/>
          <p:cNvGrpSpPr/>
          <p:nvPr/>
        </p:nvGrpSpPr>
        <p:grpSpPr>
          <a:xfrm>
            <a:off x="592138" y="2498725"/>
            <a:ext cx="3241675" cy="3830638"/>
            <a:chOff x="951" y="1207"/>
            <a:chExt cx="1281" cy="1608"/>
          </a:xfrm>
        </p:grpSpPr>
        <p:sp>
          <p:nvSpPr>
            <p:cNvPr id="14362" name="AutoShape 35"/>
            <p:cNvSpPr/>
            <p:nvPr/>
          </p:nvSpPr>
          <p:spPr>
            <a:xfrm>
              <a:off x="951" y="1207"/>
              <a:ext cx="1281" cy="1493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2857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Oval 32"/>
            <p:cNvSpPr/>
            <p:nvPr/>
          </p:nvSpPr>
          <p:spPr>
            <a:xfrm>
              <a:off x="951" y="2597"/>
              <a:ext cx="1281" cy="218"/>
            </a:xfrm>
            <a:prstGeom prst="ellipse">
              <a:avLst/>
            </a:prstGeom>
            <a:solidFill>
              <a:srgbClr val="FFC000"/>
            </a:solidFill>
            <a:ln w="2857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64" name="标题 33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r>
              <a:rPr lang="zh-CN" altLang="en-US" dirty="0"/>
              <a:t>课堂探索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2" grpId="0"/>
      <p:bldP spid="22" grpId="0" animBg="1"/>
      <p:bldP spid="22" grpId="1" animBg="1"/>
      <p:bldP spid="22" grpId="2" animBg="1"/>
      <p:bldP spid="27" grpId="0" animBg="1"/>
      <p:bldP spid="27" grpId="1" animBg="1"/>
      <p:bldP spid="27" grpId="2" animBg="1"/>
    </p:bldLst>
  </p:timing>
</p:sld>
</file>

<file path=ppt/tags/tag1.xml><?xml version="1.0" encoding="utf-8"?>
<p:tagLst xmlns:p="http://schemas.openxmlformats.org/presentationml/2006/main">
  <p:tag name="KSO_WPP_MARK_KEY" val="020a5d16-ada1-433a-b56f-a156c988868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一上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824</Words>
  <Application>WPS 演示</Application>
  <PresentationFormat>全屏显示(4:3)</PresentationFormat>
  <Paragraphs>264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华文新魏</vt:lpstr>
      <vt:lpstr>楷体</vt:lpstr>
      <vt:lpstr>Calibri</vt:lpstr>
      <vt:lpstr>Calibri</vt:lpstr>
      <vt:lpstr>黑体</vt:lpstr>
      <vt:lpstr>Arial Unicode MS</vt:lpstr>
      <vt:lpstr>Times New Roman</vt:lpstr>
      <vt:lpstr>BatangChe</vt:lpstr>
      <vt:lpstr>Malgun Gothic</vt:lpstr>
      <vt:lpstr>Arial</vt:lpstr>
      <vt:lpstr>第一PPT模板网-WWW.1PPT.COM</vt:lpstr>
      <vt:lpstr>2_一上</vt:lpstr>
      <vt:lpstr>Flash.Movie</vt:lpstr>
      <vt:lpstr>Flash.Movie</vt:lpstr>
      <vt:lpstr>Flash.Movie</vt:lpstr>
      <vt:lpstr>Flash.Movie</vt:lpstr>
      <vt:lpstr>Flash.Movie</vt:lpstr>
      <vt:lpstr>圆锥的认识</vt:lpstr>
      <vt:lpstr>课堂引入</vt:lpstr>
      <vt:lpstr>课堂引入</vt:lpstr>
      <vt:lpstr>课堂引入</vt:lpstr>
      <vt:lpstr>课堂引入</vt:lpstr>
      <vt:lpstr>课堂引入</vt:lpstr>
      <vt:lpstr>课堂探索</vt:lpstr>
      <vt:lpstr>课堂探索</vt:lpstr>
      <vt:lpstr>课堂探索</vt:lpstr>
      <vt:lpstr>课堂探索</vt:lpstr>
      <vt:lpstr>课堂探索</vt:lpstr>
      <vt:lpstr>课堂练习</vt:lpstr>
      <vt:lpstr>课堂练习</vt:lpstr>
      <vt:lpstr>课堂练习——判断</vt:lpstr>
      <vt:lpstr>课堂总结</vt:lpstr>
      <vt:lpstr>课堂总结</vt:lpstr>
      <vt:lpstr>课堂总结</vt:lpstr>
      <vt:lpstr>课堂总结</vt:lpstr>
      <vt:lpstr>课堂总结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dcterms:created xsi:type="dcterms:W3CDTF">2012-06-06T01:30:00Z</dcterms:created>
  <dcterms:modified xsi:type="dcterms:W3CDTF">2023-02-12T06:21:07Z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2E77B82572974420B911DD3461A7055E</vt:lpwstr>
  </property>
</Properties>
</file>