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416" r:id="rId3"/>
    <p:sldId id="421" r:id="rId4"/>
    <p:sldId id="424" r:id="rId5"/>
    <p:sldId id="425" r:id="rId6"/>
    <p:sldId id="426" r:id="rId7"/>
    <p:sldId id="427" r:id="rId8"/>
    <p:sldId id="428" r:id="rId9"/>
    <p:sldId id="429" r:id="rId10"/>
    <p:sldId id="430" r:id="rId11"/>
    <p:sldId id="432" r:id="rId12"/>
    <p:sldId id="431" r:id="rId13"/>
    <p:sldId id="433" r:id="rId14"/>
    <p:sldId id="327" r:id="rId15"/>
    <p:sldId id="292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2" userDrawn="1">
          <p15:clr>
            <a:srgbClr val="A4A3A4"/>
          </p15:clr>
        </p15:guide>
        <p15:guide id="2" pos="36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ECFF"/>
    <a:srgbClr val="FF9B01"/>
    <a:srgbClr val="FFD8D1"/>
    <a:srgbClr val="1A7FFA"/>
    <a:srgbClr val="FF832F"/>
    <a:srgbClr val="FF6600"/>
    <a:srgbClr val="529013"/>
    <a:srgbClr val="177743"/>
    <a:srgbClr val="FFF2D9"/>
    <a:srgbClr val="A56A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63" autoAdjust="0"/>
    <p:restoredTop sz="94614" autoAdjust="0"/>
  </p:normalViewPr>
  <p:slideViewPr>
    <p:cSldViewPr snapToGrid="0" showGuides="1">
      <p:cViewPr varScale="1">
        <p:scale>
          <a:sx n="109" d="100"/>
          <a:sy n="109" d="100"/>
        </p:scale>
        <p:origin x="-492" y="-90"/>
      </p:cViewPr>
      <p:guideLst>
        <p:guide orient="horz" pos="2372"/>
        <p:guide pos="36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235642"/>
            <a:ext cx="449943" cy="75600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540774" y="5527839"/>
            <a:ext cx="12965003" cy="1330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2"/>
          <p:cNvSpPr/>
          <p:nvPr/>
        </p:nvSpPr>
        <p:spPr>
          <a:xfrm>
            <a:off x="0" y="4726940"/>
            <a:ext cx="12192000" cy="2131060"/>
          </a:xfrm>
          <a:prstGeom prst="rect">
            <a:avLst/>
          </a:prstGeom>
          <a:solidFill>
            <a:srgbClr val="B0CD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E2B8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681702" y="3695178"/>
            <a:ext cx="505013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dirty="0" smtClean="0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西师</a:t>
            </a:r>
            <a:r>
              <a:rPr lang="en-US" altLang="zh-CN" sz="2800" dirty="0" smtClean="0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˙</a:t>
            </a:r>
            <a:r>
              <a:rPr lang="zh-CN" altLang="en-US" sz="2800" dirty="0" smtClean="0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六年级（下册）</a:t>
            </a:r>
            <a:endParaRPr lang="zh-CN" altLang="en-US" sz="2800" dirty="0" smtClean="0">
              <a:solidFill>
                <a:schemeClr val="accent4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35"/>
          <a:stretch>
            <a:fillRect/>
          </a:stretch>
        </p:blipFill>
        <p:spPr>
          <a:xfrm>
            <a:off x="393700" y="1005205"/>
            <a:ext cx="5378450" cy="37198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72150" y="1824836"/>
            <a:ext cx="64198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spc="300" dirty="0">
                <a:latin typeface="幼圆" panose="02010509060101010101" pitchFamily="49" charset="-122"/>
                <a:ea typeface="幼圆" panose="02010509060101010101" pitchFamily="49" charset="-122"/>
              </a:rPr>
              <a:t>比例的意</a:t>
            </a:r>
            <a:r>
              <a:rPr lang="zh-CN" altLang="en-US" sz="40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义</a:t>
            </a:r>
            <a:r>
              <a:rPr lang="zh-CN" altLang="en-US" sz="4000" spc="300" dirty="0">
                <a:latin typeface="幼圆" panose="02010509060101010101" pitchFamily="49" charset="-122"/>
                <a:ea typeface="幼圆" panose="02010509060101010101" pitchFamily="49" charset="-122"/>
              </a:rPr>
              <a:t>和</a:t>
            </a:r>
            <a:r>
              <a:rPr lang="zh-CN" altLang="en-US" sz="40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基</a:t>
            </a:r>
            <a:r>
              <a:rPr lang="zh-CN" altLang="en-US" sz="4000" spc="300" dirty="0">
                <a:latin typeface="幼圆" panose="02010509060101010101" pitchFamily="49" charset="-122"/>
                <a:ea typeface="幼圆" panose="02010509060101010101" pitchFamily="49" charset="-122"/>
              </a:rPr>
              <a:t>本性质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EFF">
                  <a:alpha val="100000"/>
                </a:srgbClr>
              </a:clrFrom>
              <a:clrTo>
                <a:srgbClr val="FFFEFF">
                  <a:alpha val="100000"/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4420870" y="229870"/>
            <a:ext cx="2586990" cy="9537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2830" y="1500505"/>
            <a:ext cx="5783399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两人一组，从右边</a:t>
            </a:r>
            <a:r>
              <a:rPr lang="en-US" altLang="zh-CN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张扑克牌中任意抽出</a:t>
            </a:r>
            <a:r>
              <a:rPr lang="en-US" altLang="zh-CN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张，看牌上的数（</a:t>
            </a:r>
            <a:r>
              <a:rPr lang="en-US" altLang="zh-CN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代表</a:t>
            </a:r>
            <a:r>
              <a:rPr lang="en-US" altLang="zh-CN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）能不能组成比例。</a:t>
            </a:r>
            <a:endParaRPr lang="zh-CN" altLang="en-US" sz="2400" b="1" spc="3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lum bright="6000"/>
          </a:blip>
          <a:stretch>
            <a:fillRect/>
          </a:stretch>
        </p:blipFill>
        <p:spPr>
          <a:xfrm>
            <a:off x="6969216" y="1500505"/>
            <a:ext cx="4900930" cy="28898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1"/>
          <p:cNvGrpSpPr/>
          <p:nvPr/>
        </p:nvGrpSpPr>
        <p:grpSpPr>
          <a:xfrm>
            <a:off x="5869940" y="2285365"/>
            <a:ext cx="2908300" cy="898525"/>
            <a:chOff x="3168" y="2614"/>
            <a:chExt cx="1832" cy="566"/>
          </a:xfrm>
        </p:grpSpPr>
        <p:grpSp>
          <p:nvGrpSpPr>
            <p:cNvPr id="34824" name="Group 100"/>
            <p:cNvGrpSpPr/>
            <p:nvPr/>
          </p:nvGrpSpPr>
          <p:grpSpPr>
            <a:xfrm>
              <a:off x="3168" y="2686"/>
              <a:ext cx="1653" cy="348"/>
              <a:chOff x="3168" y="2686"/>
              <a:chExt cx="1653" cy="348"/>
            </a:xfrm>
          </p:grpSpPr>
          <p:sp>
            <p:nvSpPr>
              <p:cNvPr id="34825" name="Text Box 85"/>
              <p:cNvSpPr txBox="1"/>
              <p:nvPr/>
            </p:nvSpPr>
            <p:spPr>
              <a:xfrm>
                <a:off x="3168" y="2686"/>
                <a:ext cx="1050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0.6 ∶0.2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26" name="Text Box 86"/>
              <p:cNvSpPr txBox="1"/>
              <p:nvPr/>
            </p:nvSpPr>
            <p:spPr>
              <a:xfrm>
                <a:off x="4513" y="2704"/>
                <a:ext cx="308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∶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27" name="Text Box 87"/>
              <p:cNvSpPr txBox="1"/>
              <p:nvPr/>
            </p:nvSpPr>
            <p:spPr>
              <a:xfrm>
                <a:off x="4096" y="2699"/>
                <a:ext cx="305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=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</p:grpSp>
        <p:grpSp>
          <p:nvGrpSpPr>
            <p:cNvPr id="34828" name="Group 88"/>
            <p:cNvGrpSpPr/>
            <p:nvPr/>
          </p:nvGrpSpPr>
          <p:grpSpPr>
            <a:xfrm>
              <a:off x="4332" y="2614"/>
              <a:ext cx="270" cy="566"/>
              <a:chOff x="349" y="3146"/>
              <a:chExt cx="270" cy="566"/>
            </a:xfrm>
          </p:grpSpPr>
          <p:sp>
            <p:nvSpPr>
              <p:cNvPr id="34829" name="Text Box 89"/>
              <p:cNvSpPr txBox="1"/>
              <p:nvPr/>
            </p:nvSpPr>
            <p:spPr>
              <a:xfrm>
                <a:off x="374" y="3146"/>
                <a:ext cx="245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3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30" name="Text Box 90"/>
              <p:cNvSpPr txBox="1"/>
              <p:nvPr/>
            </p:nvSpPr>
            <p:spPr>
              <a:xfrm>
                <a:off x="364" y="3382"/>
                <a:ext cx="245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4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31" name="Line 91"/>
              <p:cNvSpPr/>
              <p:nvPr/>
            </p:nvSpPr>
            <p:spPr>
              <a:xfrm>
                <a:off x="349" y="3408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4832" name="Group 92"/>
            <p:cNvGrpSpPr/>
            <p:nvPr/>
          </p:nvGrpSpPr>
          <p:grpSpPr>
            <a:xfrm>
              <a:off x="4740" y="2614"/>
              <a:ext cx="260" cy="566"/>
              <a:chOff x="349" y="3146"/>
              <a:chExt cx="260" cy="566"/>
            </a:xfrm>
          </p:grpSpPr>
          <p:sp>
            <p:nvSpPr>
              <p:cNvPr id="34833" name="Text Box 93"/>
              <p:cNvSpPr txBox="1"/>
              <p:nvPr/>
            </p:nvSpPr>
            <p:spPr>
              <a:xfrm>
                <a:off x="374" y="3146"/>
                <a:ext cx="206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1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34" name="Text Box 94"/>
              <p:cNvSpPr txBox="1"/>
              <p:nvPr/>
            </p:nvSpPr>
            <p:spPr>
              <a:xfrm>
                <a:off x="364" y="3382"/>
                <a:ext cx="245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4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35" name="Line 95"/>
              <p:cNvSpPr/>
              <p:nvPr/>
            </p:nvSpPr>
            <p:spPr>
              <a:xfrm>
                <a:off x="349" y="3408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29" name="Text Box 2"/>
          <p:cNvSpPr txBox="1"/>
          <p:nvPr/>
        </p:nvSpPr>
        <p:spPr>
          <a:xfrm>
            <a:off x="669608" y="454343"/>
            <a:ext cx="53676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、指出下面比例的外项和内项。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" name="Group 18"/>
          <p:cNvGrpSpPr/>
          <p:nvPr/>
        </p:nvGrpSpPr>
        <p:grpSpPr>
          <a:xfrm>
            <a:off x="2593340" y="3988753"/>
            <a:ext cx="2209800" cy="0"/>
            <a:chOff x="1296" y="3177"/>
            <a:chExt cx="1392" cy="0"/>
          </a:xfrm>
        </p:grpSpPr>
        <p:sp>
          <p:nvSpPr>
            <p:cNvPr id="34838" name="Line 19"/>
            <p:cNvSpPr/>
            <p:nvPr/>
          </p:nvSpPr>
          <p:spPr>
            <a:xfrm>
              <a:off x="1296" y="3177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39" name="Line 20"/>
            <p:cNvSpPr/>
            <p:nvPr/>
          </p:nvSpPr>
          <p:spPr>
            <a:xfrm>
              <a:off x="2208" y="3177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" name="Group 21"/>
          <p:cNvGrpSpPr/>
          <p:nvPr/>
        </p:nvGrpSpPr>
        <p:grpSpPr>
          <a:xfrm>
            <a:off x="2593340" y="3226753"/>
            <a:ext cx="2209800" cy="762000"/>
            <a:chOff x="1296" y="2697"/>
            <a:chExt cx="1392" cy="480"/>
          </a:xfrm>
        </p:grpSpPr>
        <p:sp>
          <p:nvSpPr>
            <p:cNvPr id="34841" name="Line 22"/>
            <p:cNvSpPr/>
            <p:nvPr/>
          </p:nvSpPr>
          <p:spPr>
            <a:xfrm flipV="1">
              <a:off x="1296" y="2697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4842" name="Line 23"/>
            <p:cNvSpPr/>
            <p:nvPr/>
          </p:nvSpPr>
          <p:spPr>
            <a:xfrm flipV="1">
              <a:off x="2688" y="2697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7" name="Text Box 24"/>
          <p:cNvSpPr txBox="1"/>
          <p:nvPr/>
        </p:nvSpPr>
        <p:spPr>
          <a:xfrm>
            <a:off x="3310890" y="3774440"/>
            <a:ext cx="8953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外项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6" name="Group 28"/>
          <p:cNvGrpSpPr/>
          <p:nvPr/>
        </p:nvGrpSpPr>
        <p:grpSpPr>
          <a:xfrm>
            <a:off x="3202940" y="3260090"/>
            <a:ext cx="990600" cy="381000"/>
            <a:chOff x="1680" y="2718"/>
            <a:chExt cx="624" cy="240"/>
          </a:xfrm>
        </p:grpSpPr>
        <p:sp>
          <p:nvSpPr>
            <p:cNvPr id="34845" name="Line 29"/>
            <p:cNvSpPr/>
            <p:nvPr/>
          </p:nvSpPr>
          <p:spPr>
            <a:xfrm flipV="1">
              <a:off x="1680" y="271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4846" name="Line 30"/>
            <p:cNvSpPr/>
            <p:nvPr/>
          </p:nvSpPr>
          <p:spPr>
            <a:xfrm flipV="1">
              <a:off x="2304" y="271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9" name="Group 35"/>
          <p:cNvGrpSpPr/>
          <p:nvPr/>
        </p:nvGrpSpPr>
        <p:grpSpPr>
          <a:xfrm>
            <a:off x="3202940" y="3655378"/>
            <a:ext cx="990600" cy="0"/>
            <a:chOff x="1680" y="2967"/>
            <a:chExt cx="624" cy="0"/>
          </a:xfrm>
        </p:grpSpPr>
        <p:sp>
          <p:nvSpPr>
            <p:cNvPr id="34848" name="Line 36"/>
            <p:cNvSpPr/>
            <p:nvPr/>
          </p:nvSpPr>
          <p:spPr>
            <a:xfrm>
              <a:off x="1680" y="2967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49" name="Line 37"/>
            <p:cNvSpPr/>
            <p:nvPr/>
          </p:nvSpPr>
          <p:spPr>
            <a:xfrm>
              <a:off x="2208" y="2967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1" name="Text Box 38"/>
          <p:cNvSpPr txBox="1"/>
          <p:nvPr/>
        </p:nvSpPr>
        <p:spPr>
          <a:xfrm>
            <a:off x="3322003" y="3385503"/>
            <a:ext cx="8953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内项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050" name="Group 53"/>
          <p:cNvGrpSpPr/>
          <p:nvPr/>
        </p:nvGrpSpPr>
        <p:grpSpPr>
          <a:xfrm>
            <a:off x="6331903" y="3974465"/>
            <a:ext cx="2209800" cy="0"/>
            <a:chOff x="3408" y="3168"/>
            <a:chExt cx="1392" cy="0"/>
          </a:xfrm>
        </p:grpSpPr>
        <p:sp>
          <p:nvSpPr>
            <p:cNvPr id="34852" name="Line 54"/>
            <p:cNvSpPr/>
            <p:nvPr/>
          </p:nvSpPr>
          <p:spPr>
            <a:xfrm>
              <a:off x="3408" y="3168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53" name="Line 55"/>
            <p:cNvSpPr/>
            <p:nvPr/>
          </p:nvSpPr>
          <p:spPr>
            <a:xfrm>
              <a:off x="4320" y="3168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052" name="Group 56"/>
          <p:cNvGrpSpPr/>
          <p:nvPr/>
        </p:nvGrpSpPr>
        <p:grpSpPr>
          <a:xfrm>
            <a:off x="6331903" y="3212465"/>
            <a:ext cx="2209800" cy="762000"/>
            <a:chOff x="3408" y="2688"/>
            <a:chExt cx="1392" cy="480"/>
          </a:xfrm>
        </p:grpSpPr>
        <p:sp>
          <p:nvSpPr>
            <p:cNvPr id="34855" name="Line 57"/>
            <p:cNvSpPr/>
            <p:nvPr/>
          </p:nvSpPr>
          <p:spPr>
            <a:xfrm flipV="1">
              <a:off x="3408" y="2688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4856" name="Line 58"/>
            <p:cNvSpPr/>
            <p:nvPr/>
          </p:nvSpPr>
          <p:spPr>
            <a:xfrm flipV="1">
              <a:off x="4800" y="2688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82" name="Text Box 59"/>
          <p:cNvSpPr txBox="1"/>
          <p:nvPr/>
        </p:nvSpPr>
        <p:spPr>
          <a:xfrm>
            <a:off x="7049453" y="3731578"/>
            <a:ext cx="8953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外项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053" name="Group 60"/>
          <p:cNvGrpSpPr/>
          <p:nvPr/>
        </p:nvGrpSpPr>
        <p:grpSpPr>
          <a:xfrm>
            <a:off x="6941503" y="3212465"/>
            <a:ext cx="990600" cy="381000"/>
            <a:chOff x="3792" y="2688"/>
            <a:chExt cx="624" cy="240"/>
          </a:xfrm>
        </p:grpSpPr>
        <p:sp>
          <p:nvSpPr>
            <p:cNvPr id="34859" name="Line 61"/>
            <p:cNvSpPr/>
            <p:nvPr/>
          </p:nvSpPr>
          <p:spPr>
            <a:xfrm flipV="1">
              <a:off x="3792" y="268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4860" name="Line 62"/>
            <p:cNvSpPr/>
            <p:nvPr/>
          </p:nvSpPr>
          <p:spPr>
            <a:xfrm flipV="1">
              <a:off x="4416" y="268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86" name="Text Box 63"/>
          <p:cNvSpPr txBox="1"/>
          <p:nvPr/>
        </p:nvSpPr>
        <p:spPr>
          <a:xfrm>
            <a:off x="7036753" y="3345815"/>
            <a:ext cx="8953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内项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054" name="Group 64"/>
          <p:cNvGrpSpPr/>
          <p:nvPr/>
        </p:nvGrpSpPr>
        <p:grpSpPr>
          <a:xfrm>
            <a:off x="6941503" y="3593465"/>
            <a:ext cx="990600" cy="0"/>
            <a:chOff x="3792" y="2928"/>
            <a:chExt cx="624" cy="0"/>
          </a:xfrm>
        </p:grpSpPr>
        <p:sp>
          <p:nvSpPr>
            <p:cNvPr id="34863" name="Line 65"/>
            <p:cNvSpPr/>
            <p:nvPr/>
          </p:nvSpPr>
          <p:spPr>
            <a:xfrm>
              <a:off x="3792" y="2928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64" name="Line 66"/>
            <p:cNvSpPr/>
            <p:nvPr/>
          </p:nvSpPr>
          <p:spPr>
            <a:xfrm>
              <a:off x="4320" y="2928"/>
              <a:ext cx="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055" name="Group 69"/>
          <p:cNvGrpSpPr/>
          <p:nvPr/>
        </p:nvGrpSpPr>
        <p:grpSpPr>
          <a:xfrm>
            <a:off x="2399665" y="2256790"/>
            <a:ext cx="2589213" cy="898525"/>
            <a:chOff x="1174" y="2086"/>
            <a:chExt cx="1631" cy="566"/>
          </a:xfrm>
        </p:grpSpPr>
        <p:sp>
          <p:nvSpPr>
            <p:cNvPr id="34866" name="Text Box 70"/>
            <p:cNvSpPr txBox="1"/>
            <p:nvPr/>
          </p:nvSpPr>
          <p:spPr>
            <a:xfrm>
              <a:off x="1346" y="2190"/>
              <a:ext cx="343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∶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34867" name="Text Box 71"/>
            <p:cNvSpPr txBox="1"/>
            <p:nvPr/>
          </p:nvSpPr>
          <p:spPr>
            <a:xfrm>
              <a:off x="1859" y="2186"/>
              <a:ext cx="30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=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34868" name="Text Box 72"/>
            <p:cNvSpPr txBox="1"/>
            <p:nvPr/>
          </p:nvSpPr>
          <p:spPr>
            <a:xfrm>
              <a:off x="2150" y="2164"/>
              <a:ext cx="65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6 ∶4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grpSp>
          <p:nvGrpSpPr>
            <p:cNvPr id="34869" name="Group 73"/>
            <p:cNvGrpSpPr/>
            <p:nvPr/>
          </p:nvGrpSpPr>
          <p:grpSpPr>
            <a:xfrm>
              <a:off x="1174" y="2086"/>
              <a:ext cx="260" cy="566"/>
              <a:chOff x="349" y="3146"/>
              <a:chExt cx="260" cy="566"/>
            </a:xfrm>
          </p:grpSpPr>
          <p:sp>
            <p:nvSpPr>
              <p:cNvPr id="34870" name="Text Box 74"/>
              <p:cNvSpPr txBox="1"/>
              <p:nvPr/>
            </p:nvSpPr>
            <p:spPr>
              <a:xfrm>
                <a:off x="374" y="3146"/>
                <a:ext cx="206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1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71" name="Text Box 75"/>
              <p:cNvSpPr txBox="1"/>
              <p:nvPr/>
            </p:nvSpPr>
            <p:spPr>
              <a:xfrm>
                <a:off x="364" y="3382"/>
                <a:ext cx="245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2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72" name="Line 76"/>
              <p:cNvSpPr/>
              <p:nvPr/>
            </p:nvSpPr>
            <p:spPr>
              <a:xfrm>
                <a:off x="349" y="3408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4873" name="Group 77"/>
            <p:cNvGrpSpPr/>
            <p:nvPr/>
          </p:nvGrpSpPr>
          <p:grpSpPr>
            <a:xfrm>
              <a:off x="1571" y="2086"/>
              <a:ext cx="260" cy="566"/>
              <a:chOff x="349" y="3146"/>
              <a:chExt cx="260" cy="566"/>
            </a:xfrm>
          </p:grpSpPr>
          <p:sp>
            <p:nvSpPr>
              <p:cNvPr id="34874" name="Text Box 78"/>
              <p:cNvSpPr txBox="1"/>
              <p:nvPr/>
            </p:nvSpPr>
            <p:spPr>
              <a:xfrm>
                <a:off x="374" y="3146"/>
                <a:ext cx="206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1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75" name="Text Box 79"/>
              <p:cNvSpPr txBox="1"/>
              <p:nvPr/>
            </p:nvSpPr>
            <p:spPr>
              <a:xfrm>
                <a:off x="364" y="3382"/>
                <a:ext cx="245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>
                    <a:latin typeface="华文新魏" panose="02010800040101010101" charset="-122"/>
                    <a:ea typeface="华文新魏" panose="02010800040101010101" charset="-122"/>
                  </a:rPr>
                  <a:t>3</a:t>
                </a:r>
                <a:endParaRPr lang="en-US" altLang="zh-CN" sz="2800" b="1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sp>
            <p:nvSpPr>
              <p:cNvPr id="34876" name="Line 80"/>
              <p:cNvSpPr/>
              <p:nvPr/>
            </p:nvSpPr>
            <p:spPr>
              <a:xfrm>
                <a:off x="349" y="3408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61" grpId="0"/>
      <p:bldP spid="82" grpId="0"/>
      <p:bldP spid="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2"/>
          <p:cNvSpPr txBox="1"/>
          <p:nvPr/>
        </p:nvSpPr>
        <p:spPr>
          <a:xfrm>
            <a:off x="669608" y="454343"/>
            <a:ext cx="100152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、下面哪几组中的两个可以组成比例？把组成的比例写出来。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48105" y="1223010"/>
            <a:ext cx="9495790" cy="1670685"/>
          </a:xfrm>
          <a:prstGeom prst="roundRect">
            <a:avLst/>
          </a:prstGeom>
          <a:solidFill>
            <a:srgbClr val="B7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22730" y="1369695"/>
            <a:ext cx="3077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9:24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3:8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2730" y="2082800"/>
            <a:ext cx="4102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4:8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3.5:5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7335" y="1369695"/>
            <a:ext cx="4067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 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: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7335" y="2082800"/>
            <a:ext cx="4068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0.9:0.3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15:5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74998" y="1280160"/>
            <a:ext cx="336467" cy="762635"/>
            <a:chOff x="16779" y="1903"/>
            <a:chExt cx="827" cy="1201"/>
          </a:xfrm>
        </p:grpSpPr>
        <p:sp>
          <p:nvSpPr>
            <p:cNvPr id="10" name="文本框 9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8156658" y="1264920"/>
            <a:ext cx="336467" cy="762635"/>
            <a:chOff x="16779" y="1903"/>
            <a:chExt cx="827" cy="1201"/>
          </a:xfrm>
        </p:grpSpPr>
        <p:sp>
          <p:nvSpPr>
            <p:cNvPr id="8" name="文本框 7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9016448" y="1249680"/>
            <a:ext cx="336467" cy="762635"/>
            <a:chOff x="16779" y="1903"/>
            <a:chExt cx="827" cy="1201"/>
          </a:xfrm>
        </p:grpSpPr>
        <p:sp>
          <p:nvSpPr>
            <p:cNvPr id="16" name="文本框 15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9544133" y="1249680"/>
            <a:ext cx="336467" cy="762635"/>
            <a:chOff x="16779" y="1903"/>
            <a:chExt cx="827" cy="1201"/>
          </a:xfrm>
        </p:grpSpPr>
        <p:sp>
          <p:nvSpPr>
            <p:cNvPr id="20" name="文本框 19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1348105" y="3607435"/>
            <a:ext cx="4277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9:24=3:8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24625" y="3504565"/>
            <a:ext cx="4067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   =  :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482288" y="3415030"/>
            <a:ext cx="336467" cy="762635"/>
            <a:chOff x="16779" y="1903"/>
            <a:chExt cx="827" cy="1201"/>
          </a:xfrm>
        </p:grpSpPr>
        <p:sp>
          <p:nvSpPr>
            <p:cNvPr id="26" name="文本框 25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8063948" y="3399790"/>
            <a:ext cx="336467" cy="762635"/>
            <a:chOff x="16779" y="1903"/>
            <a:chExt cx="827" cy="1201"/>
          </a:xfrm>
        </p:grpSpPr>
        <p:sp>
          <p:nvSpPr>
            <p:cNvPr id="31" name="文本框 30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923738" y="3384550"/>
            <a:ext cx="336467" cy="762635"/>
            <a:chOff x="16779" y="1903"/>
            <a:chExt cx="827" cy="1201"/>
          </a:xfrm>
        </p:grpSpPr>
        <p:sp>
          <p:nvSpPr>
            <p:cNvPr id="35" name="文本框 34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9451423" y="3384550"/>
            <a:ext cx="336467" cy="762635"/>
            <a:chOff x="16779" y="1903"/>
            <a:chExt cx="827" cy="1201"/>
          </a:xfrm>
        </p:grpSpPr>
        <p:sp>
          <p:nvSpPr>
            <p:cNvPr id="39" name="文本框 38"/>
            <p:cNvSpPr txBox="1"/>
            <p:nvPr/>
          </p:nvSpPr>
          <p:spPr>
            <a:xfrm>
              <a:off x="16799" y="1903"/>
              <a:ext cx="7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779" y="2379"/>
              <a:ext cx="7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6799" y="2480"/>
              <a:ext cx="807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1348105" y="4686935"/>
            <a:ext cx="4277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）不可以组成比例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66535" y="4686935"/>
            <a:ext cx="4277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0.9:0.3=15:5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便签2-0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46275" y="1064525"/>
            <a:ext cx="6172201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00924" y="2452767"/>
            <a:ext cx="481081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3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这节课你有什么收获？</a:t>
            </a:r>
            <a:endParaRPr lang="zh-CN" altLang="en-US" sz="2800" b="1" spc="3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9337" y="45308"/>
            <a:ext cx="10213326" cy="682543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210270" y="2809181"/>
              <a:ext cx="777146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b="1" spc="-15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谢谢</a:t>
              </a:r>
              <a:r>
                <a:rPr lang="zh-CN" altLang="en-US" sz="7200" b="1" spc="-15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7200" b="1" spc="-15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4665" y="389255"/>
            <a:ext cx="1814195" cy="5219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  <a:endParaRPr lang="zh-CN" altLang="en-US" sz="28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22"/>
          <p:cNvSpPr txBox="1"/>
          <p:nvPr/>
        </p:nvSpPr>
        <p:spPr>
          <a:xfrm>
            <a:off x="1808480" y="1404620"/>
            <a:ext cx="4033838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dirty="0">
                <a:latin typeface="华文新魏" panose="02010800040101010101" charset="-122"/>
                <a:ea typeface="华文新魏" panose="02010800040101010101" charset="-122"/>
              </a:rPr>
              <a:t>1.</a:t>
            </a: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什么叫做比？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6" name="Text Box 23"/>
          <p:cNvSpPr txBox="1"/>
          <p:nvPr/>
        </p:nvSpPr>
        <p:spPr>
          <a:xfrm>
            <a:off x="2494280" y="2214245"/>
            <a:ext cx="5526088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两个数相除又叫做两个数的比。</a:t>
            </a:r>
            <a:endParaRPr lang="zh-CN" altLang="en-US" sz="3000" b="1" dirty="0">
              <a:solidFill>
                <a:srgbClr val="FF33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" name="Text Box 24"/>
          <p:cNvSpPr txBox="1"/>
          <p:nvPr/>
        </p:nvSpPr>
        <p:spPr>
          <a:xfrm>
            <a:off x="1808480" y="3161983"/>
            <a:ext cx="318135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00" b="1" dirty="0">
                <a:latin typeface="华文新魏" panose="02010800040101010101" charset="-122"/>
                <a:ea typeface="华文新魏" panose="02010800040101010101" charset="-122"/>
              </a:rPr>
              <a:t>2.</a:t>
            </a: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什么叫做比值？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8" name="Text Box 25"/>
          <p:cNvSpPr txBox="1"/>
          <p:nvPr/>
        </p:nvSpPr>
        <p:spPr>
          <a:xfrm>
            <a:off x="2494280" y="4043045"/>
            <a:ext cx="64770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比的前项除以比的后项所得的商，叫做比值。</a:t>
            </a:r>
            <a:endParaRPr lang="zh-CN" altLang="en-US" sz="3000" b="1" dirty="0">
              <a:solidFill>
                <a:srgbClr val="FF33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lum bright="6000"/>
          </a:blip>
          <a:stretch>
            <a:fillRect/>
          </a:stretch>
        </p:blipFill>
        <p:spPr>
          <a:xfrm>
            <a:off x="958215" y="752475"/>
            <a:ext cx="5922010" cy="486537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7722235" y="2035810"/>
            <a:ext cx="2681605" cy="1919605"/>
          </a:xfrm>
          <a:prstGeom prst="cloudCallout">
            <a:avLst>
              <a:gd name="adj1" fmla="val 82441"/>
              <a:gd name="adj2" fmla="val 48015"/>
            </a:avLst>
          </a:prstGeom>
          <a:solidFill>
            <a:srgbClr val="B7E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5925" y="2519045"/>
            <a:ext cx="22644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如何测量旗杆的高度？</a:t>
            </a:r>
            <a:endParaRPr lang="zh-CN" altLang="en-US" sz="2800" dirty="0" smtClean="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380" y="294005"/>
            <a:ext cx="85344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 39"/>
          <p:cNvSpPr txBox="1"/>
          <p:nvPr/>
        </p:nvSpPr>
        <p:spPr>
          <a:xfrm>
            <a:off x="1466215" y="1291908"/>
            <a:ext cx="63119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各组竹竿长和测量的影子长记录如下：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66215" y="2293620"/>
            <a:ext cx="7248525" cy="1322388"/>
            <a:chOff x="923753" y="2466225"/>
            <a:chExt cx="7248747" cy="1322815"/>
          </a:xfrm>
        </p:grpSpPr>
        <p:sp>
          <p:nvSpPr>
            <p:cNvPr id="19463" name="Text Box 45"/>
            <p:cNvSpPr txBox="1"/>
            <p:nvPr/>
          </p:nvSpPr>
          <p:spPr>
            <a:xfrm>
              <a:off x="1715915" y="2466225"/>
              <a:ext cx="23391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 dirty="0">
                  <a:latin typeface="华文新魏" panose="02010800040101010101" charset="-122"/>
                  <a:ea typeface="华文新魏" panose="02010800040101010101" charset="-122"/>
                </a:rPr>
                <a:t>竹竿长（ｍ）</a:t>
              </a:r>
              <a:endParaRPr lang="zh-CN" altLang="en-US" sz="2800" b="1" dirty="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9464" name="Text Box 46"/>
            <p:cNvSpPr txBox="1"/>
            <p:nvPr/>
          </p:nvSpPr>
          <p:spPr>
            <a:xfrm>
              <a:off x="1715915" y="3113925"/>
              <a:ext cx="23391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 dirty="0">
                  <a:latin typeface="华文新魏" panose="02010800040101010101" charset="-122"/>
                  <a:ea typeface="华文新魏" panose="02010800040101010101" charset="-122"/>
                </a:rPr>
                <a:t>影子长（ｍ）</a:t>
              </a:r>
              <a:endParaRPr lang="zh-CN" altLang="en-US" sz="2800" b="1" dirty="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9465" name="Text Box 47"/>
            <p:cNvSpPr txBox="1"/>
            <p:nvPr/>
          </p:nvSpPr>
          <p:spPr>
            <a:xfrm>
              <a:off x="4882978" y="2545740"/>
              <a:ext cx="386092" cy="518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3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9466" name="Text Box 48"/>
            <p:cNvSpPr txBox="1"/>
            <p:nvPr/>
          </p:nvSpPr>
          <p:spPr>
            <a:xfrm>
              <a:off x="4888697" y="3193812"/>
              <a:ext cx="661987" cy="518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b="1" dirty="0">
                  <a:latin typeface="华文新魏" panose="02010800040101010101" charset="-122"/>
                  <a:ea typeface="华文新魏" panose="02010800040101010101" charset="-122"/>
                </a:rPr>
                <a:t>2</a:t>
              </a:r>
              <a:endParaRPr lang="en-US" altLang="zh-CN" sz="2800" b="1" dirty="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9467" name="Text Box 49"/>
            <p:cNvSpPr txBox="1"/>
            <p:nvPr/>
          </p:nvSpPr>
          <p:spPr>
            <a:xfrm>
              <a:off x="5964065" y="2545740"/>
              <a:ext cx="386092" cy="518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latin typeface="华文新魏" panose="02010800040101010101" charset="-122"/>
                  <a:ea typeface="华文新魏" panose="02010800040101010101" charset="-122"/>
                </a:rPr>
                <a:t>9</a:t>
              </a:r>
              <a:endParaRPr lang="en-US" altLang="zh-CN" sz="2800" b="1" dirty="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9468" name="Text Box 50"/>
            <p:cNvSpPr txBox="1"/>
            <p:nvPr/>
          </p:nvSpPr>
          <p:spPr>
            <a:xfrm>
              <a:off x="5964065" y="3193812"/>
              <a:ext cx="386092" cy="518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latin typeface="华文新魏" panose="02010800040101010101" charset="-122"/>
                  <a:ea typeface="华文新魏" panose="02010800040101010101" charset="-122"/>
                </a:rPr>
                <a:t>6</a:t>
              </a:r>
              <a:endParaRPr lang="en-US" altLang="zh-CN" sz="2800" b="1" dirty="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grpSp>
          <p:nvGrpSpPr>
            <p:cNvPr id="19469" name="组合 24"/>
            <p:cNvGrpSpPr/>
            <p:nvPr/>
          </p:nvGrpSpPr>
          <p:grpSpPr>
            <a:xfrm>
              <a:off x="923753" y="2466225"/>
              <a:ext cx="7248747" cy="1322815"/>
              <a:chOff x="923753" y="2466225"/>
              <a:chExt cx="7248747" cy="1322815"/>
            </a:xfrm>
          </p:grpSpPr>
          <p:sp>
            <p:nvSpPr>
              <p:cNvPr id="19470" name="Line 40"/>
              <p:cNvSpPr/>
              <p:nvPr/>
            </p:nvSpPr>
            <p:spPr>
              <a:xfrm flipV="1">
                <a:off x="995190" y="2466225"/>
                <a:ext cx="71278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1" name="Line 41"/>
              <p:cNvSpPr/>
              <p:nvPr/>
            </p:nvSpPr>
            <p:spPr>
              <a:xfrm flipV="1">
                <a:off x="923753" y="3113925"/>
                <a:ext cx="720090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2" name="Line 42"/>
              <p:cNvSpPr/>
              <p:nvPr/>
            </p:nvSpPr>
            <p:spPr>
              <a:xfrm>
                <a:off x="971600" y="3789040"/>
                <a:ext cx="720090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3" name="Line 43"/>
              <p:cNvSpPr/>
              <p:nvPr/>
            </p:nvSpPr>
            <p:spPr>
              <a:xfrm>
                <a:off x="4379740" y="2466225"/>
                <a:ext cx="0" cy="129540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4" name="Line 44"/>
              <p:cNvSpPr/>
              <p:nvPr/>
            </p:nvSpPr>
            <p:spPr>
              <a:xfrm>
                <a:off x="5603703" y="2466225"/>
                <a:ext cx="0" cy="129540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5" name="Line 64"/>
              <p:cNvSpPr/>
              <p:nvPr/>
            </p:nvSpPr>
            <p:spPr>
              <a:xfrm>
                <a:off x="6827665" y="2466225"/>
                <a:ext cx="0" cy="129540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9476" name="Text Box 65"/>
            <p:cNvSpPr txBox="1"/>
            <p:nvPr/>
          </p:nvSpPr>
          <p:spPr>
            <a:xfrm>
              <a:off x="7043565" y="3113925"/>
              <a:ext cx="936625" cy="5191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…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477" name="Text Box 66"/>
            <p:cNvSpPr txBox="1"/>
            <p:nvPr/>
          </p:nvSpPr>
          <p:spPr>
            <a:xfrm>
              <a:off x="7043565" y="2537663"/>
              <a:ext cx="936625" cy="5191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…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" name="Text Box 22"/>
          <p:cNvSpPr txBox="1"/>
          <p:nvPr/>
        </p:nvSpPr>
        <p:spPr>
          <a:xfrm>
            <a:off x="1456690" y="3854133"/>
            <a:ext cx="50260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观察上表，你发现了什么？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lum bright="6000"/>
          </a:blip>
          <a:stretch>
            <a:fillRect/>
          </a:stretch>
        </p:blipFill>
        <p:spPr>
          <a:xfrm>
            <a:off x="426720" y="1009015"/>
            <a:ext cx="7106920" cy="2035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lum bright="6000"/>
          </a:blip>
          <a:stretch>
            <a:fillRect/>
          </a:stretch>
        </p:blipFill>
        <p:spPr>
          <a:xfrm>
            <a:off x="5021580" y="3467100"/>
            <a:ext cx="5970270" cy="19831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3"/>
          <p:cNvSpPr txBox="1"/>
          <p:nvPr/>
        </p:nvSpPr>
        <p:spPr>
          <a:xfrm>
            <a:off x="1811655" y="1032828"/>
            <a:ext cx="6059488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第</a:t>
            </a:r>
            <a:r>
              <a:rPr lang="en-US" altLang="zh-CN" sz="3000" b="1" dirty="0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组测量的影子长和竹竿长的比是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4" name="Text Box 54"/>
          <p:cNvSpPr txBox="1"/>
          <p:nvPr/>
        </p:nvSpPr>
        <p:spPr>
          <a:xfrm>
            <a:off x="1940243" y="2220595"/>
            <a:ext cx="6124575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第</a:t>
            </a:r>
            <a:r>
              <a:rPr lang="en-US" altLang="zh-CN" sz="3000" b="1" dirty="0"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组测量的影子长和竹竿长的比是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5" name="Text Box 55"/>
          <p:cNvSpPr txBox="1"/>
          <p:nvPr/>
        </p:nvSpPr>
        <p:spPr>
          <a:xfrm>
            <a:off x="7683818" y="1032828"/>
            <a:ext cx="109220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00" b="1" dirty="0">
                <a:latin typeface="华文新魏" panose="02010800040101010101" charset="-122"/>
                <a:ea typeface="华文新魏" panose="02010800040101010101" charset="-122"/>
              </a:rPr>
              <a:t> 3∶2</a:t>
            </a:r>
            <a:endParaRPr lang="en-US" altLang="zh-CN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6" name="Text Box 56"/>
          <p:cNvSpPr txBox="1"/>
          <p:nvPr/>
        </p:nvSpPr>
        <p:spPr>
          <a:xfrm>
            <a:off x="8028305" y="2242820"/>
            <a:ext cx="10858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dirty="0">
                <a:latin typeface="华文新魏" panose="02010800040101010101" charset="-122"/>
                <a:ea typeface="华文新魏" panose="02010800040101010101" charset="-122"/>
              </a:rPr>
              <a:t>9∶6</a:t>
            </a:r>
            <a:endParaRPr lang="en-US" altLang="zh-CN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7" name="Text Box 57"/>
          <p:cNvSpPr txBox="1"/>
          <p:nvPr/>
        </p:nvSpPr>
        <p:spPr>
          <a:xfrm>
            <a:off x="2559050" y="3306128"/>
            <a:ext cx="17494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3∶2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＝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1.5</a:t>
            </a:r>
            <a:endParaRPr lang="en-US" altLang="zh-CN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8" name="Text Box 58"/>
          <p:cNvSpPr txBox="1"/>
          <p:nvPr/>
        </p:nvSpPr>
        <p:spPr>
          <a:xfrm>
            <a:off x="2559050" y="3718878"/>
            <a:ext cx="17494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9∶6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＝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1.5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9" name="Text Box 59"/>
          <p:cNvSpPr txBox="1"/>
          <p:nvPr/>
        </p:nvSpPr>
        <p:spPr>
          <a:xfrm>
            <a:off x="4741863" y="3450590"/>
            <a:ext cx="160813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比值相等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0" name="Text Box 60"/>
          <p:cNvSpPr txBox="1"/>
          <p:nvPr/>
        </p:nvSpPr>
        <p:spPr>
          <a:xfrm>
            <a:off x="6656388" y="3450590"/>
            <a:ext cx="20637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3∶2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＝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9∶6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1" name="Text Box 61"/>
          <p:cNvSpPr txBox="1"/>
          <p:nvPr/>
        </p:nvSpPr>
        <p:spPr>
          <a:xfrm>
            <a:off x="2558733" y="4722813"/>
            <a:ext cx="5907087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表示</a:t>
            </a:r>
            <a:r>
              <a:rPr lang="zh-CN" altLang="en-US" sz="3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两个比相等</a:t>
            </a: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的式子叫做比例。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4419600" y="3666490"/>
            <a:ext cx="287338" cy="18891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右箭头 49"/>
          <p:cNvSpPr/>
          <p:nvPr/>
        </p:nvSpPr>
        <p:spPr>
          <a:xfrm>
            <a:off x="6362700" y="3666490"/>
            <a:ext cx="288925" cy="18891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4" grpId="0" bldLvl="0" animBg="1"/>
      <p:bldP spid="5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/>
          <p:nvPr/>
        </p:nvSpPr>
        <p:spPr>
          <a:xfrm>
            <a:off x="5867718" y="1844040"/>
            <a:ext cx="34575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 3 ∶  2 =    9  ∶ 6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48805" y="2348865"/>
            <a:ext cx="935038" cy="687388"/>
            <a:chOff x="1907704" y="2780928"/>
            <a:chExt cx="936104" cy="688142"/>
          </a:xfrm>
        </p:grpSpPr>
        <p:grpSp>
          <p:nvGrpSpPr>
            <p:cNvPr id="10" name="组合 28"/>
            <p:cNvGrpSpPr/>
            <p:nvPr/>
          </p:nvGrpSpPr>
          <p:grpSpPr>
            <a:xfrm>
              <a:off x="1907704" y="2780928"/>
              <a:ext cx="936104" cy="576064"/>
              <a:chOff x="1907704" y="2780928"/>
              <a:chExt cx="936104" cy="576064"/>
            </a:xfrm>
          </p:grpSpPr>
          <p:grpSp>
            <p:nvGrpSpPr>
              <p:cNvPr id="12" name="Group 7"/>
              <p:cNvGrpSpPr/>
              <p:nvPr/>
            </p:nvGrpSpPr>
            <p:grpSpPr>
              <a:xfrm>
                <a:off x="1907704" y="2780928"/>
                <a:ext cx="936104" cy="504056"/>
                <a:chOff x="2640" y="1104"/>
                <a:chExt cx="864" cy="480"/>
              </a:xfrm>
            </p:grpSpPr>
            <p:sp>
              <p:nvSpPr>
                <p:cNvPr id="13" name="Line 8"/>
                <p:cNvSpPr/>
                <p:nvPr/>
              </p:nvSpPr>
              <p:spPr>
                <a:xfrm flipV="1">
                  <a:off x="2640" y="1104"/>
                  <a:ext cx="0" cy="48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14" name="Line 9"/>
                <p:cNvSpPr/>
                <p:nvPr/>
              </p:nvSpPr>
              <p:spPr>
                <a:xfrm flipV="1">
                  <a:off x="3504" y="1104"/>
                  <a:ext cx="0" cy="48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</p:grpSp>
          <p:grpSp>
            <p:nvGrpSpPr>
              <p:cNvPr id="15" name="Group 10"/>
              <p:cNvGrpSpPr/>
              <p:nvPr/>
            </p:nvGrpSpPr>
            <p:grpSpPr>
              <a:xfrm>
                <a:off x="1907704" y="3284984"/>
                <a:ext cx="936104" cy="72008"/>
                <a:chOff x="2640" y="1728"/>
                <a:chExt cx="864" cy="0"/>
              </a:xfrm>
            </p:grpSpPr>
            <p:sp>
              <p:nvSpPr>
                <p:cNvPr id="16" name="Line 11"/>
                <p:cNvSpPr/>
                <p:nvPr/>
              </p:nvSpPr>
              <p:spPr>
                <a:xfrm>
                  <a:off x="2640" y="1728"/>
                  <a:ext cx="19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" name="Line 12"/>
                <p:cNvSpPr/>
                <p:nvPr/>
              </p:nvSpPr>
              <p:spPr>
                <a:xfrm>
                  <a:off x="3312" y="1728"/>
                  <a:ext cx="19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8" name="Text Box 13"/>
            <p:cNvSpPr txBox="1"/>
            <p:nvPr/>
          </p:nvSpPr>
          <p:spPr>
            <a:xfrm>
              <a:off x="2002165" y="3068960"/>
              <a:ext cx="69762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3300"/>
                  </a:solidFill>
                  <a:latin typeface="华文新魏" panose="02010800040101010101" charset="-122"/>
                  <a:ea typeface="华文新魏" panose="02010800040101010101" charset="-122"/>
                </a:rPr>
                <a:t>内项</a:t>
              </a:r>
              <a:endParaRPr lang="zh-CN" altLang="en-US" sz="20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56643" y="2491740"/>
            <a:ext cx="2592387" cy="833438"/>
            <a:chOff x="1115616" y="2924944"/>
            <a:chExt cx="2592288" cy="832158"/>
          </a:xfrm>
        </p:grpSpPr>
        <p:grpSp>
          <p:nvGrpSpPr>
            <p:cNvPr id="20" name="Group 3"/>
            <p:cNvGrpSpPr/>
            <p:nvPr/>
          </p:nvGrpSpPr>
          <p:grpSpPr>
            <a:xfrm>
              <a:off x="1115616" y="2924944"/>
              <a:ext cx="2592288" cy="648072"/>
              <a:chOff x="1968" y="2016"/>
              <a:chExt cx="2208" cy="816"/>
            </a:xfrm>
          </p:grpSpPr>
          <p:sp>
            <p:nvSpPr>
              <p:cNvPr id="21" name="Line 4"/>
              <p:cNvSpPr/>
              <p:nvPr/>
            </p:nvSpPr>
            <p:spPr>
              <a:xfrm flipV="1">
                <a:off x="1968" y="2016"/>
                <a:ext cx="0" cy="81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22" name="Line 5"/>
              <p:cNvSpPr/>
              <p:nvPr/>
            </p:nvSpPr>
            <p:spPr>
              <a:xfrm flipV="1">
                <a:off x="4176" y="2016"/>
                <a:ext cx="0" cy="81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23" name="Text Box 6"/>
            <p:cNvSpPr txBox="1"/>
            <p:nvPr/>
          </p:nvSpPr>
          <p:spPr>
            <a:xfrm>
              <a:off x="2051720" y="3356992"/>
              <a:ext cx="69762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3300"/>
                  </a:solidFill>
                  <a:latin typeface="华文新魏" panose="02010800040101010101" charset="-122"/>
                  <a:ea typeface="华文新魏" panose="02010800040101010101" charset="-122"/>
                </a:rPr>
                <a:t>外项</a:t>
              </a:r>
              <a:endParaRPr lang="zh-CN" altLang="en-US" sz="20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grpSp>
          <p:nvGrpSpPr>
            <p:cNvPr id="24" name="Group 14"/>
            <p:cNvGrpSpPr/>
            <p:nvPr/>
          </p:nvGrpSpPr>
          <p:grpSpPr>
            <a:xfrm>
              <a:off x="1115616" y="3573016"/>
              <a:ext cx="2592288" cy="144016"/>
              <a:chOff x="1968" y="2064"/>
              <a:chExt cx="2208" cy="0"/>
            </a:xfrm>
          </p:grpSpPr>
          <p:sp>
            <p:nvSpPr>
              <p:cNvPr id="25" name="Line 15"/>
              <p:cNvSpPr/>
              <p:nvPr/>
            </p:nvSpPr>
            <p:spPr>
              <a:xfrm>
                <a:off x="1968" y="2064"/>
                <a:ext cx="81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7" name="Line 16"/>
              <p:cNvSpPr/>
              <p:nvPr/>
            </p:nvSpPr>
            <p:spPr>
              <a:xfrm>
                <a:off x="3360" y="2064"/>
                <a:ext cx="81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34" name="TextBox 3"/>
          <p:cNvSpPr txBox="1"/>
          <p:nvPr/>
        </p:nvSpPr>
        <p:spPr>
          <a:xfrm>
            <a:off x="6509068" y="3788728"/>
            <a:ext cx="48323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3:2=9:6</a:t>
            </a:r>
            <a:r>
              <a:rPr lang="zh-CN" altLang="en-US" sz="2800" dirty="0">
                <a:latin typeface="华文新魏" panose="02010800040101010101" charset="-122"/>
                <a:ea typeface="华文新魏" panose="02010800040101010101" charset="-122"/>
              </a:rPr>
              <a:t>也可以写成</a:t>
            </a:r>
            <a:endParaRPr lang="zh-CN" altLang="en-US" sz="28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987280" y="3545840"/>
            <a:ext cx="1555750" cy="901700"/>
          </a:xfrm>
          <a:prstGeom prst="rect">
            <a:avLst/>
          </a:prstGeom>
          <a:blipFill rotWithShape="1">
            <a:blip r:embed="rId1" cstate="email"/>
            <a:stretch>
              <a:fillRect/>
            </a:stretch>
          </a:blipFill>
        </p:spPr>
        <p:txBody>
          <a:bodyPr/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kern="1200" cap="none" spc="0" normalizeH="0" baseline="0" noProof="0">
                <a:noFill/>
                <a:latin typeface="+mn-lt"/>
                <a:ea typeface="+mn-ea"/>
                <a:cs typeface="+mn-cs"/>
              </a:rPr>
              <a:t> </a:t>
            </a:r>
            <a:endParaRPr kumimoji="0" lang="zh-CN" altLang="en-US" kern="1200" cap="none" spc="0" normalizeH="0" baseline="0" noProof="0">
              <a:noFill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lum bright="6000"/>
          </a:blip>
          <a:stretch>
            <a:fillRect/>
          </a:stretch>
        </p:blipFill>
        <p:spPr>
          <a:xfrm>
            <a:off x="429260" y="1844040"/>
            <a:ext cx="5090160" cy="254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/>
          <p:nvPr/>
        </p:nvSpPr>
        <p:spPr>
          <a:xfrm>
            <a:off x="1856740" y="538480"/>
            <a:ext cx="217963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2∶3 = 4∶6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5454015" y="538480"/>
            <a:ext cx="327183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1.2∶0.9= 0.8∶0.6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9" name="Group 20"/>
          <p:cNvGrpSpPr/>
          <p:nvPr/>
        </p:nvGrpSpPr>
        <p:grpSpPr>
          <a:xfrm>
            <a:off x="1712278" y="1484630"/>
            <a:ext cx="533400" cy="992188"/>
            <a:chOff x="660" y="1833"/>
            <a:chExt cx="336" cy="625"/>
          </a:xfrm>
        </p:grpSpPr>
        <p:sp>
          <p:nvSpPr>
            <p:cNvPr id="23561" name="Text Box 17"/>
            <p:cNvSpPr txBox="1"/>
            <p:nvPr/>
          </p:nvSpPr>
          <p:spPr>
            <a:xfrm>
              <a:off x="710" y="1833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3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3562" name="Line 18"/>
            <p:cNvSpPr/>
            <p:nvPr/>
          </p:nvSpPr>
          <p:spPr>
            <a:xfrm>
              <a:off x="660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63" name="Text Box 19"/>
            <p:cNvSpPr txBox="1"/>
            <p:nvPr/>
          </p:nvSpPr>
          <p:spPr>
            <a:xfrm>
              <a:off x="708" y="212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4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13" name="Text Box 21"/>
          <p:cNvSpPr txBox="1"/>
          <p:nvPr/>
        </p:nvSpPr>
        <p:spPr>
          <a:xfrm>
            <a:off x="2045653" y="1706880"/>
            <a:ext cx="5397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∶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4" name="Group 22"/>
          <p:cNvGrpSpPr/>
          <p:nvPr/>
        </p:nvGrpSpPr>
        <p:grpSpPr>
          <a:xfrm>
            <a:off x="2504440" y="1484630"/>
            <a:ext cx="533400" cy="992188"/>
            <a:chOff x="676" y="1833"/>
            <a:chExt cx="336" cy="625"/>
          </a:xfrm>
        </p:grpSpPr>
        <p:sp>
          <p:nvSpPr>
            <p:cNvPr id="23566" name="Text Box 23"/>
            <p:cNvSpPr txBox="1"/>
            <p:nvPr/>
          </p:nvSpPr>
          <p:spPr>
            <a:xfrm>
              <a:off x="710" y="1833"/>
              <a:ext cx="20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1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3567" name="Line 24"/>
            <p:cNvSpPr/>
            <p:nvPr/>
          </p:nvSpPr>
          <p:spPr>
            <a:xfrm>
              <a:off x="676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68" name="Text Box 25"/>
            <p:cNvSpPr txBox="1"/>
            <p:nvPr/>
          </p:nvSpPr>
          <p:spPr>
            <a:xfrm>
              <a:off x="708" y="212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华文新魏" panose="02010800040101010101" charset="-122"/>
                  <a:ea typeface="华文新魏" panose="02010800040101010101" charset="-122"/>
                </a:rPr>
                <a:t>2</a:t>
              </a:r>
              <a:endParaRPr lang="en-US" altLang="zh-CN" sz="2800" b="1" dirty="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009265" y="1702118"/>
            <a:ext cx="4794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=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" name="Group 20"/>
          <p:cNvGrpSpPr/>
          <p:nvPr/>
        </p:nvGrpSpPr>
        <p:grpSpPr>
          <a:xfrm>
            <a:off x="3555365" y="1484630"/>
            <a:ext cx="533400" cy="992188"/>
            <a:chOff x="660" y="1833"/>
            <a:chExt cx="336" cy="625"/>
          </a:xfrm>
        </p:grpSpPr>
        <p:sp>
          <p:nvSpPr>
            <p:cNvPr id="23571" name="Text Box 17"/>
            <p:cNvSpPr txBox="1"/>
            <p:nvPr/>
          </p:nvSpPr>
          <p:spPr>
            <a:xfrm>
              <a:off x="710" y="1833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2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3572" name="Line 18"/>
            <p:cNvSpPr/>
            <p:nvPr/>
          </p:nvSpPr>
          <p:spPr>
            <a:xfrm>
              <a:off x="660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73" name="Text Box 19"/>
            <p:cNvSpPr txBox="1"/>
            <p:nvPr/>
          </p:nvSpPr>
          <p:spPr>
            <a:xfrm>
              <a:off x="708" y="212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3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23" name="Text Box 21"/>
          <p:cNvSpPr txBox="1"/>
          <p:nvPr/>
        </p:nvSpPr>
        <p:spPr>
          <a:xfrm>
            <a:off x="3888740" y="1706880"/>
            <a:ext cx="5397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∶</a:t>
            </a:r>
            <a:endParaRPr lang="en-US" altLang="zh-CN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4" name="Group 22"/>
          <p:cNvGrpSpPr/>
          <p:nvPr/>
        </p:nvGrpSpPr>
        <p:grpSpPr>
          <a:xfrm>
            <a:off x="4347528" y="1484630"/>
            <a:ext cx="533400" cy="992188"/>
            <a:chOff x="676" y="1833"/>
            <a:chExt cx="336" cy="625"/>
          </a:xfrm>
        </p:grpSpPr>
        <p:sp>
          <p:nvSpPr>
            <p:cNvPr id="23576" name="Text Box 23"/>
            <p:cNvSpPr txBox="1"/>
            <p:nvPr/>
          </p:nvSpPr>
          <p:spPr>
            <a:xfrm>
              <a:off x="710" y="1833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4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3577" name="Line 24"/>
            <p:cNvSpPr/>
            <p:nvPr/>
          </p:nvSpPr>
          <p:spPr>
            <a:xfrm>
              <a:off x="676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78" name="Text Box 25"/>
            <p:cNvSpPr txBox="1"/>
            <p:nvPr/>
          </p:nvSpPr>
          <p:spPr>
            <a:xfrm>
              <a:off x="708" y="212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9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grpSp>
        <p:nvGrpSpPr>
          <p:cNvPr id="33" name="Group 22"/>
          <p:cNvGrpSpPr/>
          <p:nvPr/>
        </p:nvGrpSpPr>
        <p:grpSpPr>
          <a:xfrm>
            <a:off x="5530215" y="1557655"/>
            <a:ext cx="533400" cy="985838"/>
            <a:chOff x="676" y="1833"/>
            <a:chExt cx="336" cy="621"/>
          </a:xfrm>
        </p:grpSpPr>
        <p:sp>
          <p:nvSpPr>
            <p:cNvPr id="23580" name="Text Box 23"/>
            <p:cNvSpPr txBox="1"/>
            <p:nvPr/>
          </p:nvSpPr>
          <p:spPr>
            <a:xfrm>
              <a:off x="710" y="1833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6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3581" name="Line 24"/>
            <p:cNvSpPr/>
            <p:nvPr/>
          </p:nvSpPr>
          <p:spPr>
            <a:xfrm>
              <a:off x="676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82" name="Text Box 25"/>
            <p:cNvSpPr txBox="1"/>
            <p:nvPr/>
          </p:nvSpPr>
          <p:spPr>
            <a:xfrm>
              <a:off x="708" y="2128"/>
              <a:ext cx="24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8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249353" y="1773555"/>
            <a:ext cx="4794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=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8" name="Group 20"/>
          <p:cNvGrpSpPr/>
          <p:nvPr/>
        </p:nvGrpSpPr>
        <p:grpSpPr>
          <a:xfrm>
            <a:off x="6868478" y="1557655"/>
            <a:ext cx="677862" cy="992188"/>
            <a:chOff x="660" y="1833"/>
            <a:chExt cx="427" cy="625"/>
          </a:xfrm>
        </p:grpSpPr>
        <p:sp>
          <p:nvSpPr>
            <p:cNvPr id="23585" name="Text Box 17"/>
            <p:cNvSpPr txBox="1"/>
            <p:nvPr/>
          </p:nvSpPr>
          <p:spPr>
            <a:xfrm>
              <a:off x="710" y="1833"/>
              <a:ext cx="33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15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3586" name="Line 18"/>
            <p:cNvSpPr/>
            <p:nvPr/>
          </p:nvSpPr>
          <p:spPr>
            <a:xfrm>
              <a:off x="660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87" name="Text Box 19"/>
            <p:cNvSpPr txBox="1"/>
            <p:nvPr/>
          </p:nvSpPr>
          <p:spPr>
            <a:xfrm>
              <a:off x="708" y="2128"/>
              <a:ext cx="379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20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47" name="Text Box 54"/>
          <p:cNvSpPr txBox="1"/>
          <p:nvPr/>
        </p:nvSpPr>
        <p:spPr>
          <a:xfrm>
            <a:off x="1712278" y="2652395"/>
            <a:ext cx="72231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将上面</a:t>
            </a:r>
            <a:r>
              <a:rPr lang="en-US" altLang="zh-CN" sz="3000" b="1" dirty="0">
                <a:latin typeface="华文新魏" panose="02010800040101010101" charset="-122"/>
                <a:ea typeface="华文新魏" panose="02010800040101010101" charset="-122"/>
              </a:rPr>
              <a:t>4</a:t>
            </a: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</a:rPr>
              <a:t>个比例的两个外项和两个内项分别相乘，你能发现什么？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3725" y="295275"/>
            <a:ext cx="877570" cy="760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lum bright="12000"/>
          </a:blip>
          <a:stretch>
            <a:fillRect/>
          </a:stretch>
        </p:blipFill>
        <p:spPr>
          <a:xfrm>
            <a:off x="757555" y="3834765"/>
            <a:ext cx="3985260" cy="1833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5321935" y="3888105"/>
            <a:ext cx="5032375" cy="178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8" grpId="0"/>
      <p:bldP spid="23" grpId="0"/>
      <p:bldP spid="37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23"/>
          <p:cNvSpPr txBox="1"/>
          <p:nvPr/>
        </p:nvSpPr>
        <p:spPr>
          <a:xfrm>
            <a:off x="908685" y="618490"/>
            <a:ext cx="94595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在一个比例中，两个</a:t>
            </a:r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外项的积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等于两个</a:t>
            </a:r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内项的积，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这叫做</a:t>
            </a:r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比例的基本性质。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3" name="Group 22"/>
          <p:cNvGrpSpPr/>
          <p:nvPr/>
        </p:nvGrpSpPr>
        <p:grpSpPr>
          <a:xfrm>
            <a:off x="1326515" y="2192338"/>
            <a:ext cx="533400" cy="1063625"/>
            <a:chOff x="676" y="1788"/>
            <a:chExt cx="336" cy="670"/>
          </a:xfrm>
        </p:grpSpPr>
        <p:sp>
          <p:nvSpPr>
            <p:cNvPr id="25610" name="Text Box 23"/>
            <p:cNvSpPr txBox="1"/>
            <p:nvPr/>
          </p:nvSpPr>
          <p:spPr>
            <a:xfrm>
              <a:off x="710" y="178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2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5611" name="Line 24"/>
            <p:cNvSpPr/>
            <p:nvPr/>
          </p:nvSpPr>
          <p:spPr>
            <a:xfrm>
              <a:off x="676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5612" name="Text Box 25"/>
            <p:cNvSpPr txBox="1"/>
            <p:nvPr/>
          </p:nvSpPr>
          <p:spPr>
            <a:xfrm>
              <a:off x="708" y="212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3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831340" y="2479675"/>
            <a:ext cx="4794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=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" name="Group 20"/>
          <p:cNvGrpSpPr/>
          <p:nvPr/>
        </p:nvGrpSpPr>
        <p:grpSpPr>
          <a:xfrm>
            <a:off x="2377440" y="2192338"/>
            <a:ext cx="533400" cy="1063625"/>
            <a:chOff x="660" y="1788"/>
            <a:chExt cx="336" cy="670"/>
          </a:xfrm>
        </p:grpSpPr>
        <p:sp>
          <p:nvSpPr>
            <p:cNvPr id="25615" name="Text Box 17"/>
            <p:cNvSpPr txBox="1"/>
            <p:nvPr/>
          </p:nvSpPr>
          <p:spPr>
            <a:xfrm>
              <a:off x="710" y="178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6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25616" name="Line 18"/>
            <p:cNvSpPr/>
            <p:nvPr/>
          </p:nvSpPr>
          <p:spPr>
            <a:xfrm>
              <a:off x="660" y="2151"/>
              <a:ext cx="3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5617" name="Text Box 19"/>
            <p:cNvSpPr txBox="1"/>
            <p:nvPr/>
          </p:nvSpPr>
          <p:spPr>
            <a:xfrm>
              <a:off x="708" y="2128"/>
              <a:ext cx="24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华文新魏" panose="02010800040101010101" charset="-122"/>
                  <a:ea typeface="华文新魏" panose="02010800040101010101" charset="-122"/>
                </a:rPr>
                <a:t>9</a:t>
              </a:r>
              <a:endParaRPr lang="en-US" altLang="zh-CN" sz="28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cxnSp>
        <p:nvCxnSpPr>
          <p:cNvPr id="23" name="直接箭头连接符 22"/>
          <p:cNvCxnSpPr/>
          <p:nvPr/>
        </p:nvCxnSpPr>
        <p:spPr>
          <a:xfrm>
            <a:off x="1771015" y="2525713"/>
            <a:ext cx="635000" cy="458788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V="1">
            <a:off x="1686878" y="2552700"/>
            <a:ext cx="792163" cy="414338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右箭头 28"/>
          <p:cNvSpPr/>
          <p:nvPr/>
        </p:nvSpPr>
        <p:spPr>
          <a:xfrm>
            <a:off x="3126740" y="2624138"/>
            <a:ext cx="504825" cy="2159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 Box 10"/>
          <p:cNvSpPr txBox="1"/>
          <p:nvPr/>
        </p:nvSpPr>
        <p:spPr>
          <a:xfrm>
            <a:off x="3774440" y="2479675"/>
            <a:ext cx="216058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2×9 = 3×6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4123055" y="3256280"/>
            <a:ext cx="7110095" cy="248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7" grpId="0"/>
      <p:bldP spid="29" grpId="0" bldLvl="0" animBg="1"/>
      <p:bldP spid="30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M_DOC_GUID" val="{c8df0fa3-754a-4da2-9624-b9c6d5beda96}"/>
  <p:tag name="KSO_WPP_MARK_KEY" val="e5f24920-5989-488a-a2d4-515000ed54e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WPS 演示</Application>
  <PresentationFormat>自定义</PresentationFormat>
  <Paragraphs>212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黑体</vt:lpstr>
      <vt:lpstr>幼圆</vt:lpstr>
      <vt:lpstr>华文新魏</vt:lpstr>
      <vt:lpstr>Calibri</vt:lpstr>
      <vt:lpstr>Arial</vt:lpstr>
      <vt:lpstr>等线</vt:lpstr>
      <vt:lpstr>Arial Unicode MS</vt:lpstr>
      <vt:lpstr>等线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2018-01-10T07:31:00Z</dcterms:created>
  <dcterms:modified xsi:type="dcterms:W3CDTF">2023-02-12T06:22:46Z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C9A0CA7FB40D4CF28A1C82D247769906</vt:lpwstr>
  </property>
</Properties>
</file>