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1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6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CCFF"/>
    <a:srgbClr val="FF6600"/>
    <a:srgbClr val="CCECFF"/>
    <a:srgbClr val="99FF99"/>
    <a:srgbClr val="FFFFCC"/>
    <a:srgbClr val="FFCC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246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0F4C99B-A936-4023-BBC2-7B6137EBCE8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BD374C-4D23-44E6-B6DB-2E07FA72F01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DC79F6-5254-4FC6-98B5-ABFD9E526A6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-14288"/>
            <a:ext cx="2057400" cy="61071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-14288"/>
            <a:ext cx="6019800" cy="61071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FCD642-0CA2-4013-A5A2-8EC9559CEFB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BB16F-2717-4225-85CE-96C104F152D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5B55B-A2CE-4644-8AD6-168F677AFAF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27088" y="1379538"/>
            <a:ext cx="3632200" cy="4713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1688" y="1379538"/>
            <a:ext cx="3632200" cy="4713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A0295B-C634-4636-A9D3-CED0148085A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37FDD-EE39-47E5-B34E-A3AEE268AFF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094152-B3E1-469A-B8B2-00B3AE3AA7A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48D986-6201-479F-BFF5-FD2E562529F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B8292-E0B1-4E5E-846C-05B8274DAAF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F6E2C-1621-435A-8611-ECC722597EE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-14288"/>
            <a:ext cx="8229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27088" y="1379538"/>
            <a:ext cx="7416800" cy="471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BE9D3C7-84AA-43BB-86A5-EAC1CA09E523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E840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3200" b="1">
          <a:solidFill>
            <a:schemeClr val="tx1"/>
          </a:solidFill>
          <a:latin typeface="+mn-lt"/>
          <a:ea typeface="+mn-ea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华文新魏" panose="02010800040101010101" pitchFamily="2" charset="-122"/>
          <a:ea typeface="华文新魏" panose="0201080004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1168399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五 单元    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图形变换和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确定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位置</a:t>
            </a:r>
            <a:endParaRPr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5"/>
          <p:cNvSpPr>
            <a:spLocks noChangeArrowheads="1"/>
          </p:cNvSpPr>
          <p:nvPr/>
        </p:nvSpPr>
        <p:spPr bwMode="auto">
          <a:xfrm>
            <a:off x="2524125" y="3319463"/>
            <a:ext cx="6858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DD2E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784" y="2348880"/>
            <a:ext cx="9143351" cy="221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比 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例 </a:t>
            </a: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尺</a:t>
            </a:r>
            <a:endParaRPr lang="en-US" altLang="zh-CN" sz="60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时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5"/>
          <p:cNvSpPr txBox="1">
            <a:spLocks noChangeArrowheads="1"/>
          </p:cNvSpPr>
          <p:nvPr/>
        </p:nvSpPr>
        <p:spPr bwMode="auto">
          <a:xfrm>
            <a:off x="900113" y="1198563"/>
            <a:ext cx="74168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　　某学校足球场的平面示意图如下，它的实际面积是多少平方米？（比例尺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011" name="Group 10"/>
          <p:cNvGrpSpPr/>
          <p:nvPr/>
        </p:nvGrpSpPr>
        <p:grpSpPr bwMode="auto">
          <a:xfrm>
            <a:off x="2930525" y="2825750"/>
            <a:ext cx="1828800" cy="1828800"/>
            <a:chOff x="1536" y="2160"/>
            <a:chExt cx="1152" cy="1152"/>
          </a:xfrm>
        </p:grpSpPr>
        <p:sp>
          <p:nvSpPr>
            <p:cNvPr id="43012" name="Rectangle 6"/>
            <p:cNvSpPr>
              <a:spLocks noChangeArrowheads="1"/>
            </p:cNvSpPr>
            <p:nvPr/>
          </p:nvSpPr>
          <p:spPr bwMode="auto">
            <a:xfrm>
              <a:off x="1536" y="2160"/>
              <a:ext cx="1152" cy="115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3" name="Rectangle 7"/>
            <p:cNvSpPr>
              <a:spLocks noChangeArrowheads="1"/>
            </p:cNvSpPr>
            <p:nvPr/>
          </p:nvSpPr>
          <p:spPr bwMode="auto">
            <a:xfrm>
              <a:off x="1536" y="2496"/>
              <a:ext cx="240" cy="4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4" name="Rectangle 8"/>
            <p:cNvSpPr>
              <a:spLocks noChangeArrowheads="1"/>
            </p:cNvSpPr>
            <p:nvPr/>
          </p:nvSpPr>
          <p:spPr bwMode="auto">
            <a:xfrm>
              <a:off x="1536" y="2601"/>
              <a:ext cx="14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5" name="Arc 9"/>
            <p:cNvSpPr>
              <a:spLocks noChangeArrowheads="1"/>
            </p:cNvSpPr>
            <p:nvPr/>
          </p:nvSpPr>
          <p:spPr bwMode="auto">
            <a:xfrm rot="2484141">
              <a:off x="1568" y="2558"/>
              <a:ext cx="260" cy="535"/>
            </a:xfrm>
            <a:custGeom>
              <a:avLst/>
              <a:gdLst>
                <a:gd name="T0" fmla="*/ -1 w 19345"/>
                <a:gd name="T1" fmla="*/ 0 h 21600"/>
                <a:gd name="T2" fmla="*/ 19344 w 19345"/>
                <a:gd name="T3" fmla="*/ 11991 h 21600"/>
                <a:gd name="T4" fmla="*/ -1 w 19345"/>
                <a:gd name="T5" fmla="*/ 0 h 21600"/>
                <a:gd name="T6" fmla="*/ 19344 w 19345"/>
                <a:gd name="T7" fmla="*/ 11991 h 21600"/>
                <a:gd name="T8" fmla="*/ 0 w 19345"/>
                <a:gd name="T9" fmla="*/ 21600 h 21600"/>
                <a:gd name="T10" fmla="*/ -1 w 19345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45" h="21600" fill="none">
                  <a:moveTo>
                    <a:pt x="-1" y="0"/>
                  </a:moveTo>
                  <a:cubicBezTo>
                    <a:pt x="8201" y="0"/>
                    <a:pt x="15696" y="4645"/>
                    <a:pt x="19344" y="11991"/>
                  </a:cubicBezTo>
                </a:path>
                <a:path w="19345" h="21600" stroke="0">
                  <a:moveTo>
                    <a:pt x="-1" y="0"/>
                  </a:moveTo>
                  <a:cubicBezTo>
                    <a:pt x="8201" y="0"/>
                    <a:pt x="15696" y="4645"/>
                    <a:pt x="19344" y="11991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16" name="Group 11"/>
          <p:cNvGrpSpPr/>
          <p:nvPr/>
        </p:nvGrpSpPr>
        <p:grpSpPr bwMode="auto">
          <a:xfrm flipH="1">
            <a:off x="4759325" y="2825750"/>
            <a:ext cx="1828800" cy="1828800"/>
            <a:chOff x="1536" y="2160"/>
            <a:chExt cx="1152" cy="1152"/>
          </a:xfrm>
        </p:grpSpPr>
        <p:sp>
          <p:nvSpPr>
            <p:cNvPr id="43017" name="Rectangle 12"/>
            <p:cNvSpPr>
              <a:spLocks noChangeArrowheads="1"/>
            </p:cNvSpPr>
            <p:nvPr/>
          </p:nvSpPr>
          <p:spPr bwMode="auto">
            <a:xfrm>
              <a:off x="1536" y="2160"/>
              <a:ext cx="1152" cy="115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8" name="Rectangle 13"/>
            <p:cNvSpPr>
              <a:spLocks noChangeArrowheads="1"/>
            </p:cNvSpPr>
            <p:nvPr/>
          </p:nvSpPr>
          <p:spPr bwMode="auto">
            <a:xfrm>
              <a:off x="1536" y="2496"/>
              <a:ext cx="240" cy="4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9" name="Rectangle 14"/>
            <p:cNvSpPr>
              <a:spLocks noChangeArrowheads="1"/>
            </p:cNvSpPr>
            <p:nvPr/>
          </p:nvSpPr>
          <p:spPr bwMode="auto">
            <a:xfrm>
              <a:off x="1536" y="2601"/>
              <a:ext cx="14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0" name="Arc 15"/>
            <p:cNvSpPr>
              <a:spLocks noChangeArrowheads="1"/>
            </p:cNvSpPr>
            <p:nvPr/>
          </p:nvSpPr>
          <p:spPr bwMode="auto">
            <a:xfrm rot="2484141">
              <a:off x="1568" y="2558"/>
              <a:ext cx="260" cy="535"/>
            </a:xfrm>
            <a:custGeom>
              <a:avLst/>
              <a:gdLst>
                <a:gd name="T0" fmla="*/ -1 w 19345"/>
                <a:gd name="T1" fmla="*/ 0 h 21600"/>
                <a:gd name="T2" fmla="*/ 19344 w 19345"/>
                <a:gd name="T3" fmla="*/ 11991 h 21600"/>
                <a:gd name="T4" fmla="*/ -1 w 19345"/>
                <a:gd name="T5" fmla="*/ 0 h 21600"/>
                <a:gd name="T6" fmla="*/ 19344 w 19345"/>
                <a:gd name="T7" fmla="*/ 11991 h 21600"/>
                <a:gd name="T8" fmla="*/ 0 w 19345"/>
                <a:gd name="T9" fmla="*/ 21600 h 21600"/>
                <a:gd name="T10" fmla="*/ -1 w 19345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45" h="21600" fill="none">
                  <a:moveTo>
                    <a:pt x="-1" y="0"/>
                  </a:moveTo>
                  <a:cubicBezTo>
                    <a:pt x="8201" y="0"/>
                    <a:pt x="15696" y="4645"/>
                    <a:pt x="19344" y="11991"/>
                  </a:cubicBezTo>
                </a:path>
                <a:path w="19345" h="21600" stroke="0">
                  <a:moveTo>
                    <a:pt x="-1" y="0"/>
                  </a:moveTo>
                  <a:cubicBezTo>
                    <a:pt x="8201" y="0"/>
                    <a:pt x="15696" y="4645"/>
                    <a:pt x="19344" y="11991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21" name="Oval 16"/>
          <p:cNvSpPr>
            <a:spLocks noChangeArrowheads="1"/>
          </p:cNvSpPr>
          <p:nvPr/>
        </p:nvSpPr>
        <p:spPr bwMode="auto">
          <a:xfrm>
            <a:off x="4302125" y="3282950"/>
            <a:ext cx="914400" cy="914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2" name="Text Box 17"/>
          <p:cNvSpPr txBox="1">
            <a:spLocks noChangeArrowheads="1"/>
          </p:cNvSpPr>
          <p:nvPr/>
        </p:nvSpPr>
        <p:spPr bwMode="auto">
          <a:xfrm>
            <a:off x="4206875" y="4757738"/>
            <a:ext cx="1752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5cm</a:t>
            </a:r>
            <a:endParaRPr lang="en-US" altLang="zh-CN"/>
          </a:p>
        </p:txBody>
      </p:sp>
      <p:sp>
        <p:nvSpPr>
          <p:cNvPr id="43023" name="Text Box 18"/>
          <p:cNvSpPr txBox="1">
            <a:spLocks noChangeArrowheads="1"/>
          </p:cNvSpPr>
          <p:nvPr/>
        </p:nvSpPr>
        <p:spPr bwMode="auto">
          <a:xfrm>
            <a:off x="2259013" y="3359150"/>
            <a:ext cx="6715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2.5cm</a:t>
            </a:r>
            <a:endParaRPr lang="en-US" altLang="zh-CN"/>
          </a:p>
        </p:txBody>
      </p:sp>
      <p:sp>
        <p:nvSpPr>
          <p:cNvPr id="43024" name="文本框 1"/>
          <p:cNvSpPr txBox="1">
            <a:spLocks noChangeArrowheads="1"/>
          </p:cNvSpPr>
          <p:nvPr/>
        </p:nvSpPr>
        <p:spPr bwMode="auto">
          <a:xfrm>
            <a:off x="900113" y="4959350"/>
            <a:ext cx="74168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实际长：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2000=10000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实际宽：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2000=5000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=50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实际面积：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50=5000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²）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758825" y="1360488"/>
            <a:ext cx="762635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在一幅比例尺为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的平面图上量得一间教室的长是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2cm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，宽是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1cm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）求这间教室的图上面积与实际面积。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）写出图上面积和实际面积的比，并与比例尺进行比较，你发现了什么？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5" name="标题 2"/>
          <p:cNvSpPr txBox="1">
            <a:spLocks noChangeArrowheads="1"/>
          </p:cNvSpPr>
          <p:nvPr/>
        </p:nvSpPr>
        <p:spPr bwMode="auto">
          <a:xfrm>
            <a:off x="457200" y="4032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3600" b="1" dirty="0">
                <a:solidFill>
                  <a:srgbClr val="FE84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课外延伸</a:t>
            </a:r>
            <a:endParaRPr lang="zh-CN" altLang="en-US" sz="3600" b="1" dirty="0">
              <a:solidFill>
                <a:srgbClr val="FE84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5"/>
          <p:cNvSpPr txBox="1">
            <a:spLocks noChangeArrowheads="1"/>
          </p:cNvSpPr>
          <p:nvPr/>
        </p:nvSpPr>
        <p:spPr bwMode="auto">
          <a:xfrm>
            <a:off x="609600" y="2030413"/>
            <a:ext cx="7850188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）一幅地图的（            ）和（            ）的比叫做这幅地图的比例尺。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）一幅图的比例尺是         ，它表示实际距离是图上距离的（        ）倍。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一个零件设计图的比例尺是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，表示把实际距离 （        ）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19" name="Text Box 6"/>
          <p:cNvSpPr txBox="1">
            <a:spLocks noChangeArrowheads="1"/>
          </p:cNvSpPr>
          <p:nvPr/>
        </p:nvSpPr>
        <p:spPr bwMode="auto">
          <a:xfrm>
            <a:off x="3203848" y="2172699"/>
            <a:ext cx="1704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图上距离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0" name="Text Box 7"/>
          <p:cNvSpPr txBox="1">
            <a:spLocks noChangeArrowheads="1"/>
          </p:cNvSpPr>
          <p:nvPr/>
        </p:nvSpPr>
        <p:spPr bwMode="auto">
          <a:xfrm>
            <a:off x="5156142" y="2172698"/>
            <a:ext cx="1776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实际距离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1" name="Line 8"/>
          <p:cNvSpPr>
            <a:spLocks noChangeShapeType="1"/>
          </p:cNvSpPr>
          <p:nvPr/>
        </p:nvSpPr>
        <p:spPr bwMode="auto">
          <a:xfrm>
            <a:off x="3963194" y="3311525"/>
            <a:ext cx="8651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2" name="Text Box 9"/>
          <p:cNvSpPr txBox="1">
            <a:spLocks noChangeArrowheads="1"/>
          </p:cNvSpPr>
          <p:nvPr/>
        </p:nvSpPr>
        <p:spPr bwMode="auto">
          <a:xfrm>
            <a:off x="3867944" y="3282950"/>
            <a:ext cx="1193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3" name="Text Box 10"/>
          <p:cNvSpPr txBox="1">
            <a:spLocks noChangeArrowheads="1"/>
          </p:cNvSpPr>
          <p:nvPr/>
        </p:nvSpPr>
        <p:spPr bwMode="auto">
          <a:xfrm>
            <a:off x="4179094" y="2851150"/>
            <a:ext cx="1166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4" name="Text Box 11"/>
          <p:cNvSpPr txBox="1">
            <a:spLocks noChangeArrowheads="1"/>
          </p:cNvSpPr>
          <p:nvPr/>
        </p:nvSpPr>
        <p:spPr bwMode="auto">
          <a:xfrm>
            <a:off x="2268538" y="3789363"/>
            <a:ext cx="1219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5" name="Text Box 12"/>
          <p:cNvSpPr txBox="1">
            <a:spLocks noChangeArrowheads="1"/>
          </p:cNvSpPr>
          <p:nvPr/>
        </p:nvSpPr>
        <p:spPr bwMode="auto">
          <a:xfrm>
            <a:off x="1476375" y="4797425"/>
            <a:ext cx="1219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扩大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6" name="标题 2"/>
          <p:cNvSpPr txBox="1">
            <a:spLocks noChangeArrowheads="1"/>
          </p:cNvSpPr>
          <p:nvPr/>
        </p:nvSpPr>
        <p:spPr bwMode="auto">
          <a:xfrm>
            <a:off x="457200" y="4032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E84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基本练习</a:t>
            </a:r>
            <a:endParaRPr lang="zh-CN" altLang="en-US" sz="3600" b="1">
              <a:solidFill>
                <a:srgbClr val="FE84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4" grpId="0"/>
      <p:bldP spid="348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765175" y="1519238"/>
            <a:ext cx="75517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明华小学到少年宫的图上距离是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5cm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，实际距离是多少米？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3" name="Oval 6"/>
          <p:cNvSpPr>
            <a:spLocks noChangeArrowheads="1"/>
          </p:cNvSpPr>
          <p:nvPr/>
        </p:nvSpPr>
        <p:spPr bwMode="auto">
          <a:xfrm>
            <a:off x="4965700" y="3790950"/>
            <a:ext cx="76200" cy="76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35844" name="Oval 7"/>
          <p:cNvSpPr>
            <a:spLocks noChangeArrowheads="1"/>
          </p:cNvSpPr>
          <p:nvPr/>
        </p:nvSpPr>
        <p:spPr bwMode="auto">
          <a:xfrm>
            <a:off x="3608388" y="5095875"/>
            <a:ext cx="76200" cy="76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35845" name="Oval 8"/>
          <p:cNvSpPr>
            <a:spLocks noChangeArrowheads="1"/>
          </p:cNvSpPr>
          <p:nvPr/>
        </p:nvSpPr>
        <p:spPr bwMode="auto">
          <a:xfrm>
            <a:off x="6961188" y="3695700"/>
            <a:ext cx="76200" cy="76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35846" name="Oval 9"/>
          <p:cNvSpPr>
            <a:spLocks noChangeArrowheads="1"/>
          </p:cNvSpPr>
          <p:nvPr/>
        </p:nvSpPr>
        <p:spPr bwMode="auto">
          <a:xfrm>
            <a:off x="6275388" y="5100638"/>
            <a:ext cx="76200" cy="76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35847" name="Line 10"/>
          <p:cNvSpPr>
            <a:spLocks noChangeShapeType="1"/>
          </p:cNvSpPr>
          <p:nvPr/>
        </p:nvSpPr>
        <p:spPr bwMode="auto">
          <a:xfrm>
            <a:off x="3641725" y="5129213"/>
            <a:ext cx="2667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8" name="Line 11"/>
          <p:cNvSpPr>
            <a:spLocks noChangeShapeType="1"/>
          </p:cNvSpPr>
          <p:nvPr/>
        </p:nvSpPr>
        <p:spPr bwMode="auto">
          <a:xfrm>
            <a:off x="5008563" y="3833813"/>
            <a:ext cx="1295400" cy="1295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9" name="Line 12"/>
          <p:cNvSpPr>
            <a:spLocks noChangeShapeType="1"/>
          </p:cNvSpPr>
          <p:nvPr/>
        </p:nvSpPr>
        <p:spPr bwMode="auto">
          <a:xfrm flipV="1">
            <a:off x="6303963" y="3743325"/>
            <a:ext cx="685800" cy="137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0" name="Text Box 13"/>
          <p:cNvSpPr txBox="1">
            <a:spLocks noChangeArrowheads="1"/>
          </p:cNvSpPr>
          <p:nvPr/>
        </p:nvSpPr>
        <p:spPr bwMode="auto">
          <a:xfrm>
            <a:off x="5970588" y="5329238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明华小学</a:t>
            </a:r>
            <a:endParaRPr lang="zh-CN" altLang="en-US" sz="2400" b="1"/>
          </a:p>
        </p:txBody>
      </p:sp>
      <p:sp>
        <p:nvSpPr>
          <p:cNvPr id="35851" name="Text Box 14"/>
          <p:cNvSpPr txBox="1">
            <a:spLocks noChangeArrowheads="1"/>
          </p:cNvSpPr>
          <p:nvPr/>
        </p:nvSpPr>
        <p:spPr bwMode="auto">
          <a:xfrm>
            <a:off x="2465388" y="4872038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少年宫</a:t>
            </a:r>
            <a:endParaRPr lang="zh-CN" altLang="en-US" sz="2400" b="1"/>
          </a:p>
        </p:txBody>
      </p:sp>
      <p:sp>
        <p:nvSpPr>
          <p:cNvPr id="35852" name="Text Box 15"/>
          <p:cNvSpPr txBox="1">
            <a:spLocks noChangeArrowheads="1"/>
          </p:cNvSpPr>
          <p:nvPr/>
        </p:nvSpPr>
        <p:spPr bwMode="auto">
          <a:xfrm>
            <a:off x="4141788" y="3271838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体育馆</a:t>
            </a:r>
            <a:endParaRPr lang="zh-CN" altLang="en-US" sz="2400" b="1"/>
          </a:p>
        </p:txBody>
      </p:sp>
      <p:sp>
        <p:nvSpPr>
          <p:cNvPr id="35853" name="Text Box 16"/>
          <p:cNvSpPr txBox="1">
            <a:spLocks noChangeArrowheads="1"/>
          </p:cNvSpPr>
          <p:nvPr/>
        </p:nvSpPr>
        <p:spPr bwMode="auto">
          <a:xfrm>
            <a:off x="6580188" y="3119438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商场</a:t>
            </a:r>
            <a:endParaRPr lang="zh-CN" altLang="en-US" sz="2400" b="1"/>
          </a:p>
        </p:txBody>
      </p:sp>
      <p:sp>
        <p:nvSpPr>
          <p:cNvPr id="35854" name="Line 17"/>
          <p:cNvSpPr>
            <a:spLocks noChangeShapeType="1"/>
          </p:cNvSpPr>
          <p:nvPr/>
        </p:nvSpPr>
        <p:spPr bwMode="auto">
          <a:xfrm flipV="1">
            <a:off x="2498725" y="3729038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5" name="Text Box 18"/>
          <p:cNvSpPr txBox="1">
            <a:spLocks noChangeArrowheads="1"/>
          </p:cNvSpPr>
          <p:nvPr/>
        </p:nvSpPr>
        <p:spPr bwMode="auto">
          <a:xfrm>
            <a:off x="2236788" y="3271838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北</a:t>
            </a:r>
            <a:endParaRPr lang="zh-CN" altLang="en-US" sz="2400" b="1"/>
          </a:p>
        </p:txBody>
      </p:sp>
      <p:sp>
        <p:nvSpPr>
          <p:cNvPr id="35856" name="Text Box 20"/>
          <p:cNvSpPr txBox="1">
            <a:spLocks noChangeArrowheads="1"/>
          </p:cNvSpPr>
          <p:nvPr/>
        </p:nvSpPr>
        <p:spPr bwMode="auto">
          <a:xfrm>
            <a:off x="3133725" y="5661025"/>
            <a:ext cx="28368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比例尺 </a:t>
            </a:r>
            <a:r>
              <a:rPr lang="en-US" altLang="zh-CN" sz="2400" b="1"/>
              <a:t>1:8000</a:t>
            </a:r>
            <a:endParaRPr lang="en-US" altLang="zh-CN" sz="2400" b="1"/>
          </a:p>
        </p:txBody>
      </p:sp>
      <p:sp>
        <p:nvSpPr>
          <p:cNvPr id="35857" name="标题 2"/>
          <p:cNvSpPr txBox="1">
            <a:spLocks noChangeArrowheads="1"/>
          </p:cNvSpPr>
          <p:nvPr/>
        </p:nvSpPr>
        <p:spPr bwMode="auto">
          <a:xfrm>
            <a:off x="457200" y="4032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3600" b="1" dirty="0">
                <a:solidFill>
                  <a:srgbClr val="FE84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综合练习</a:t>
            </a:r>
            <a:endParaRPr lang="zh-CN" altLang="en-US" sz="3600" b="1" dirty="0">
              <a:solidFill>
                <a:srgbClr val="FE84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8" name="文本框 1"/>
          <p:cNvSpPr txBox="1">
            <a:spLocks noChangeArrowheads="1"/>
          </p:cNvSpPr>
          <p:nvPr/>
        </p:nvSpPr>
        <p:spPr bwMode="auto">
          <a:xfrm>
            <a:off x="1806575" y="2789238"/>
            <a:ext cx="533717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8000=40000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=400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792163" y="1416050"/>
            <a:ext cx="7561262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）在一幅地图上，量得两地之间的距离是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5cm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，已知实际距离是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258km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，这幅地图的比例尺是多少？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7" name="标题 2"/>
          <p:cNvSpPr txBox="1">
            <a:spLocks noChangeArrowheads="1"/>
          </p:cNvSpPr>
          <p:nvPr/>
        </p:nvSpPr>
        <p:spPr bwMode="auto">
          <a:xfrm>
            <a:off x="457200" y="4746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E84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综合练习</a:t>
            </a:r>
            <a:endParaRPr lang="zh-CN" altLang="en-US" sz="3600" b="1">
              <a:solidFill>
                <a:srgbClr val="FE84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8" name="文本框 1"/>
          <p:cNvSpPr txBox="1">
            <a:spLocks noChangeArrowheads="1"/>
          </p:cNvSpPr>
          <p:nvPr/>
        </p:nvSpPr>
        <p:spPr bwMode="auto">
          <a:xfrm>
            <a:off x="1200150" y="3565525"/>
            <a:ext cx="649922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258km=25800000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25800000=1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5160000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答：这幅地图的比例尺是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1:5160000.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1027113" y="1617663"/>
            <a:ext cx="69342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在比例尺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9000000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的中国地图上，量得芜湖到北京的距离是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10.4cm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。一架飞机以每时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624km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的速度从芜湖飞到北京，需要几时？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1" name="标题 2"/>
          <p:cNvSpPr txBox="1">
            <a:spLocks noChangeArrowheads="1"/>
          </p:cNvSpPr>
          <p:nvPr/>
        </p:nvSpPr>
        <p:spPr bwMode="auto">
          <a:xfrm>
            <a:off x="457200" y="4746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zh-CN" altLang="en-US" sz="3600" b="1" dirty="0">
                <a:solidFill>
                  <a:srgbClr val="FE84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提高、拓展性练习</a:t>
            </a:r>
            <a:endParaRPr lang="zh-CN" altLang="en-US" sz="3600" b="1" dirty="0">
              <a:solidFill>
                <a:srgbClr val="FE84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2" name="文本框 1"/>
          <p:cNvSpPr txBox="1">
            <a:spLocks noChangeArrowheads="1"/>
          </p:cNvSpPr>
          <p:nvPr/>
        </p:nvSpPr>
        <p:spPr bwMode="auto">
          <a:xfrm>
            <a:off x="1027113" y="4294188"/>
            <a:ext cx="6932612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10.4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9000000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62400000=1.5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（时）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827088" y="1271588"/>
            <a:ext cx="76327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填空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）已知图上距离是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2cm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，实际距离是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70km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，这幅图的比例尺是（                  ）。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）在比例尺是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的平面图上，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1cm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表示（        ）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4067175" y="2655888"/>
            <a:ext cx="2087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1:3500000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38916" name="Text Box 6"/>
          <p:cNvSpPr txBox="1">
            <a:spLocks noChangeArrowheads="1"/>
          </p:cNvSpPr>
          <p:nvPr/>
        </p:nvSpPr>
        <p:spPr bwMode="auto">
          <a:xfrm>
            <a:off x="1619250" y="3933825"/>
            <a:ext cx="1219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10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827088" y="1268413"/>
            <a:ext cx="7561262" cy="367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3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）在比例尺是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3000000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的地图上，图上距离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1cm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表示实际距离（     ）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km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A. 3000000          B. 300     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C. 30                    D. 3000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4932363" y="2943225"/>
            <a:ext cx="7477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c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746125" y="1328738"/>
            <a:ext cx="7705725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）一种长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8mm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的电脑零件，画在图纸上长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16cm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，这幅图的比例尺是（     ）。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A. 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    B.  2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    C. 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20     D. 20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5435600" y="1935163"/>
            <a:ext cx="747713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D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755650" y="1393825"/>
            <a:ext cx="7704138" cy="237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）希望小学运动场长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108m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，宽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64m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，画在练习本上，选（     ）的比例尺比较合适。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/>
          </a:p>
          <a:p>
            <a:r>
              <a:rPr lang="zh-CN" altLang="en-US"/>
              <a:t>     </a:t>
            </a:r>
            <a:endParaRPr lang="zh-CN" altLang="en-US"/>
          </a:p>
          <a:p>
            <a:r>
              <a:rPr lang="en-US" altLang="zh-CN" sz="2800" b="1"/>
              <a:t>A.</a:t>
            </a:r>
            <a:r>
              <a:rPr lang="zh-CN" altLang="en-US" sz="2800" b="1"/>
              <a:t>          </a:t>
            </a:r>
            <a:r>
              <a:rPr lang="en-US" altLang="zh-CN" sz="2800" b="1"/>
              <a:t>B.</a:t>
            </a:r>
            <a:r>
              <a:rPr lang="zh-CN" altLang="en-US" sz="2800" b="1"/>
              <a:t>          </a:t>
            </a:r>
            <a:r>
              <a:rPr lang="en-US" altLang="zh-CN" sz="2800" b="1"/>
              <a:t>C.</a:t>
            </a:r>
            <a:r>
              <a:rPr lang="zh-CN" altLang="en-US" sz="2800" b="1"/>
              <a:t>        </a:t>
            </a:r>
            <a:r>
              <a:rPr lang="en-US" altLang="zh-CN" sz="2800" b="1"/>
              <a:t>D.</a:t>
            </a:r>
            <a:endParaRPr lang="zh-CN" altLang="en-US" sz="2800" b="1"/>
          </a:p>
        </p:txBody>
      </p:sp>
      <p:grpSp>
        <p:nvGrpSpPr>
          <p:cNvPr id="41987" name="Group 18"/>
          <p:cNvGrpSpPr/>
          <p:nvPr/>
        </p:nvGrpSpPr>
        <p:grpSpPr bwMode="auto">
          <a:xfrm>
            <a:off x="1274763" y="3100388"/>
            <a:ext cx="833437" cy="752475"/>
            <a:chOff x="528" y="2715"/>
            <a:chExt cx="525" cy="474"/>
          </a:xfrm>
        </p:grpSpPr>
        <p:sp>
          <p:nvSpPr>
            <p:cNvPr id="41988" name="Line 3"/>
            <p:cNvSpPr>
              <a:spLocks noChangeShapeType="1"/>
            </p:cNvSpPr>
            <p:nvPr/>
          </p:nvSpPr>
          <p:spPr bwMode="auto">
            <a:xfrm>
              <a:off x="528" y="292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9" name="Text Box 4"/>
            <p:cNvSpPr txBox="1">
              <a:spLocks noChangeArrowheads="1"/>
            </p:cNvSpPr>
            <p:nvPr/>
          </p:nvSpPr>
          <p:spPr bwMode="auto">
            <a:xfrm>
              <a:off x="573" y="2898"/>
              <a:ext cx="48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200</a:t>
              </a:r>
              <a:endParaRPr lang="en-US" altLang="zh-CN" sz="2400" b="1"/>
            </a:p>
          </p:txBody>
        </p:sp>
        <p:sp>
          <p:nvSpPr>
            <p:cNvPr id="41990" name="Text Box 5"/>
            <p:cNvSpPr txBox="1">
              <a:spLocks noChangeArrowheads="1"/>
            </p:cNvSpPr>
            <p:nvPr/>
          </p:nvSpPr>
          <p:spPr bwMode="auto">
            <a:xfrm>
              <a:off x="633" y="2715"/>
              <a:ext cx="24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1</a:t>
              </a:r>
              <a:endParaRPr lang="en-US" altLang="zh-CN" sz="2400" b="1"/>
            </a:p>
          </p:txBody>
        </p:sp>
      </p:grpSp>
      <p:grpSp>
        <p:nvGrpSpPr>
          <p:cNvPr id="41991" name="Group 17"/>
          <p:cNvGrpSpPr/>
          <p:nvPr/>
        </p:nvGrpSpPr>
        <p:grpSpPr bwMode="auto">
          <a:xfrm>
            <a:off x="3179763" y="3100388"/>
            <a:ext cx="1031875" cy="1120775"/>
            <a:chOff x="1296" y="2811"/>
            <a:chExt cx="480" cy="706"/>
          </a:xfrm>
        </p:grpSpPr>
        <p:sp>
          <p:nvSpPr>
            <p:cNvPr id="41992" name="Line 6"/>
            <p:cNvSpPr>
              <a:spLocks noChangeShapeType="1"/>
            </p:cNvSpPr>
            <p:nvPr/>
          </p:nvSpPr>
          <p:spPr bwMode="auto">
            <a:xfrm>
              <a:off x="1296" y="302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3" name="Text Box 7"/>
            <p:cNvSpPr txBox="1">
              <a:spLocks noChangeArrowheads="1"/>
            </p:cNvSpPr>
            <p:nvPr/>
          </p:nvSpPr>
          <p:spPr bwMode="auto">
            <a:xfrm>
              <a:off x="1296" y="2994"/>
              <a:ext cx="480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2000</a:t>
              </a:r>
              <a:endParaRPr lang="en-US" altLang="zh-CN" sz="2400" b="1"/>
            </a:p>
          </p:txBody>
        </p:sp>
        <p:sp>
          <p:nvSpPr>
            <p:cNvPr id="41994" name="Text Box 8"/>
            <p:cNvSpPr txBox="1">
              <a:spLocks noChangeArrowheads="1"/>
            </p:cNvSpPr>
            <p:nvPr/>
          </p:nvSpPr>
          <p:spPr bwMode="auto">
            <a:xfrm>
              <a:off x="1401" y="2811"/>
              <a:ext cx="24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1</a:t>
              </a:r>
              <a:endParaRPr lang="en-US" altLang="zh-CN" sz="2400" b="1"/>
            </a:p>
          </p:txBody>
        </p:sp>
      </p:grpSp>
      <p:grpSp>
        <p:nvGrpSpPr>
          <p:cNvPr id="41995" name="Group 16"/>
          <p:cNvGrpSpPr/>
          <p:nvPr/>
        </p:nvGrpSpPr>
        <p:grpSpPr bwMode="auto">
          <a:xfrm>
            <a:off x="4932363" y="3100388"/>
            <a:ext cx="1368425" cy="1120775"/>
            <a:chOff x="2256" y="2811"/>
            <a:chExt cx="576" cy="706"/>
          </a:xfrm>
        </p:grpSpPr>
        <p:sp>
          <p:nvSpPr>
            <p:cNvPr id="41996" name="Line 9"/>
            <p:cNvSpPr>
              <a:spLocks noChangeShapeType="1"/>
            </p:cNvSpPr>
            <p:nvPr/>
          </p:nvSpPr>
          <p:spPr bwMode="auto">
            <a:xfrm>
              <a:off x="2304" y="302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7" name="Text Box 10"/>
            <p:cNvSpPr txBox="1">
              <a:spLocks noChangeArrowheads="1"/>
            </p:cNvSpPr>
            <p:nvPr/>
          </p:nvSpPr>
          <p:spPr bwMode="auto">
            <a:xfrm>
              <a:off x="2256" y="2994"/>
              <a:ext cx="576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10000</a:t>
              </a:r>
              <a:endParaRPr lang="en-US" altLang="zh-CN" sz="2400" b="1"/>
            </a:p>
          </p:txBody>
        </p:sp>
        <p:sp>
          <p:nvSpPr>
            <p:cNvPr id="41998" name="Text Box 11"/>
            <p:cNvSpPr txBox="1">
              <a:spLocks noChangeArrowheads="1"/>
            </p:cNvSpPr>
            <p:nvPr/>
          </p:nvSpPr>
          <p:spPr bwMode="auto">
            <a:xfrm>
              <a:off x="2409" y="2811"/>
              <a:ext cx="24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1</a:t>
              </a:r>
              <a:endParaRPr lang="en-US" altLang="zh-CN" sz="2400" b="1"/>
            </a:p>
          </p:txBody>
        </p:sp>
      </p:grpSp>
      <p:grpSp>
        <p:nvGrpSpPr>
          <p:cNvPr id="41999" name="Group 15"/>
          <p:cNvGrpSpPr/>
          <p:nvPr/>
        </p:nvGrpSpPr>
        <p:grpSpPr bwMode="auto">
          <a:xfrm>
            <a:off x="6684963" y="3100388"/>
            <a:ext cx="1416050" cy="1120775"/>
            <a:chOff x="3177" y="2811"/>
            <a:chExt cx="624" cy="706"/>
          </a:xfrm>
        </p:grpSpPr>
        <p:sp>
          <p:nvSpPr>
            <p:cNvPr id="42000" name="Line 12"/>
            <p:cNvSpPr>
              <a:spLocks noChangeShapeType="1"/>
            </p:cNvSpPr>
            <p:nvPr/>
          </p:nvSpPr>
          <p:spPr bwMode="auto">
            <a:xfrm>
              <a:off x="3264" y="302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1" name="Text Box 13"/>
            <p:cNvSpPr txBox="1">
              <a:spLocks noChangeArrowheads="1"/>
            </p:cNvSpPr>
            <p:nvPr/>
          </p:nvSpPr>
          <p:spPr bwMode="auto">
            <a:xfrm>
              <a:off x="3177" y="2994"/>
              <a:ext cx="624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400000</a:t>
              </a:r>
              <a:endParaRPr lang="en-US" altLang="zh-CN" sz="2400" b="1"/>
            </a:p>
          </p:txBody>
        </p:sp>
        <p:sp>
          <p:nvSpPr>
            <p:cNvPr id="42002" name="Text Box 14"/>
            <p:cNvSpPr txBox="1">
              <a:spLocks noChangeArrowheads="1"/>
            </p:cNvSpPr>
            <p:nvPr/>
          </p:nvSpPr>
          <p:spPr bwMode="auto">
            <a:xfrm>
              <a:off x="3369" y="2811"/>
              <a:ext cx="24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1</a:t>
              </a:r>
              <a:endParaRPr lang="en-US" altLang="zh-CN" sz="2400" b="1"/>
            </a:p>
          </p:txBody>
        </p:sp>
      </p:grpSp>
      <p:sp>
        <p:nvSpPr>
          <p:cNvPr id="42003" name="Text Box 19"/>
          <p:cNvSpPr txBox="1">
            <a:spLocks noChangeArrowheads="1"/>
          </p:cNvSpPr>
          <p:nvPr/>
        </p:nvSpPr>
        <p:spPr bwMode="auto">
          <a:xfrm>
            <a:off x="3359150" y="2100263"/>
            <a:ext cx="747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B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3" grpId="0"/>
    </p:bldLst>
  </p:timing>
</p:sld>
</file>

<file path=ppt/tags/tag1.xml><?xml version="1.0" encoding="utf-8"?>
<p:tagLst xmlns:p="http://schemas.openxmlformats.org/presentationml/2006/main">
  <p:tag name="KSO_WPP_MARK_KEY" val="9f623cdb-b778-411c-8643-c3509715052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53882" dir="13500000" algn="ctr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53882" dir="13500000" algn="ctr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1133</Words>
  <Application>WPS 演示</Application>
  <PresentationFormat>全屏显示(4:3)</PresentationFormat>
  <Paragraphs>115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Comic Sans MS</vt:lpstr>
      <vt:lpstr>微软雅黑</vt:lpstr>
      <vt:lpstr>华文新魏</vt:lpstr>
      <vt:lpstr>黑体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2023-02-12T06:23:47Z</dcterms:created>
  <dcterms:modified xsi:type="dcterms:W3CDTF">2023-02-12T06:24:18Z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0A8BE8D8237A44899B81890A823B0EDA</vt:lpwstr>
  </property>
  <property fmtid="{D5CDD505-2E9C-101B-9397-08002B2CF9AE}" pid="3" name="KSOProductBuildVer">
    <vt:lpwstr>2052-11.1.0.13703</vt:lpwstr>
  </property>
</Properties>
</file>