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2"/>
  </p:handoutMasterIdLst>
  <p:sldIdLst>
    <p:sldId id="329" r:id="rId3"/>
    <p:sldId id="330" r:id="rId4"/>
    <p:sldId id="331" r:id="rId5"/>
    <p:sldId id="332" r:id="rId6"/>
    <p:sldId id="333" r:id="rId7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1B5D64DD-D67A-463E-B175-F2E839FD3C6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48E05792-7310-4665-BC19-7190E58C6CB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BE46C7D-747D-41B6-931B-517B80CDA3E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856A08A1-237D-4631-94B3-72A9EAAD021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D3CD52BF-EDFD-4D02-AE10-745E4499C4A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5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2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6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2"/>
          <p:cNvSpPr txBox="1">
            <a:spLocks noChangeArrowheads="1"/>
          </p:cNvSpPr>
          <p:nvPr/>
        </p:nvSpPr>
        <p:spPr bwMode="auto">
          <a:xfrm>
            <a:off x="-17463" y="2016125"/>
            <a:ext cx="9161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cs typeface="Times New Roman" panose="02020603050405020304" pitchFamily="18" charset="0"/>
              </a:rPr>
              <a:t>第</a:t>
            </a:r>
            <a:r>
              <a:rPr lang="en-US" altLang="zh-CN" sz="2800" b="1"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cs typeface="Times New Roman" panose="02020603050405020304" pitchFamily="18" charset="0"/>
              </a:rPr>
              <a:t>课时</a:t>
            </a:r>
            <a:endParaRPr lang="zh-CN" altLang="en-US" sz="2800" b="1">
              <a:cs typeface="Times New Roman" panose="02020603050405020304" pitchFamily="18" charset="0"/>
            </a:endParaRPr>
          </a:p>
        </p:txBody>
      </p:sp>
      <p:sp>
        <p:nvSpPr>
          <p:cNvPr id="13315" name="副标题 6"/>
          <p:cNvSpPr txBox="1">
            <a:spLocks noChangeArrowheads="1"/>
          </p:cNvSpPr>
          <p:nvPr/>
        </p:nvSpPr>
        <p:spPr bwMode="auto">
          <a:xfrm>
            <a:off x="3073400" y="3086100"/>
            <a:ext cx="2997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/>
              <a:t>西南师大</a:t>
            </a:r>
            <a:r>
              <a:rPr lang="zh-CN" altLang="en-US" sz="2000" b="1">
                <a:latin typeface="宋体" panose="02010600030101010101" pitchFamily="2" charset="-122"/>
              </a:rPr>
              <a:t>·</a:t>
            </a:r>
            <a:r>
              <a:rPr lang="zh-CN" altLang="en-US" sz="2000" b="1"/>
              <a:t>六年级下册</a:t>
            </a:r>
            <a:endParaRPr lang="zh-CN" altLang="en-US" sz="2000" b="1"/>
          </a:p>
        </p:txBody>
      </p:sp>
      <p:sp>
        <p:nvSpPr>
          <p:cNvPr id="13316" name="文本框 8"/>
          <p:cNvSpPr txBox="1">
            <a:spLocks noChangeArrowheads="1"/>
          </p:cNvSpPr>
          <p:nvPr/>
        </p:nvSpPr>
        <p:spPr bwMode="auto">
          <a:xfrm>
            <a:off x="0" y="1071563"/>
            <a:ext cx="914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4800">
                <a:latin typeface="黑体" panose="02010609060101010101" pitchFamily="49" charset="-122"/>
                <a:ea typeface="黑体" panose="02010609060101010101" pitchFamily="49" charset="-122"/>
              </a:rPr>
              <a:t>成正比例的量</a:t>
            </a:r>
            <a:endParaRPr lang="zh-CN" altLang="en-US" sz="4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31913" y="2863850"/>
            <a:ext cx="6553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468313" y="1046163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议一议：</a:t>
            </a:r>
            <a:endParaRPr lang="zh-CN" altLang="en-US" sz="32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503238" y="1711325"/>
            <a:ext cx="8137525" cy="682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    </a:t>
            </a:r>
            <a:r>
              <a:rPr lang="zh-CN" altLang="en-US" sz="3200" b="1" dirty="0" smtClean="0">
                <a:latin typeface="+mn-lt"/>
                <a:ea typeface="+mj-ea"/>
              </a:rPr>
              <a:t>从</a:t>
            </a:r>
            <a:r>
              <a:rPr lang="zh-CN" altLang="en-US" sz="3200" b="1" dirty="0">
                <a:latin typeface="+mn-lt"/>
                <a:ea typeface="+mj-ea"/>
              </a:rPr>
              <a:t>上面这两个实例中，你发现了什么？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2603500"/>
            <a:ext cx="1295400" cy="145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24075" y="2570163"/>
            <a:ext cx="5688013" cy="1223962"/>
          </a:xfrm>
          <a:prstGeom prst="wedgeRoundRectCallout">
            <a:avLst>
              <a:gd name="adj1" fmla="val -58225"/>
              <a:gd name="adj2" fmla="val 2796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用水量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水费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时间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路程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分别是两种相关联的量。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09588"/>
            <a:ext cx="1223962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979613" y="762000"/>
            <a:ext cx="6553200" cy="1195388"/>
          </a:xfrm>
          <a:prstGeom prst="wedgeRoundRectCallout">
            <a:avLst>
              <a:gd name="adj1" fmla="val -56094"/>
              <a:gd name="adj2" fmla="val 1166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在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水费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用水量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这两种量中，相对应的两个数的比的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比值是一定的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2062163"/>
            <a:ext cx="1150938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755650" y="2184400"/>
            <a:ext cx="6553200" cy="1195388"/>
          </a:xfrm>
          <a:prstGeom prst="wedgeRoundRectCallout">
            <a:avLst>
              <a:gd name="adj1" fmla="val 55439"/>
              <a:gd name="adj2" fmla="val 2629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在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路程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时间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这两种量中，相对应的两个数的比的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比值也是一定的</a:t>
            </a: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503238" y="3606800"/>
            <a:ext cx="8137525" cy="10668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        像上面这样的两种量，叫做成正比例的量，它们的关系叫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正比例关系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4"/>
          <p:cNvSpPr>
            <a:spLocks noChangeArrowheads="1"/>
          </p:cNvSpPr>
          <p:nvPr/>
        </p:nvSpPr>
        <p:spPr bwMode="auto">
          <a:xfrm>
            <a:off x="2771775" y="576263"/>
            <a:ext cx="3602038" cy="646112"/>
          </a:xfrm>
          <a:prstGeom prst="rect">
            <a:avLst/>
          </a:prstGeom>
          <a:solidFill>
            <a:srgbClr val="1594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FFD966"/>
                </a:solidFill>
                <a:latin typeface="黑体" panose="02010609060101010101" pitchFamily="49" charset="-122"/>
              </a:rPr>
              <a:t>课堂活动</a:t>
            </a:r>
            <a:endParaRPr lang="zh-CN" altLang="en-US" sz="3600" b="1">
              <a:solidFill>
                <a:srgbClr val="FFD966"/>
              </a:solidFill>
              <a:latin typeface="黑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431800" y="1320800"/>
            <a:ext cx="828040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en-US" altLang="zh-CN" sz="3200" b="1" dirty="0">
                <a:latin typeface="+mj-lt"/>
                <a:ea typeface="黑体" panose="02010609060101010101" pitchFamily="49" charset="-122"/>
              </a:rPr>
              <a:t>1.</a:t>
            </a:r>
            <a:r>
              <a:rPr lang="zh-CN" altLang="en-US" sz="3200" b="1" dirty="0">
                <a:latin typeface="+mj-lt"/>
                <a:ea typeface="黑体" panose="02010609060101010101" pitchFamily="49" charset="-122"/>
              </a:rPr>
              <a:t>说一说生活中成正比例的量。</a:t>
            </a:r>
            <a:endParaRPr lang="zh-CN" altLang="en-US" sz="3200" b="1" dirty="0">
              <a:latin typeface="+mj-lt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46275"/>
            <a:ext cx="1223962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1908175" y="2001838"/>
            <a:ext cx="5400675" cy="1195387"/>
          </a:xfrm>
          <a:prstGeom prst="wedgeRoundRectCallout">
            <a:avLst>
              <a:gd name="adj1" fmla="val -56219"/>
              <a:gd name="adj2" fmla="val 2122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汽车的速度一定，所行的路程与行驶的时间成正比例。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50" y="3290888"/>
            <a:ext cx="11525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025650" y="3371850"/>
            <a:ext cx="4824413" cy="1195388"/>
          </a:xfrm>
          <a:prstGeom prst="wedgeRoundRectCallout">
            <a:avLst>
              <a:gd name="adj1" fmla="val 57669"/>
              <a:gd name="adj2" fmla="val 1616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长方形的长一定，它的面积与宽成正比例。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25603" name="文本框 1"/>
          <p:cNvSpPr txBox="1">
            <a:spLocks noChangeArrowheads="1"/>
          </p:cNvSpPr>
          <p:nvPr/>
        </p:nvSpPr>
        <p:spPr bwMode="auto">
          <a:xfrm>
            <a:off x="431800" y="1203325"/>
            <a:ext cx="8280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cs typeface="Times New Roman" panose="02020603050405020304" pitchFamily="18" charset="0"/>
              </a:rPr>
              <a:t>1.</a:t>
            </a:r>
            <a:r>
              <a:rPr lang="zh-CN" altLang="en-US" sz="3200" b="1">
                <a:cs typeface="Times New Roman" panose="02020603050405020304" pitchFamily="18" charset="0"/>
              </a:rPr>
              <a:t>下面表中的两种量成正比例吗？为什么？</a:t>
            </a:r>
            <a:endParaRPr lang="zh-CN" altLang="en-US" sz="3200" b="1">
              <a:cs typeface="Times New Roman" panose="02020603050405020304" pitchFamily="18" charset="0"/>
            </a:endParaRPr>
          </a:p>
        </p:txBody>
      </p:sp>
      <p:graphicFrame>
        <p:nvGraphicFramePr>
          <p:cNvPr id="28" name="Group 2"/>
          <p:cNvGraphicFramePr>
            <a:graphicFrameLocks noGrp="1"/>
          </p:cNvGraphicFramePr>
          <p:nvPr/>
        </p:nvGraphicFramePr>
        <p:xfrm>
          <a:off x="466725" y="1985963"/>
          <a:ext cx="8208963" cy="1247776"/>
        </p:xfrm>
        <a:graphic>
          <a:graphicData uri="http://schemas.openxmlformats.org/drawingml/2006/table">
            <a:tbl>
              <a:tblPr/>
              <a:tblGrid>
                <a:gridCol w="4505325"/>
                <a:gridCol w="925513"/>
                <a:gridCol w="927100"/>
                <a:gridCol w="925512"/>
                <a:gridCol w="925513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成年人数（人）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亿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每天呼出二氧化碳（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kg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0.9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亿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Object 26"/>
          <p:cNvGraphicFramePr>
            <a:graphicFrameLocks noChangeAspect="1"/>
          </p:cNvGraphicFramePr>
          <p:nvPr/>
        </p:nvGraphicFramePr>
        <p:xfrm>
          <a:off x="638175" y="3436938"/>
          <a:ext cx="69691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6" name="Equation" r:id="rId1" imgW="254000" imgH="405765" progId="Equation.DSMT4">
                  <p:embed/>
                </p:oleObj>
              </mc:Choice>
              <mc:Fallback>
                <p:oleObj name="Equation" r:id="rId1" imgW="254000" imgH="405765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3436938"/>
                        <a:ext cx="696913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7"/>
          <p:cNvGraphicFramePr>
            <a:graphicFrameLocks noChangeAspect="1"/>
          </p:cNvGraphicFramePr>
          <p:nvPr/>
        </p:nvGraphicFramePr>
        <p:xfrm>
          <a:off x="2535238" y="3436938"/>
          <a:ext cx="59055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7" name="Equation" r:id="rId3" imgW="215900" imgH="405765" progId="Equation.DSMT4">
                  <p:embed/>
                </p:oleObj>
              </mc:Choice>
              <mc:Fallback>
                <p:oleObj name="Equation" r:id="rId3" imgW="215900" imgH="405765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3436938"/>
                        <a:ext cx="590550" cy="1116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28"/>
          <p:cNvGraphicFramePr>
            <a:graphicFrameLocks noChangeAspect="1"/>
          </p:cNvGraphicFramePr>
          <p:nvPr/>
        </p:nvGraphicFramePr>
        <p:xfrm>
          <a:off x="4265613" y="3436938"/>
          <a:ext cx="10128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Equation" r:id="rId5" imgW="368300" imgH="406400" progId="Equation.DSMT4">
                  <p:embed/>
                </p:oleObj>
              </mc:Choice>
              <mc:Fallback>
                <p:oleObj name="Equation" r:id="rId5" imgW="368300" imgH="4064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5613" y="3436938"/>
                        <a:ext cx="10128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9"/>
          <p:cNvGraphicFramePr>
            <a:graphicFrameLocks noChangeAspect="1"/>
          </p:cNvGraphicFramePr>
          <p:nvPr/>
        </p:nvGraphicFramePr>
        <p:xfrm>
          <a:off x="6680200" y="3454400"/>
          <a:ext cx="9159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9" name="Equation" r:id="rId7" imgW="355600" imgH="419100" progId="Equation.DSMT4">
                  <p:embed/>
                </p:oleObj>
              </mc:Choice>
              <mc:Fallback>
                <p:oleObj name="Equation" r:id="rId7" imgW="355600" imgH="419100" progId="Equation.DSMT4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200" y="3454400"/>
                        <a:ext cx="915988" cy="1079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30"/>
          <p:cNvSpPr txBox="1">
            <a:spLocks noChangeArrowheads="1"/>
          </p:cNvSpPr>
          <p:nvPr/>
        </p:nvSpPr>
        <p:spPr bwMode="auto">
          <a:xfrm>
            <a:off x="1212850" y="3716338"/>
            <a:ext cx="9286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</a:rPr>
              <a:t>=0.9</a:t>
            </a:r>
            <a:endParaRPr lang="en-US" altLang="zh-CN" sz="3200" b="1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3005138" y="3716338"/>
            <a:ext cx="928687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</a:rPr>
              <a:t>=0.9</a:t>
            </a:r>
            <a:endParaRPr lang="en-US" altLang="zh-CN" sz="3200" b="1" ker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5160963" y="3716338"/>
            <a:ext cx="928687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</a:rPr>
              <a:t>=0.9</a:t>
            </a:r>
            <a:endParaRPr lang="en-US" altLang="zh-CN" sz="3200" b="1" ker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7518400" y="3716338"/>
            <a:ext cx="928688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</a:rPr>
              <a:t>=0.9</a:t>
            </a:r>
            <a:endParaRPr lang="en-US" altLang="zh-CN" sz="3200" b="1" kern="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 noGrp="1"/>
          </p:cNvGraphicFramePr>
          <p:nvPr/>
        </p:nvGraphicFramePr>
        <p:xfrm>
          <a:off x="468313" y="1130300"/>
          <a:ext cx="8207375" cy="1889504"/>
        </p:xfrm>
        <a:graphic>
          <a:graphicData uri="http://schemas.openxmlformats.org/drawingml/2006/table">
            <a:tbl>
              <a:tblPr/>
              <a:tblGrid>
                <a:gridCol w="2447925"/>
                <a:gridCol w="1439862"/>
                <a:gridCol w="1439863"/>
                <a:gridCol w="1439862"/>
                <a:gridCol w="1439863"/>
              </a:tblGrid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阔叶林面积（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km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万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每天吸收二氧化碳（吨）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5000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100000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9000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万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1" marR="91441" marT="45656" marB="4565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Object 25"/>
          <p:cNvGraphicFramePr>
            <a:graphicFrameLocks noChangeAspect="1"/>
          </p:cNvGraphicFramePr>
          <p:nvPr/>
        </p:nvGraphicFramePr>
        <p:xfrm>
          <a:off x="374650" y="3275013"/>
          <a:ext cx="8001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8" name="Equation" r:id="rId1" imgW="292100" imgH="405765" progId="Equation.DSMT4">
                  <p:embed/>
                </p:oleObj>
              </mc:Choice>
              <mc:Fallback>
                <p:oleObj name="Equation" r:id="rId1" imgW="292100" imgH="405765" progId="Equation.DSMT4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650" y="3275013"/>
                        <a:ext cx="8001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26"/>
          <p:cNvGraphicFramePr>
            <a:graphicFrameLocks noChangeAspect="1"/>
          </p:cNvGraphicFramePr>
          <p:nvPr/>
        </p:nvGraphicFramePr>
        <p:xfrm>
          <a:off x="2066925" y="3275013"/>
          <a:ext cx="10064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9" name="Equation" r:id="rId3" imgW="368300" imgH="406400" progId="Equation.DSMT4">
                  <p:embed/>
                </p:oleObj>
              </mc:Choice>
              <mc:Fallback>
                <p:oleObj name="Equation" r:id="rId3" imgW="368300" imgH="4064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6925" y="3275013"/>
                        <a:ext cx="100647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7"/>
          <p:cNvGraphicFramePr>
            <a:graphicFrameLocks noChangeAspect="1"/>
          </p:cNvGraphicFramePr>
          <p:nvPr/>
        </p:nvGraphicFramePr>
        <p:xfrm>
          <a:off x="4130675" y="3275013"/>
          <a:ext cx="143192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0" name="Equation" r:id="rId5" imgW="520700" imgH="406400" progId="Equation.DSMT4">
                  <p:embed/>
                </p:oleObj>
              </mc:Choice>
              <mc:Fallback>
                <p:oleObj name="Equation" r:id="rId5" imgW="520700" imgH="406400" progId="Equation.DSMT4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0675" y="3275013"/>
                        <a:ext cx="1431925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28"/>
          <p:cNvGraphicFramePr>
            <a:graphicFrameLocks noChangeAspect="1"/>
          </p:cNvGraphicFramePr>
          <p:nvPr/>
        </p:nvGraphicFramePr>
        <p:xfrm>
          <a:off x="6496050" y="3275013"/>
          <a:ext cx="138271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Equation" r:id="rId7" imgW="520700" imgH="419100" progId="Equation.DSMT4">
                  <p:embed/>
                </p:oleObj>
              </mc:Choice>
              <mc:Fallback>
                <p:oleObj name="Equation" r:id="rId7" imgW="520700" imgH="4191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6050" y="3275013"/>
                        <a:ext cx="1382713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1055688" y="3549650"/>
            <a:ext cx="1031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+mn-lt"/>
              </a:rPr>
              <a:t>=100</a:t>
            </a:r>
            <a:endParaRPr lang="en-US" altLang="zh-CN" sz="3200" b="1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Text Box 30"/>
          <p:cNvSpPr txBox="1">
            <a:spLocks noChangeArrowheads="1"/>
          </p:cNvSpPr>
          <p:nvPr/>
        </p:nvSpPr>
        <p:spPr bwMode="auto">
          <a:xfrm>
            <a:off x="2952750" y="3549650"/>
            <a:ext cx="1031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</a:rPr>
              <a:t>=100</a:t>
            </a:r>
            <a:endParaRPr lang="en-US" altLang="zh-CN" sz="3200" b="1" ker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Text Box 31"/>
          <p:cNvSpPr txBox="1">
            <a:spLocks noChangeArrowheads="1"/>
          </p:cNvSpPr>
          <p:nvPr/>
        </p:nvSpPr>
        <p:spPr bwMode="auto">
          <a:xfrm>
            <a:off x="5383213" y="3549650"/>
            <a:ext cx="1031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</a:rPr>
              <a:t>=100</a:t>
            </a:r>
            <a:endParaRPr lang="en-US" altLang="zh-CN" sz="3200" b="1" ker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7759700" y="3549650"/>
            <a:ext cx="1031875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kern="0">
                <a:solidFill>
                  <a:srgbClr val="FF0000"/>
                </a:solidFill>
                <a:latin typeface="+mn-lt"/>
              </a:rPr>
              <a:t>=100</a:t>
            </a:r>
            <a:endParaRPr lang="en-US" altLang="zh-CN" sz="3200" b="1" kern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431800" y="685800"/>
            <a:ext cx="8280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cs typeface="Times New Roman" panose="02020603050405020304" pitchFamily="18" charset="0"/>
              </a:rPr>
              <a:t>2.</a:t>
            </a:r>
            <a:r>
              <a:rPr lang="zh-CN" altLang="en-US" sz="3200" b="1">
                <a:cs typeface="Times New Roman" panose="02020603050405020304" pitchFamily="18" charset="0"/>
              </a:rPr>
              <a:t>判断下列说法是否正确，并说明理由。</a:t>
            </a:r>
            <a:endParaRPr lang="zh-CN" altLang="en-US" sz="3200" b="1"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288" y="1439863"/>
            <a:ext cx="8280400" cy="2990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31800" algn="just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（</a:t>
            </a:r>
            <a:r>
              <a:rPr lang="en-US" altLang="zh-CN" sz="3200" b="1" dirty="0">
                <a:latin typeface="+mn-lt"/>
                <a:ea typeface="+mj-ea"/>
              </a:rPr>
              <a:t>1</a:t>
            </a:r>
            <a:r>
              <a:rPr lang="zh-CN" altLang="en-US" sz="3200" b="1" dirty="0">
                <a:latin typeface="+mn-lt"/>
                <a:ea typeface="+mj-ea"/>
              </a:rPr>
              <a:t>）梨的单价一定，购买梨的总价和数量成正比例。</a:t>
            </a:r>
            <a:endParaRPr lang="zh-CN" altLang="en-US" sz="3200" b="1" dirty="0">
              <a:latin typeface="+mn-lt"/>
              <a:ea typeface="+mj-ea"/>
            </a:endParaRPr>
          </a:p>
          <a:p>
            <a:pPr indent="431800" algn="just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（</a:t>
            </a:r>
            <a:r>
              <a:rPr lang="en-US" altLang="zh-CN" sz="3200" b="1" dirty="0">
                <a:latin typeface="+mn-lt"/>
                <a:ea typeface="+mj-ea"/>
              </a:rPr>
              <a:t>2</a:t>
            </a:r>
            <a:r>
              <a:rPr lang="zh-CN" altLang="en-US" sz="3200" b="1" dirty="0">
                <a:latin typeface="+mn-lt"/>
                <a:ea typeface="+mj-ea"/>
              </a:rPr>
              <a:t>）每时织布米数一定，织布的总米数和时间成正比例。</a:t>
            </a:r>
            <a:endParaRPr lang="zh-CN" altLang="en-US" sz="3200" b="1" dirty="0">
              <a:latin typeface="+mn-lt"/>
              <a:ea typeface="+mj-ea"/>
            </a:endParaRPr>
          </a:p>
          <a:p>
            <a:pPr indent="431800" algn="just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（</a:t>
            </a:r>
            <a:r>
              <a:rPr lang="en-US" altLang="zh-CN" sz="3200" b="1" dirty="0">
                <a:latin typeface="+mn-lt"/>
                <a:ea typeface="+mj-ea"/>
              </a:rPr>
              <a:t>3</a:t>
            </a:r>
            <a:r>
              <a:rPr lang="zh-CN" altLang="en-US" sz="3200" b="1" dirty="0">
                <a:latin typeface="+mn-lt"/>
                <a:ea typeface="+mj-ea"/>
              </a:rPr>
              <a:t>）人的年龄和身高成正比例。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411413" y="1995488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232150" y="3219450"/>
            <a:ext cx="790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732588" y="3778250"/>
            <a:ext cx="790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7825" y="1666875"/>
            <a:ext cx="8388350" cy="18097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31800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（</a:t>
            </a:r>
            <a:r>
              <a:rPr lang="en-US" altLang="zh-CN" sz="3200" b="1" dirty="0">
                <a:latin typeface="+mn-lt"/>
                <a:ea typeface="+mj-ea"/>
              </a:rPr>
              <a:t>4</a:t>
            </a:r>
            <a:r>
              <a:rPr lang="zh-CN" altLang="en-US" sz="3200" b="1" dirty="0">
                <a:latin typeface="+mn-lt"/>
                <a:ea typeface="+mj-ea"/>
              </a:rPr>
              <a:t>）每次搬砖的块数一定，搬的总块数与搬的次数成正比例。</a:t>
            </a:r>
            <a:endParaRPr lang="zh-CN" altLang="en-US" sz="3200" b="1" dirty="0">
              <a:latin typeface="+mn-lt"/>
              <a:ea typeface="+mj-ea"/>
            </a:endParaRPr>
          </a:p>
          <a:p>
            <a:pPr indent="431800"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（</a:t>
            </a:r>
            <a:r>
              <a:rPr lang="en-US" altLang="zh-CN" sz="3200" b="1" dirty="0">
                <a:latin typeface="+mn-lt"/>
                <a:ea typeface="+mj-ea"/>
              </a:rPr>
              <a:t>5</a:t>
            </a:r>
            <a:r>
              <a:rPr lang="zh-CN" altLang="en-US" sz="3200" b="1" dirty="0">
                <a:latin typeface="+mn-lt"/>
                <a:ea typeface="+mj-ea"/>
              </a:rPr>
              <a:t>）三角形的面积一定，底和高成正比例。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924300" y="2211388"/>
            <a:ext cx="790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6659563" y="3476625"/>
            <a:ext cx="7921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</a:rPr>
              <a:t>×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0738" y="1203325"/>
            <a:ext cx="7639050" cy="2892425"/>
          </a:xfrm>
          <a:prstGeom prst="rect">
            <a:avLst/>
          </a:prstGeom>
          <a:solidFill>
            <a:schemeClr val="bg1"/>
          </a:solidFill>
          <a:ln w="28575">
            <a:solidFill>
              <a:srgbClr val="7030A0"/>
            </a:solidFill>
            <a:prstDash val="dashDot"/>
          </a:ln>
        </p:spPr>
        <p:txBody>
          <a:bodyPr>
            <a:spAutoFit/>
          </a:bodyPr>
          <a:lstStyle/>
          <a:p>
            <a:pPr indent="3048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latin typeface="黑体" panose="02010609060101010101" pitchFamily="49" charset="-122"/>
              </a:rPr>
              <a:t> </a:t>
            </a:r>
            <a:r>
              <a:rPr lang="zh-CN" altLang="zh-CN" sz="2800" b="1" kern="100" dirty="0">
                <a:latin typeface="黑体" panose="02010609060101010101" pitchFamily="49" charset="-122"/>
              </a:rPr>
              <a:t>成正比例的量的三要素：</a:t>
            </a:r>
            <a:endParaRPr lang="zh-CN" altLang="zh-CN" sz="2800" b="1" kern="100" dirty="0">
              <a:latin typeface="黑体" panose="02010609060101010101" pitchFamily="49" charset="-122"/>
            </a:endParaRPr>
          </a:p>
          <a:p>
            <a:pPr indent="3048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latin typeface="黑体" panose="02010609060101010101" pitchFamily="49" charset="-122"/>
              </a:rPr>
              <a:t> </a:t>
            </a:r>
            <a:r>
              <a:rPr lang="zh-CN" altLang="zh-CN" sz="2800" b="1" kern="100" dirty="0">
                <a:latin typeface="黑体" panose="02010609060101010101" pitchFamily="49" charset="-122"/>
              </a:rPr>
              <a:t>第一：两种相关联的量。</a:t>
            </a:r>
            <a:endParaRPr lang="zh-CN" altLang="zh-CN" sz="2800" b="1" kern="100" dirty="0">
              <a:latin typeface="黑体" panose="02010609060101010101" pitchFamily="49" charset="-122"/>
            </a:endParaRPr>
          </a:p>
          <a:p>
            <a:pPr indent="3048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latin typeface="黑体" panose="02010609060101010101" pitchFamily="49" charset="-122"/>
              </a:rPr>
              <a:t> </a:t>
            </a:r>
            <a:r>
              <a:rPr lang="zh-CN" altLang="zh-CN" sz="2800" b="1" kern="100" dirty="0">
                <a:latin typeface="黑体" panose="02010609060101010101" pitchFamily="49" charset="-122"/>
              </a:rPr>
              <a:t>第二：其中一个量增加，另一个量也增加；一个量减少，另一个量也减少。</a:t>
            </a:r>
            <a:endParaRPr lang="zh-CN" altLang="zh-CN" sz="2800" b="1" kern="100" dirty="0">
              <a:latin typeface="黑体" panose="02010609060101010101" pitchFamily="49" charset="-122"/>
            </a:endParaRPr>
          </a:p>
          <a:p>
            <a:pPr indent="3048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kern="100" dirty="0">
                <a:latin typeface="黑体" panose="02010609060101010101" pitchFamily="49" charset="-122"/>
              </a:rPr>
              <a:t> </a:t>
            </a:r>
            <a:r>
              <a:rPr lang="zh-CN" altLang="zh-CN" sz="2800" b="1" kern="100" dirty="0">
                <a:latin typeface="黑体" panose="02010609060101010101" pitchFamily="49" charset="-122"/>
              </a:rPr>
              <a:t>第三：两个量的比</a:t>
            </a:r>
            <a:r>
              <a:rPr lang="zh-CN" altLang="en-US" sz="2800" b="1" kern="100" dirty="0">
                <a:latin typeface="黑体" panose="02010609060101010101" pitchFamily="49" charset="-122"/>
              </a:rPr>
              <a:t>的比</a:t>
            </a:r>
            <a:r>
              <a:rPr lang="zh-CN" altLang="zh-CN" sz="2800" b="1" kern="100" dirty="0">
                <a:latin typeface="黑体" panose="02010609060101010101" pitchFamily="49" charset="-122"/>
              </a:rPr>
              <a:t>值一定。</a:t>
            </a:r>
            <a:endParaRPr lang="zh-CN" altLang="zh-CN" sz="2800" b="1" kern="100" dirty="0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52500" y="1909763"/>
            <a:ext cx="7239000" cy="1325562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2016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探索新知</a:t>
            </a:r>
            <a:endParaRPr lang="zh-CN" altLang="en-US" sz="2800" b="1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4339" name="图片 1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058863"/>
            <a:ext cx="727075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503238" y="1203325"/>
            <a:ext cx="8137525" cy="10572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+mn-lt"/>
                <a:ea typeface="+mj-ea"/>
              </a:rPr>
              <a:t>        居委会张阿姨负责小区水费的收缴工作，下面是她统计的某单元</a:t>
            </a:r>
            <a:r>
              <a:rPr lang="en-US" altLang="zh-CN" sz="2800" b="1" dirty="0">
                <a:latin typeface="+mn-lt"/>
                <a:ea typeface="+mj-ea"/>
              </a:rPr>
              <a:t>6</a:t>
            </a:r>
            <a:r>
              <a:rPr lang="zh-CN" altLang="en-US" sz="2800" b="1" dirty="0">
                <a:latin typeface="+mn-lt"/>
                <a:ea typeface="+mj-ea"/>
              </a:rPr>
              <a:t>户人家的用水情况。</a:t>
            </a:r>
            <a:endParaRPr lang="zh-CN" altLang="en-US" sz="2800" b="1" dirty="0">
              <a:latin typeface="+mn-lt"/>
              <a:ea typeface="+mj-ea"/>
            </a:endParaRPr>
          </a:p>
        </p:txBody>
      </p:sp>
      <p:graphicFrame>
        <p:nvGraphicFramePr>
          <p:cNvPr id="6" name="Group 2"/>
          <p:cNvGraphicFramePr>
            <a:graphicFrameLocks noGrp="1"/>
          </p:cNvGraphicFramePr>
          <p:nvPr/>
        </p:nvGraphicFramePr>
        <p:xfrm>
          <a:off x="631825" y="2565400"/>
          <a:ext cx="7880350" cy="1871664"/>
        </p:xfrm>
        <a:graphic>
          <a:graphicData uri="http://schemas.openxmlformats.org/drawingml/2006/table">
            <a:tbl>
              <a:tblPr/>
              <a:tblGrid>
                <a:gridCol w="1979613"/>
                <a:gridCol w="984250"/>
                <a:gridCol w="982662"/>
                <a:gridCol w="984250"/>
                <a:gridCol w="982663"/>
                <a:gridCol w="984250"/>
                <a:gridCol w="98266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住户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张家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赵家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李家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周家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刘家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吴家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用水量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水费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728" marB="4572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Group 2"/>
          <p:cNvGraphicFramePr>
            <a:graphicFrameLocks noGrp="1"/>
          </p:cNvGraphicFramePr>
          <p:nvPr/>
        </p:nvGraphicFramePr>
        <p:xfrm>
          <a:off x="631825" y="1050925"/>
          <a:ext cx="7880350" cy="1871664"/>
        </p:xfrm>
        <a:graphic>
          <a:graphicData uri="http://schemas.openxmlformats.org/drawingml/2006/table">
            <a:tbl>
              <a:tblPr/>
              <a:tblGrid>
                <a:gridCol w="1979613"/>
                <a:gridCol w="984250"/>
                <a:gridCol w="982662"/>
                <a:gridCol w="984250"/>
                <a:gridCol w="982663"/>
                <a:gridCol w="984250"/>
                <a:gridCol w="98266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住户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张家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赵家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李家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周家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刘家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吴家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用水量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水费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503238" y="3154363"/>
            <a:ext cx="8137525" cy="12176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        从表中你发现了什么规律？你能根据这个规律帮张阿姨把表填写完整吗？</a:t>
            </a:r>
            <a:endParaRPr lang="zh-CN" altLang="en-US" sz="3200" b="1" dirty="0"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631825" y="1050925"/>
          <a:ext cx="7880350" cy="1871664"/>
        </p:xfrm>
        <a:graphic>
          <a:graphicData uri="http://schemas.openxmlformats.org/drawingml/2006/table">
            <a:tbl>
              <a:tblPr/>
              <a:tblGrid>
                <a:gridCol w="1979613"/>
                <a:gridCol w="984250"/>
                <a:gridCol w="982662"/>
                <a:gridCol w="984250"/>
                <a:gridCol w="982663"/>
                <a:gridCol w="984250"/>
                <a:gridCol w="98266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住户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张家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赵家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李家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周家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刘家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吴家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用水量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水费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8" y="3003550"/>
            <a:ext cx="15843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2051050" y="2868613"/>
            <a:ext cx="4392613" cy="1223962"/>
          </a:xfrm>
          <a:prstGeom prst="wedgeRoundRectCallout">
            <a:avLst>
              <a:gd name="adj1" fmla="val -59880"/>
              <a:gd name="adj2" fmla="val 2247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用水量越大，水费就越多；用水量越小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843213" y="2290763"/>
            <a:ext cx="2449512" cy="0"/>
          </a:xfrm>
          <a:prstGeom prst="straightConnector1">
            <a:avLst/>
          </a:prstGeom>
          <a:ln w="76200">
            <a:solidFill>
              <a:srgbClr val="FF33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103438" y="4156075"/>
            <a:ext cx="64627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3200" b="1" kern="0" dirty="0">
                <a:solidFill>
                  <a:srgbClr val="0000FF"/>
                </a:solidFill>
                <a:latin typeface="黑体" panose="02010609060101010101" pitchFamily="49" charset="-122"/>
              </a:rPr>
              <a:t>算算每立方米的水费是多少元吧。</a:t>
            </a:r>
            <a:endParaRPr lang="en-US" altLang="zh-CN" sz="3200" b="1" kern="0" dirty="0">
              <a:solidFill>
                <a:srgbClr val="0000FF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"/>
          <p:cNvGrpSpPr/>
          <p:nvPr/>
        </p:nvGrpSpPr>
        <p:grpSpPr bwMode="auto">
          <a:xfrm>
            <a:off x="611188" y="714375"/>
            <a:ext cx="5534025" cy="1011238"/>
            <a:chOff x="385" y="1163"/>
            <a:chExt cx="3486" cy="637"/>
          </a:xfrm>
        </p:grpSpPr>
        <p:sp>
          <p:nvSpPr>
            <p:cNvPr id="3" name="Text Box 5"/>
            <p:cNvSpPr txBox="1">
              <a:spLocks noChangeArrowheads="1"/>
            </p:cNvSpPr>
            <p:nvPr/>
          </p:nvSpPr>
          <p:spPr bwMode="auto">
            <a:xfrm>
              <a:off x="385" y="1298"/>
              <a:ext cx="3486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张家：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21÷6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＝     ＝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3.5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（元）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7419" name="Object 6"/>
            <p:cNvGraphicFramePr>
              <a:graphicFrameLocks noChangeAspect="1"/>
            </p:cNvGraphicFramePr>
            <p:nvPr/>
          </p:nvGraphicFramePr>
          <p:xfrm>
            <a:off x="2106" y="1163"/>
            <a:ext cx="338" cy="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23" name="Equation" r:id="rId1" imgW="215900" imgH="405765" progId="Equation.DSMT4">
                    <p:embed/>
                  </p:oleObj>
                </mc:Choice>
                <mc:Fallback>
                  <p:oleObj name="Equation" r:id="rId1" imgW="215900" imgH="405765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06" y="1163"/>
                          <a:ext cx="338" cy="6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102"/>
          <p:cNvGrpSpPr/>
          <p:nvPr/>
        </p:nvGrpSpPr>
        <p:grpSpPr bwMode="auto">
          <a:xfrm>
            <a:off x="611188" y="1752600"/>
            <a:ext cx="5534025" cy="1011238"/>
            <a:chOff x="385" y="1163"/>
            <a:chExt cx="3486" cy="637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385" y="1298"/>
              <a:ext cx="3486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赵家：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28÷8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＝     ＝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3.5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（元）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7417" name="Object 6"/>
            <p:cNvGraphicFramePr>
              <a:graphicFrameLocks noChangeAspect="1"/>
            </p:cNvGraphicFramePr>
            <p:nvPr/>
          </p:nvGraphicFramePr>
          <p:xfrm>
            <a:off x="2096" y="1163"/>
            <a:ext cx="358" cy="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24" name="Equation" r:id="rId3" imgW="228600" imgH="406400" progId="Equation.DSMT4">
                    <p:embed/>
                  </p:oleObj>
                </mc:Choice>
                <mc:Fallback>
                  <p:oleObj name="Equation" r:id="rId3" imgW="228600" imgH="4064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96" y="1163"/>
                          <a:ext cx="358" cy="6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02"/>
          <p:cNvGrpSpPr/>
          <p:nvPr/>
        </p:nvGrpSpPr>
        <p:grpSpPr bwMode="auto">
          <a:xfrm>
            <a:off x="611188" y="2792413"/>
            <a:ext cx="5738812" cy="1011237"/>
            <a:chOff x="385" y="1163"/>
            <a:chExt cx="3615" cy="637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85" y="1298"/>
              <a:ext cx="3615" cy="36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李家：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49÷14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＝     ＝</a:t>
              </a:r>
              <a:r>
                <a:rPr lang="en-US" altLang="zh-CN" sz="3200" b="1" dirty="0">
                  <a:latin typeface="+mn-lt"/>
                  <a:ea typeface="黑体" panose="02010609060101010101" pitchFamily="49" charset="-122"/>
                </a:rPr>
                <a:t>3.5</a:t>
              </a:r>
              <a:r>
                <a:rPr lang="zh-CN" altLang="en-US" sz="3200" b="1" dirty="0">
                  <a:latin typeface="+mn-lt"/>
                  <a:ea typeface="黑体" panose="02010609060101010101" pitchFamily="49" charset="-122"/>
                </a:rPr>
                <a:t>（元）</a:t>
              </a:r>
              <a:endParaRPr lang="zh-CN" altLang="en-US" sz="32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17415" name="Object 6"/>
            <p:cNvGraphicFramePr>
              <a:graphicFrameLocks noChangeAspect="1"/>
            </p:cNvGraphicFramePr>
            <p:nvPr/>
          </p:nvGraphicFramePr>
          <p:xfrm>
            <a:off x="2234" y="1163"/>
            <a:ext cx="339" cy="6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25" name="Equation" r:id="rId5" imgW="215900" imgH="405765" progId="Equation.DSMT4">
                    <p:embed/>
                  </p:oleObj>
                </mc:Choice>
                <mc:Fallback>
                  <p:oleObj name="Equation" r:id="rId5" imgW="215900" imgH="405765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4" y="1163"/>
                          <a:ext cx="339" cy="6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611188" y="3925888"/>
            <a:ext cx="1008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黑体" panose="02010609060101010101" pitchFamily="49" charset="-122"/>
              </a:rPr>
              <a:t>……</a:t>
            </a:r>
            <a:endParaRPr lang="en-US" altLang="zh-CN" sz="3200" b="1"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485775" y="2579688"/>
            <a:ext cx="8172450" cy="12176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　　水费和用水量的比值相等，也就是每立方米的水费是固定不变的，都是</a:t>
            </a:r>
            <a:r>
              <a:rPr lang="en-US" altLang="zh-CN" sz="32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3.5</a:t>
            </a:r>
            <a:r>
              <a:rPr lang="zh-CN" altLang="en-US" sz="32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元。</a:t>
            </a:r>
            <a:endParaRPr lang="en-US" altLang="zh-CN" sz="32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897063" y="1336675"/>
          <a:ext cx="5349875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Equation" r:id="rId1" imgW="2146300" imgH="419100" progId="Equation.DSMT4">
                  <p:embed/>
                </p:oleObj>
              </mc:Choice>
              <mc:Fallback>
                <p:oleObj name="Equation" r:id="rId1" imgW="21463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7063" y="1336675"/>
                        <a:ext cx="5349875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2"/>
          <p:cNvGraphicFramePr>
            <a:graphicFrameLocks noGrp="1"/>
          </p:cNvGraphicFramePr>
          <p:nvPr/>
        </p:nvGraphicFramePr>
        <p:xfrm>
          <a:off x="631825" y="1050925"/>
          <a:ext cx="7880350" cy="1871664"/>
        </p:xfrm>
        <a:graphic>
          <a:graphicData uri="http://schemas.openxmlformats.org/drawingml/2006/table">
            <a:tbl>
              <a:tblPr/>
              <a:tblGrid>
                <a:gridCol w="1979613"/>
                <a:gridCol w="984250"/>
                <a:gridCol w="982662"/>
                <a:gridCol w="984250"/>
                <a:gridCol w="982663"/>
                <a:gridCol w="984250"/>
                <a:gridCol w="98266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住户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张家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赵家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李家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周家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刘家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吴家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用水量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(m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14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7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水费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28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49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35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 Box 38"/>
          <p:cNvSpPr txBox="1">
            <a:spLocks noChangeArrowheads="1"/>
          </p:cNvSpPr>
          <p:nvPr/>
        </p:nvSpPr>
        <p:spPr bwMode="auto">
          <a:xfrm>
            <a:off x="503238" y="3154363"/>
            <a:ext cx="8137525" cy="12176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        从表中你发现了什么规律？你能根据这个规律帮张阿姨把表填写完整吗？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7" name="Text Box 86"/>
          <p:cNvSpPr txBox="1">
            <a:spLocks noChangeArrowheads="1"/>
          </p:cNvSpPr>
          <p:nvPr/>
        </p:nvSpPr>
        <p:spPr bwMode="auto">
          <a:xfrm>
            <a:off x="6629400" y="2349500"/>
            <a:ext cx="93662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31.5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Text Box 86"/>
          <p:cNvSpPr txBox="1">
            <a:spLocks noChangeArrowheads="1"/>
          </p:cNvSpPr>
          <p:nvPr/>
        </p:nvSpPr>
        <p:spPr bwMode="auto">
          <a:xfrm>
            <a:off x="7593013" y="2343150"/>
            <a:ext cx="115093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24.5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468313" y="598488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试一试：</a:t>
            </a:r>
            <a:endParaRPr lang="zh-CN" altLang="en-US" sz="3200" b="1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Text Box 37"/>
          <p:cNvSpPr txBox="1">
            <a:spLocks noChangeArrowheads="1"/>
          </p:cNvSpPr>
          <p:nvPr/>
        </p:nvSpPr>
        <p:spPr bwMode="auto">
          <a:xfrm>
            <a:off x="468313" y="1293813"/>
            <a:ext cx="4464050" cy="18097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黑体" panose="02010609060101010101" pitchFamily="49" charset="-122"/>
              </a:rPr>
              <a:t>        小明在乘车旅行的途中，根据汽车仪表盘记录了下面的数据。</a:t>
            </a:r>
            <a:endParaRPr lang="zh-CN" altLang="en-US" sz="3200" b="1" dirty="0">
              <a:latin typeface="+mn-lt"/>
              <a:ea typeface="黑体" panose="02010609060101010101" pitchFamily="49" charset="-122"/>
            </a:endParaRPr>
          </a:p>
        </p:txBody>
      </p:sp>
      <p:graphicFrame>
        <p:nvGraphicFramePr>
          <p:cNvPr id="7" name="Group 2"/>
          <p:cNvGraphicFramePr>
            <a:graphicFrameLocks noGrp="1"/>
          </p:cNvGraphicFramePr>
          <p:nvPr/>
        </p:nvGraphicFramePr>
        <p:xfrm>
          <a:off x="468313" y="3214688"/>
          <a:ext cx="8208962" cy="1247776"/>
        </p:xfrm>
        <a:graphic>
          <a:graphicData uri="http://schemas.openxmlformats.org/drawingml/2006/table">
            <a:tbl>
              <a:tblPr/>
              <a:tblGrid>
                <a:gridCol w="1728787"/>
                <a:gridCol w="925513"/>
                <a:gridCol w="925512"/>
                <a:gridCol w="925513"/>
                <a:gridCol w="925512"/>
                <a:gridCol w="927100"/>
                <a:gridCol w="925513"/>
                <a:gridCol w="92551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路程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(km)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160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240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时间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513" name="图片 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125" y="533400"/>
            <a:ext cx="2952750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2"/>
          <p:cNvGraphicFramePr>
            <a:graphicFrameLocks noGrp="1"/>
          </p:cNvGraphicFramePr>
          <p:nvPr/>
        </p:nvGraphicFramePr>
        <p:xfrm>
          <a:off x="468313" y="1285875"/>
          <a:ext cx="8208962" cy="1247776"/>
        </p:xfrm>
        <a:graphic>
          <a:graphicData uri="http://schemas.openxmlformats.org/drawingml/2006/table">
            <a:tbl>
              <a:tblPr/>
              <a:tblGrid>
                <a:gridCol w="1728787"/>
                <a:gridCol w="925513"/>
                <a:gridCol w="925512"/>
                <a:gridCol w="925513"/>
                <a:gridCol w="925512"/>
                <a:gridCol w="927100"/>
                <a:gridCol w="925513"/>
                <a:gridCol w="925512"/>
              </a:tblGrid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路程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(km)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80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120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160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240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38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时间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时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)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0.5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1.5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4.5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anose="02020603050405020304" pitchFamily="18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8" marR="91448" marT="45690" marB="456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Text Box 38"/>
          <p:cNvSpPr txBox="1">
            <a:spLocks noChangeArrowheads="1"/>
          </p:cNvSpPr>
          <p:nvPr/>
        </p:nvSpPr>
        <p:spPr bwMode="auto">
          <a:xfrm>
            <a:off x="503238" y="2654300"/>
            <a:ext cx="8137525" cy="1217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n-lt"/>
                <a:ea typeface="+mj-ea"/>
              </a:rPr>
              <a:t>        根据发现的规律，在表中空白处填上适当的数。</a:t>
            </a:r>
            <a:endParaRPr lang="zh-CN" altLang="en-US" sz="3200" b="1" dirty="0">
              <a:latin typeface="+mn-lt"/>
              <a:ea typeface="+mj-ea"/>
            </a:endParaRPr>
          </a:p>
        </p:txBody>
      </p:sp>
      <p:sp>
        <p:nvSpPr>
          <p:cNvPr id="11" name="Text Box 86"/>
          <p:cNvSpPr txBox="1">
            <a:spLocks noChangeArrowheads="1"/>
          </p:cNvSpPr>
          <p:nvPr/>
        </p:nvSpPr>
        <p:spPr bwMode="auto">
          <a:xfrm>
            <a:off x="6189663" y="1962150"/>
            <a:ext cx="936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2" name="Text Box 86"/>
          <p:cNvSpPr txBox="1">
            <a:spLocks noChangeArrowheads="1"/>
          </p:cNvSpPr>
          <p:nvPr/>
        </p:nvSpPr>
        <p:spPr bwMode="auto">
          <a:xfrm>
            <a:off x="6934200" y="1341438"/>
            <a:ext cx="9366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360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3efbcc75-298d-48f9-a164-79a9b664663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1203</Words>
  <Application>WPS 演示</Application>
  <PresentationFormat>全屏显示(16:9)</PresentationFormat>
  <Paragraphs>361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18</vt:i4>
      </vt:variant>
    </vt:vector>
  </HeadingPairs>
  <TitlesOfParts>
    <vt:vector size="45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Gulim</vt:lpstr>
      <vt:lpstr>Malgun Gothic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209</cp:revision>
  <dcterms:created xsi:type="dcterms:W3CDTF">2015-08-27T07:30:00Z</dcterms:created>
  <dcterms:modified xsi:type="dcterms:W3CDTF">2023-02-12T06:25:07Z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D92BFE8641B84B7A8D8233EF1A40513B</vt:lpwstr>
  </property>
</Properties>
</file>