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1"/>
  </p:handoutMasterIdLst>
  <p:sldIdLst>
    <p:sldId id="329" r:id="rId3"/>
    <p:sldId id="330" r:id="rId4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33A22503-A7F3-4258-8335-9CDF05421D6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FDE28C6D-7495-49CF-B414-91B97CAE605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A47353A-BC89-4903-B343-CABDD8F30A5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6671E5FF-E8B9-4511-B141-7CEF7BD8B2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1603C351-7FBC-4FB6-9054-0BDF10B563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-17463" y="2016125"/>
            <a:ext cx="9161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cs typeface="Times New Roman" panose="02020603050405020304" pitchFamily="18" charset="0"/>
              </a:rPr>
              <a:t>第</a:t>
            </a:r>
            <a:r>
              <a:rPr lang="en-US" altLang="zh-CN" sz="2800" b="1" dirty="0" smtClean="0"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cs typeface="Times New Roman" panose="02020603050405020304" pitchFamily="18" charset="0"/>
              </a:rPr>
              <a:t>课</a:t>
            </a:r>
            <a:r>
              <a:rPr lang="zh-CN" altLang="en-US" sz="2800" b="1" dirty="0">
                <a:cs typeface="Times New Roman" panose="02020603050405020304" pitchFamily="18" charset="0"/>
              </a:rPr>
              <a:t>时</a:t>
            </a:r>
            <a:endParaRPr lang="zh-CN" alt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6" name="副标题 6"/>
          <p:cNvSpPr txBox="1">
            <a:spLocks noChangeArrowheads="1"/>
          </p:cNvSpPr>
          <p:nvPr/>
        </p:nvSpPr>
        <p:spPr bwMode="auto">
          <a:xfrm>
            <a:off x="3073400" y="3086100"/>
            <a:ext cx="299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/>
              <a:t>西南师大</a:t>
            </a:r>
            <a:r>
              <a:rPr lang="zh-CN" altLang="en-US" sz="2000" b="1">
                <a:latin typeface="宋体" panose="02010600030101010101" pitchFamily="2" charset="-122"/>
              </a:rPr>
              <a:t>·</a:t>
            </a:r>
            <a:r>
              <a:rPr lang="zh-CN" altLang="en-US" sz="2000" b="1"/>
              <a:t>六年级下册</a:t>
            </a:r>
            <a:endParaRPr lang="zh-CN" altLang="en-US" sz="2000" b="1"/>
          </a:p>
        </p:txBody>
      </p:sp>
      <p:sp>
        <p:nvSpPr>
          <p:cNvPr id="7" name="文本框 8"/>
          <p:cNvSpPr txBox="1">
            <a:spLocks noChangeArrowheads="1"/>
          </p:cNvSpPr>
          <p:nvPr/>
        </p:nvSpPr>
        <p:spPr bwMode="auto">
          <a:xfrm>
            <a:off x="0" y="1071563"/>
            <a:ext cx="9144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</a:rPr>
              <a:t>成正比例的量</a:t>
            </a:r>
            <a:endParaRPr lang="zh-CN" altLang="en-US" sz="4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331913" y="2863850"/>
            <a:ext cx="6553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/>
          <p:nvPr/>
        </p:nvSpPr>
        <p:spPr>
          <a:xfrm>
            <a:off x="554038" y="1849438"/>
            <a:ext cx="7810500" cy="579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        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一辆汽车行驶的时间和路程如下表。</a:t>
            </a:r>
            <a:endParaRPr lang="zh-CN" altLang="en-US" sz="32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243" name="文本框 3"/>
          <p:cNvSpPr txBox="1">
            <a:spLocks noChangeArrowheads="1"/>
          </p:cNvSpPr>
          <p:nvPr/>
        </p:nvSpPr>
        <p:spPr bwMode="auto">
          <a:xfrm>
            <a:off x="395288" y="1174750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cs typeface="Times New Roman" panose="02020603050405020304" pitchFamily="18" charset="0"/>
              </a:rPr>
              <a:t>做一做：</a:t>
            </a:r>
            <a:endParaRPr lang="zh-CN" altLang="en-US" sz="3200" b="1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690563" y="2584450"/>
          <a:ext cx="7762877" cy="115768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742183"/>
                <a:gridCol w="1003449"/>
                <a:gridCol w="1003449"/>
                <a:gridCol w="1003449"/>
                <a:gridCol w="1003449"/>
                <a:gridCol w="1003449"/>
                <a:gridCol w="1003449"/>
              </a:tblGrid>
              <a:tr h="57864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 dirty="0">
                          <a:latin typeface="+mn-lt"/>
                          <a:ea typeface="+mn-ea"/>
                        </a:rPr>
                        <a:t>时间</a:t>
                      </a:r>
                      <a:r>
                        <a:rPr lang="en-US" altLang="zh-CN" sz="3200" b="1" dirty="0">
                          <a:latin typeface="+mn-lt"/>
                          <a:ea typeface="+mn-ea"/>
                        </a:rPr>
                        <a:t>/</a:t>
                      </a:r>
                      <a:r>
                        <a:rPr lang="zh-CN" altLang="en-US" sz="3200" b="1" dirty="0">
                          <a:latin typeface="+mn-lt"/>
                          <a:ea typeface="+mn-ea"/>
                        </a:rPr>
                        <a:t>时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50" marR="91450" marT="45580" marB="4558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latin typeface="+mn-lt"/>
                          <a:ea typeface="+mn-ea"/>
                        </a:rPr>
                        <a:t>1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50" marR="91450" marT="45580" marB="4558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latin typeface="+mn-lt"/>
                          <a:ea typeface="+mn-ea"/>
                        </a:rPr>
                        <a:t>2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50" marR="91450" marT="45580" marB="4558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latin typeface="+mn-lt"/>
                          <a:ea typeface="+mn-ea"/>
                        </a:rPr>
                        <a:t>3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50" marR="91450" marT="45580" marB="4558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latin typeface="+mn-lt"/>
                          <a:ea typeface="+mn-ea"/>
                        </a:rPr>
                        <a:t>4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50" marR="91450" marT="45580" marB="4558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latin typeface="+mn-lt"/>
                          <a:ea typeface="+mn-ea"/>
                        </a:rPr>
                        <a:t>5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50" marR="91450" marT="45580" marB="4558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latin typeface="+mn-lt"/>
                          <a:ea typeface="+mn-ea"/>
                        </a:rPr>
                        <a:t>6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50" marR="91450" marT="45580" marB="45580" anchor="ctr"/>
                </a:tc>
              </a:tr>
              <a:tr h="57864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+mn-lt"/>
                          <a:ea typeface="+mn-ea"/>
                        </a:rPr>
                        <a:t>路程</a:t>
                      </a:r>
                      <a:r>
                        <a:rPr lang="en-US" altLang="zh-CN" sz="3200" b="1">
                          <a:latin typeface="+mn-lt"/>
                          <a:ea typeface="+mn-ea"/>
                        </a:rPr>
                        <a:t>/km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50" marR="91450" marT="45580" marB="4558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dirty="0">
                          <a:latin typeface="+mn-lt"/>
                          <a:ea typeface="+mn-ea"/>
                        </a:rPr>
                        <a:t>80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50" marR="91450" marT="45580" marB="4558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dirty="0">
                          <a:latin typeface="+mn-lt"/>
                          <a:ea typeface="+mn-ea"/>
                        </a:rPr>
                        <a:t>160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50" marR="91450" marT="45580" marB="4558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dirty="0">
                          <a:latin typeface="+mn-lt"/>
                          <a:ea typeface="+mn-ea"/>
                        </a:rPr>
                        <a:t>240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50" marR="91450" marT="45580" marB="4558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dirty="0">
                          <a:latin typeface="+mn-lt"/>
                          <a:ea typeface="+mn-ea"/>
                        </a:rPr>
                        <a:t>320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50" marR="91450" marT="45580" marB="4558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dirty="0">
                          <a:latin typeface="+mn-lt"/>
                          <a:ea typeface="+mn-ea"/>
                        </a:rPr>
                        <a:t>400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50" marR="91450" marT="45580" marB="4558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dirty="0">
                          <a:latin typeface="+mn-lt"/>
                          <a:ea typeface="+mn-ea"/>
                        </a:rPr>
                        <a:t>480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50" marR="91450" marT="45580" marB="4558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8925" y="523875"/>
            <a:ext cx="3914775" cy="3275013"/>
          </a:xfrm>
          <a:prstGeom prst="rect">
            <a:avLst/>
          </a:prstGeom>
          <a:noFill/>
          <a:ln w="19050">
            <a:solidFill>
              <a:srgbClr val="1594C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1116013" y="3116263"/>
            <a:ext cx="0" cy="355600"/>
          </a:xfrm>
          <a:prstGeom prst="line">
            <a:avLst/>
          </a:prstGeom>
          <a:noFill/>
          <a:ln w="158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776288" y="3124200"/>
            <a:ext cx="339725" cy="0"/>
          </a:xfrm>
          <a:prstGeom prst="line">
            <a:avLst/>
          </a:prstGeom>
          <a:noFill/>
          <a:ln w="158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 184"/>
          <p:cNvSpPr/>
          <p:nvPr/>
        </p:nvSpPr>
        <p:spPr>
          <a:xfrm>
            <a:off x="1081088" y="3087688"/>
            <a:ext cx="71437" cy="71437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V="1">
            <a:off x="1463675" y="2776538"/>
            <a:ext cx="0" cy="703262"/>
          </a:xfrm>
          <a:prstGeom prst="line">
            <a:avLst/>
          </a:prstGeom>
          <a:noFill/>
          <a:ln w="158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776288" y="2770188"/>
            <a:ext cx="698500" cy="0"/>
          </a:xfrm>
          <a:prstGeom prst="line">
            <a:avLst/>
          </a:prstGeom>
          <a:noFill/>
          <a:ln w="158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 184"/>
          <p:cNvSpPr/>
          <p:nvPr/>
        </p:nvSpPr>
        <p:spPr>
          <a:xfrm>
            <a:off x="1428750" y="2740025"/>
            <a:ext cx="71438" cy="73025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3" name=" 184"/>
          <p:cNvSpPr/>
          <p:nvPr/>
        </p:nvSpPr>
        <p:spPr>
          <a:xfrm>
            <a:off x="1768475" y="2389188"/>
            <a:ext cx="71438" cy="71437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 flipV="1">
            <a:off x="1803400" y="2433638"/>
            <a:ext cx="1588" cy="1036637"/>
          </a:xfrm>
          <a:prstGeom prst="line">
            <a:avLst/>
          </a:prstGeom>
          <a:noFill/>
          <a:ln w="158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V="1">
            <a:off x="2141538" y="2078038"/>
            <a:ext cx="0" cy="1392237"/>
          </a:xfrm>
          <a:prstGeom prst="line">
            <a:avLst/>
          </a:prstGeom>
          <a:noFill/>
          <a:ln w="158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 flipV="1">
            <a:off x="2481263" y="1719263"/>
            <a:ext cx="0" cy="1760537"/>
          </a:xfrm>
          <a:prstGeom prst="line">
            <a:avLst/>
          </a:prstGeom>
          <a:noFill/>
          <a:ln w="158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V="1">
            <a:off x="2820988" y="1398588"/>
            <a:ext cx="0" cy="2071687"/>
          </a:xfrm>
          <a:prstGeom prst="line">
            <a:avLst/>
          </a:prstGeom>
          <a:noFill/>
          <a:ln w="158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>
            <a:off x="776288" y="2433638"/>
            <a:ext cx="1000125" cy="0"/>
          </a:xfrm>
          <a:prstGeom prst="line">
            <a:avLst/>
          </a:prstGeom>
          <a:noFill/>
          <a:ln w="158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>
            <a:off x="776288" y="2079625"/>
            <a:ext cx="1368425" cy="0"/>
          </a:xfrm>
          <a:prstGeom prst="line">
            <a:avLst/>
          </a:prstGeom>
          <a:noFill/>
          <a:ln w="158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>
            <a:off x="776288" y="1738313"/>
            <a:ext cx="1708150" cy="0"/>
          </a:xfrm>
          <a:prstGeom prst="line">
            <a:avLst/>
          </a:prstGeom>
          <a:noFill/>
          <a:ln w="158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>
            <a:off x="776288" y="1398588"/>
            <a:ext cx="2074862" cy="0"/>
          </a:xfrm>
          <a:prstGeom prst="line">
            <a:avLst/>
          </a:prstGeom>
          <a:noFill/>
          <a:ln w="158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 184"/>
          <p:cNvSpPr/>
          <p:nvPr/>
        </p:nvSpPr>
        <p:spPr>
          <a:xfrm>
            <a:off x="2097088" y="2043113"/>
            <a:ext cx="71437" cy="71437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3" name=" 184"/>
          <p:cNvSpPr/>
          <p:nvPr/>
        </p:nvSpPr>
        <p:spPr>
          <a:xfrm>
            <a:off x="2446338" y="1711325"/>
            <a:ext cx="71437" cy="71438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4" name=" 184"/>
          <p:cNvSpPr/>
          <p:nvPr/>
        </p:nvSpPr>
        <p:spPr>
          <a:xfrm>
            <a:off x="2784475" y="1373188"/>
            <a:ext cx="73025" cy="71437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cxnSp>
        <p:nvCxnSpPr>
          <p:cNvPr id="25" name="直接连接符 24"/>
          <p:cNvCxnSpPr>
            <a:cxnSpLocks noChangeShapeType="1"/>
            <a:endCxn id="24" idx="3"/>
          </p:cNvCxnSpPr>
          <p:nvPr/>
        </p:nvCxnSpPr>
        <p:spPr bwMode="auto">
          <a:xfrm flipV="1">
            <a:off x="785813" y="1433513"/>
            <a:ext cx="2009775" cy="2038350"/>
          </a:xfrm>
          <a:prstGeom prst="line">
            <a:avLst/>
          </a:prstGeom>
          <a:noFill/>
          <a:ln w="15875"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>
            <a:off x="779463" y="2947988"/>
            <a:ext cx="528637" cy="0"/>
          </a:xfrm>
          <a:prstGeom prst="line">
            <a:avLst/>
          </a:prstGeom>
          <a:noFill/>
          <a:ln w="15875" algn="ctr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26"/>
          <p:cNvCxnSpPr>
            <a:cxnSpLocks noChangeShapeType="1"/>
          </p:cNvCxnSpPr>
          <p:nvPr/>
        </p:nvCxnSpPr>
        <p:spPr bwMode="auto">
          <a:xfrm>
            <a:off x="1290638" y="2968625"/>
            <a:ext cx="0" cy="495300"/>
          </a:xfrm>
          <a:prstGeom prst="line">
            <a:avLst/>
          </a:prstGeom>
          <a:noFill/>
          <a:ln w="15875" algn="ctr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 184"/>
          <p:cNvSpPr/>
          <p:nvPr/>
        </p:nvSpPr>
        <p:spPr>
          <a:xfrm>
            <a:off x="1249363" y="2916238"/>
            <a:ext cx="71437" cy="71437"/>
          </a:xfrm>
          <a:prstGeom prst="ellipse">
            <a:avLst/>
          </a:prstGeom>
          <a:solidFill>
            <a:srgbClr val="0000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330200" y="2773363"/>
            <a:ext cx="10017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FF"/>
                </a:solidFill>
              </a:rPr>
              <a:t>120</a:t>
            </a:r>
            <a:endParaRPr lang="en-US" altLang="zh-CN" sz="1600" b="1">
              <a:solidFill>
                <a:srgbClr val="0000FF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052513" y="3449638"/>
            <a:ext cx="1001712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FF0000"/>
                </a:solidFill>
              </a:rPr>
              <a:t>1.5</a:t>
            </a:r>
            <a:endParaRPr lang="en-US" altLang="zh-CN" sz="1600" b="1">
              <a:solidFill>
                <a:srgbClr val="FF0000"/>
              </a:solidFill>
            </a:endParaRPr>
          </a:p>
        </p:txBody>
      </p:sp>
      <p:sp>
        <p:nvSpPr>
          <p:cNvPr id="31" name="AutoShape 9"/>
          <p:cNvSpPr>
            <a:spLocks noChangeArrowheads="1"/>
          </p:cNvSpPr>
          <p:nvPr/>
        </p:nvSpPr>
        <p:spPr bwMode="auto">
          <a:xfrm>
            <a:off x="4716463" y="3579813"/>
            <a:ext cx="3500437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</a:rPr>
              <a:t>大约需要</a:t>
            </a:r>
            <a:r>
              <a:rPr lang="en-US" altLang="zh-CN" sz="3200" b="1" dirty="0">
                <a:solidFill>
                  <a:srgbClr val="FF0000"/>
                </a:solidFill>
              </a:rPr>
              <a:t>1.5</a:t>
            </a:r>
            <a:r>
              <a:rPr lang="zh-CN" altLang="en-US" sz="3200" b="1" dirty="0">
                <a:solidFill>
                  <a:srgbClr val="FF0000"/>
                </a:solidFill>
              </a:rPr>
              <a:t>时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292" name="TextBox 8"/>
          <p:cNvSpPr txBox="1">
            <a:spLocks noChangeArrowheads="1"/>
          </p:cNvSpPr>
          <p:nvPr/>
        </p:nvSpPr>
        <p:spPr bwMode="auto">
          <a:xfrm>
            <a:off x="4284663" y="954088"/>
            <a:ext cx="4465637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在图中描出表示路程和相对应时间的点，然后把它们按顺序连接起来。并估计一下行驶</a:t>
            </a:r>
            <a:r>
              <a:rPr lang="en-US" altLang="zh-CN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120km</a:t>
            </a:r>
            <a:r>
              <a: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大约要用多少时。</a:t>
            </a:r>
            <a:endParaRPr lang="zh-CN" altLang="en-US" sz="32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776413" y="4173538"/>
            <a:ext cx="6538912" cy="5238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B050"/>
                </a:solidFill>
              </a:rPr>
              <a:t>直线经过</a:t>
            </a:r>
            <a:r>
              <a:rPr lang="en-US" altLang="zh-CN" sz="2800" kern="0" dirty="0">
                <a:solidFill>
                  <a:srgbClr val="00B050"/>
                </a:solidFill>
              </a:rPr>
              <a:t>0</a:t>
            </a:r>
            <a:r>
              <a:rPr lang="zh-CN" altLang="en-US" sz="2800" kern="0" dirty="0">
                <a:solidFill>
                  <a:srgbClr val="00B050"/>
                </a:solidFill>
              </a:rPr>
              <a:t>点，那么</a:t>
            </a:r>
            <a:r>
              <a:rPr lang="en-US" altLang="zh-CN" sz="2800" kern="0" dirty="0">
                <a:solidFill>
                  <a:srgbClr val="00B050"/>
                </a:solidFill>
              </a:rPr>
              <a:t>0</a:t>
            </a:r>
            <a:r>
              <a:rPr lang="zh-CN" altLang="en-US" sz="2800" kern="0" dirty="0">
                <a:solidFill>
                  <a:srgbClr val="00B050"/>
                </a:solidFill>
              </a:rPr>
              <a:t>点表示什么意思呢？</a:t>
            </a:r>
            <a:endParaRPr lang="zh-CN" altLang="en-US" sz="2800" kern="0" dirty="0">
              <a:solidFill>
                <a:srgbClr val="00B05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1680" y="3979111"/>
            <a:ext cx="172835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4472C4"/>
                  </a:outerShdw>
                </a:effectLst>
                <a:latin typeface="黑体" panose="02010609060101010101" pitchFamily="49" charset="-122"/>
              </a:rPr>
              <a:t>思考：</a:t>
            </a:r>
            <a:endParaRPr lang="zh-CN" altLang="en-US" sz="4000" b="1" dirty="0">
              <a:ln w="13462">
                <a:solidFill>
                  <a:prstClr val="white"/>
                </a:solidFill>
                <a:prstDash val="solid"/>
              </a:ln>
              <a:solidFill>
                <a:prstClr val="black">
                  <a:lumMod val="85000"/>
                  <a:lumOff val="15000"/>
                </a:prstClr>
              </a:solidFill>
              <a:effectLst>
                <a:outerShdw dist="38100" dir="2700000" algn="bl" rotWithShape="0">
                  <a:srgbClr val="4472C4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22" grpId="0" animBg="1"/>
      <p:bldP spid="23" grpId="0" animBg="1"/>
      <p:bldP spid="24" grpId="0" animBg="1"/>
      <p:bldP spid="28" grpId="0" animBg="1"/>
      <p:bldP spid="29" grpId="0"/>
      <p:bldP spid="30" grpId="0"/>
      <p:bldP spid="31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4"/>
          <p:cNvSpPr>
            <a:spLocks noChangeArrowheads="1"/>
          </p:cNvSpPr>
          <p:nvPr/>
        </p:nvSpPr>
        <p:spPr bwMode="auto">
          <a:xfrm>
            <a:off x="2771775" y="576263"/>
            <a:ext cx="3602038" cy="646112"/>
          </a:xfrm>
          <a:prstGeom prst="rect">
            <a:avLst/>
          </a:prstGeom>
          <a:solidFill>
            <a:srgbClr val="1594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FFD966"/>
                </a:solidFill>
                <a:latin typeface="黑体" panose="02010609060101010101" pitchFamily="49" charset="-122"/>
              </a:rPr>
              <a:t>课堂活动</a:t>
            </a:r>
            <a:endParaRPr lang="zh-CN" altLang="en-US" sz="3600" b="1">
              <a:solidFill>
                <a:srgbClr val="FFD966"/>
              </a:solidFill>
              <a:latin typeface="黑体" panose="02010609060101010101" pitchFamily="49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31800" y="1347788"/>
            <a:ext cx="8280400" cy="1717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defRPr/>
            </a:pP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        一种丝绸每米</a:t>
            </a:r>
            <a:r>
              <a:rPr lang="zh-CN" altLang="en-US" sz="3200" b="1" dirty="0" smtClean="0">
                <a:latin typeface="+mj-lt"/>
                <a:ea typeface="黑体" panose="02010609060101010101" pitchFamily="49" charset="-122"/>
              </a:rPr>
              <a:t>售价 </a:t>
            </a:r>
            <a:r>
              <a:rPr lang="en-US" altLang="zh-CN" sz="3200" b="1" dirty="0" smtClean="0">
                <a:latin typeface="+mj-lt"/>
                <a:ea typeface="黑体" panose="02010609060101010101" pitchFamily="49" charset="-122"/>
              </a:rPr>
              <a:t>40 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元，购买</a:t>
            </a: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2m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3m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4m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3200" b="1" dirty="0">
                <a:latin typeface="+mn-ea"/>
                <a:ea typeface="+mn-ea"/>
              </a:rPr>
              <a:t>…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这种丝绸各要多少元？将相应的金额填在表中。</a:t>
            </a:r>
            <a:endParaRPr lang="zh-CN" altLang="en-US" sz="3200" b="1" dirty="0">
              <a:latin typeface="+mj-lt"/>
              <a:ea typeface="黑体" panose="02010609060101010101" pitchFamily="49" charset="-122"/>
            </a:endParaRPr>
          </a:p>
        </p:txBody>
      </p:sp>
      <p:graphicFrame>
        <p:nvGraphicFramePr>
          <p:cNvPr id="7" name="Group 2"/>
          <p:cNvGraphicFramePr>
            <a:graphicFrameLocks noGrp="1"/>
          </p:cNvGraphicFramePr>
          <p:nvPr/>
        </p:nvGraphicFramePr>
        <p:xfrm>
          <a:off x="576263" y="3148013"/>
          <a:ext cx="7991475" cy="1247776"/>
        </p:xfrm>
        <a:graphic>
          <a:graphicData uri="http://schemas.openxmlformats.org/drawingml/2006/table">
            <a:tbl>
              <a:tblPr/>
              <a:tblGrid>
                <a:gridCol w="2054225"/>
                <a:gridCol w="847725"/>
                <a:gridCol w="847725"/>
                <a:gridCol w="849312"/>
                <a:gridCol w="847725"/>
                <a:gridCol w="847725"/>
                <a:gridCol w="849313"/>
                <a:gridCol w="847725"/>
              </a:tblGrid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长度（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m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）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…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金额（元）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…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635375" y="3825875"/>
            <a:ext cx="544513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80</a:t>
            </a:r>
            <a:endParaRPr lang="zh-CN" altLang="zh-CN" sz="2800" dirty="0">
              <a:latin typeface="+mn-lt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387850" y="3825875"/>
            <a:ext cx="722313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120</a:t>
            </a:r>
            <a:endParaRPr lang="zh-CN" altLang="zh-CN" sz="2800" dirty="0">
              <a:latin typeface="+mn-lt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240338" y="3825875"/>
            <a:ext cx="7239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160</a:t>
            </a:r>
            <a:endParaRPr lang="zh-CN" altLang="zh-CN" sz="2800" dirty="0">
              <a:latin typeface="+mn-lt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086475" y="3825875"/>
            <a:ext cx="7239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200</a:t>
            </a:r>
            <a:endParaRPr lang="zh-CN" altLang="zh-CN" sz="2800" dirty="0">
              <a:latin typeface="+mn-lt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6932613" y="3825875"/>
            <a:ext cx="7239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240</a:t>
            </a:r>
            <a:endParaRPr lang="zh-CN" altLang="zh-CN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28625" y="881063"/>
            <a:ext cx="8280400" cy="1130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defRPr/>
            </a:pP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        购买丝绸的长度和所需要的金额成正比例吗？用图像把它们的变化规律表示出来。</a:t>
            </a:r>
            <a:endParaRPr lang="zh-CN" altLang="en-US" sz="32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13315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1175" y="2081213"/>
            <a:ext cx="8115300" cy="2722562"/>
          </a:xfrm>
          <a:prstGeom prst="rect">
            <a:avLst/>
          </a:prstGeom>
          <a:noFill/>
          <a:ln w="19050">
            <a:solidFill>
              <a:srgbClr val="1594C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 184"/>
          <p:cNvSpPr/>
          <p:nvPr/>
        </p:nvSpPr>
        <p:spPr>
          <a:xfrm>
            <a:off x="2095500" y="4195763"/>
            <a:ext cx="71438" cy="71437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8" name=" 184"/>
          <p:cNvSpPr/>
          <p:nvPr/>
        </p:nvSpPr>
        <p:spPr>
          <a:xfrm>
            <a:off x="2862263" y="3963988"/>
            <a:ext cx="71437" cy="71437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9" name=" 184"/>
          <p:cNvSpPr/>
          <p:nvPr/>
        </p:nvSpPr>
        <p:spPr>
          <a:xfrm>
            <a:off x="3632200" y="3729038"/>
            <a:ext cx="71438" cy="71437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0" name=" 184"/>
          <p:cNvSpPr/>
          <p:nvPr/>
        </p:nvSpPr>
        <p:spPr>
          <a:xfrm>
            <a:off x="4398963" y="3494088"/>
            <a:ext cx="71437" cy="71437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1" name=" 184"/>
          <p:cNvSpPr/>
          <p:nvPr/>
        </p:nvSpPr>
        <p:spPr>
          <a:xfrm>
            <a:off x="5168900" y="3260725"/>
            <a:ext cx="71438" cy="71438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2" name=" 184"/>
          <p:cNvSpPr/>
          <p:nvPr/>
        </p:nvSpPr>
        <p:spPr>
          <a:xfrm>
            <a:off x="5937250" y="3027363"/>
            <a:ext cx="71438" cy="71437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V="1">
            <a:off x="1360488" y="2586038"/>
            <a:ext cx="6161087" cy="1876425"/>
          </a:xfrm>
          <a:prstGeom prst="line">
            <a:avLst/>
          </a:prstGeom>
          <a:noFill/>
          <a:ln w="15875"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4350" y="700088"/>
            <a:ext cx="8115300" cy="2720975"/>
          </a:xfrm>
          <a:prstGeom prst="rect">
            <a:avLst/>
          </a:prstGeom>
          <a:noFill/>
          <a:ln w="19050">
            <a:solidFill>
              <a:srgbClr val="1594C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 184"/>
          <p:cNvSpPr/>
          <p:nvPr/>
        </p:nvSpPr>
        <p:spPr>
          <a:xfrm>
            <a:off x="2098675" y="2814638"/>
            <a:ext cx="71438" cy="71437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7" name=" 184"/>
          <p:cNvSpPr/>
          <p:nvPr/>
        </p:nvSpPr>
        <p:spPr>
          <a:xfrm>
            <a:off x="2865438" y="2581275"/>
            <a:ext cx="71437" cy="71438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8" name=" 184"/>
          <p:cNvSpPr/>
          <p:nvPr/>
        </p:nvSpPr>
        <p:spPr>
          <a:xfrm>
            <a:off x="3635375" y="2346325"/>
            <a:ext cx="71438" cy="71438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9" name=" 184"/>
          <p:cNvSpPr/>
          <p:nvPr/>
        </p:nvSpPr>
        <p:spPr>
          <a:xfrm>
            <a:off x="4402138" y="2111375"/>
            <a:ext cx="71437" cy="71438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0" name=" 184"/>
          <p:cNvSpPr/>
          <p:nvPr/>
        </p:nvSpPr>
        <p:spPr>
          <a:xfrm>
            <a:off x="5172075" y="1878013"/>
            <a:ext cx="71438" cy="71437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1" name=" 184"/>
          <p:cNvSpPr/>
          <p:nvPr/>
        </p:nvSpPr>
        <p:spPr>
          <a:xfrm>
            <a:off x="5940425" y="1644650"/>
            <a:ext cx="71438" cy="71438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cxnSp>
        <p:nvCxnSpPr>
          <p:cNvPr id="14345" name="直接连接符 11"/>
          <p:cNvCxnSpPr>
            <a:cxnSpLocks noChangeShapeType="1"/>
          </p:cNvCxnSpPr>
          <p:nvPr/>
        </p:nvCxnSpPr>
        <p:spPr bwMode="auto">
          <a:xfrm flipV="1">
            <a:off x="1363663" y="1203325"/>
            <a:ext cx="6161087" cy="1876425"/>
          </a:xfrm>
          <a:prstGeom prst="line">
            <a:avLst/>
          </a:prstGeom>
          <a:noFill/>
          <a:ln w="15875"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31800" y="3540125"/>
            <a:ext cx="8280400" cy="588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defRPr/>
            </a:pP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）观察图像，</a:t>
            </a: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280 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元可以购买多少米丝绸？</a:t>
            </a:r>
            <a:endParaRPr lang="zh-CN" altLang="en-US" sz="32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4240213" y="4130675"/>
            <a:ext cx="731837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7m</a:t>
            </a:r>
            <a:endParaRPr lang="zh-CN" altLang="zh-CN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4350" y="700088"/>
            <a:ext cx="8115300" cy="2720975"/>
          </a:xfrm>
          <a:prstGeom prst="rect">
            <a:avLst/>
          </a:prstGeom>
          <a:noFill/>
          <a:ln w="19050">
            <a:solidFill>
              <a:srgbClr val="1594C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 184"/>
          <p:cNvSpPr/>
          <p:nvPr/>
        </p:nvSpPr>
        <p:spPr>
          <a:xfrm>
            <a:off x="2098675" y="2814638"/>
            <a:ext cx="71438" cy="71437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7" name=" 184"/>
          <p:cNvSpPr/>
          <p:nvPr/>
        </p:nvSpPr>
        <p:spPr>
          <a:xfrm>
            <a:off x="2865438" y="2581275"/>
            <a:ext cx="71437" cy="71438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8" name=" 184"/>
          <p:cNvSpPr/>
          <p:nvPr/>
        </p:nvSpPr>
        <p:spPr>
          <a:xfrm>
            <a:off x="3635375" y="2346325"/>
            <a:ext cx="71438" cy="71438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9" name=" 184"/>
          <p:cNvSpPr/>
          <p:nvPr/>
        </p:nvSpPr>
        <p:spPr>
          <a:xfrm>
            <a:off x="4402138" y="2111375"/>
            <a:ext cx="71437" cy="71438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0" name=" 184"/>
          <p:cNvSpPr/>
          <p:nvPr/>
        </p:nvSpPr>
        <p:spPr>
          <a:xfrm>
            <a:off x="5172075" y="1878013"/>
            <a:ext cx="71438" cy="71437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1" name=" 184"/>
          <p:cNvSpPr/>
          <p:nvPr/>
        </p:nvSpPr>
        <p:spPr>
          <a:xfrm>
            <a:off x="5940425" y="1644650"/>
            <a:ext cx="71438" cy="71438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solidFill>
                <a:srgbClr val="FFFFFF"/>
              </a:solidFill>
              <a:latin typeface="Calibri" panose="020F0502020204030204"/>
            </a:endParaRPr>
          </a:p>
        </p:txBody>
      </p:sp>
      <p:cxnSp>
        <p:nvCxnSpPr>
          <p:cNvPr id="15369" name="直接连接符 11"/>
          <p:cNvCxnSpPr>
            <a:cxnSpLocks noChangeShapeType="1"/>
          </p:cNvCxnSpPr>
          <p:nvPr/>
        </p:nvCxnSpPr>
        <p:spPr bwMode="auto">
          <a:xfrm flipV="1">
            <a:off x="1363663" y="1203325"/>
            <a:ext cx="6161087" cy="1876425"/>
          </a:xfrm>
          <a:prstGeom prst="line">
            <a:avLst/>
          </a:prstGeom>
          <a:noFill/>
          <a:ln w="15875"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31800" y="3540125"/>
            <a:ext cx="8280400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）根据图像估计一下，买</a:t>
            </a: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6.5m 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丝绸要用多少元？</a:t>
            </a:r>
            <a:endParaRPr lang="zh-CN" altLang="en-US" sz="32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4211638" y="4156075"/>
            <a:ext cx="1212850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260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元</a:t>
            </a:r>
            <a:endParaRPr lang="zh-CN" altLang="zh-CN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611188" y="484188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课堂小结</a:t>
            </a:r>
            <a:endParaRPr lang="zh-CN" altLang="en-US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1016000" y="1976438"/>
            <a:ext cx="7112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kumimoji="1" lang="zh-CN" altLang="en-US" sz="3600" b="1" dirty="0">
                <a:solidFill>
                  <a:srgbClr val="000000"/>
                </a:solidFill>
                <a:ea typeface="楷体" panose="02010609060101010101" pitchFamily="49" charset="-122"/>
              </a:rPr>
              <a:t>        通过这节课的学习活动，你有什么收获？</a:t>
            </a:r>
            <a:endParaRPr kumimoji="1" lang="zh-CN" altLang="en-US" sz="3600" b="1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611188" y="484188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cs typeface="Times New Roman" panose="02020603050405020304" pitchFamily="18" charset="0"/>
              </a:rPr>
              <a:t>课后作业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52500" y="1909763"/>
            <a:ext cx="7239000" cy="13255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>
            <a:spLocks noChangeArrowheads="1"/>
          </p:cNvSpPr>
          <p:nvPr/>
        </p:nvSpPr>
        <p:spPr bwMode="auto">
          <a:xfrm>
            <a:off x="611188" y="484188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知识回顾</a:t>
            </a:r>
            <a:endParaRPr lang="zh-CN" altLang="en-US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571500" y="1347788"/>
            <a:ext cx="8002588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Clr>
                <a:srgbClr val="000000"/>
              </a:buClr>
              <a:buSzPct val="100000"/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</a:rPr>
              <a:t>　　</a:t>
            </a:r>
            <a:r>
              <a:rPr lang="zh-CN" altLang="zh-CN" sz="3200" b="1" dirty="0">
                <a:latin typeface="黑体" panose="02010609060101010101" pitchFamily="49" charset="-122"/>
              </a:rPr>
              <a:t>两种（       ）的量，一种量变化，另一种量（    </a:t>
            </a:r>
            <a:r>
              <a:rPr lang="en-US" altLang="zh-CN" sz="3200" b="1" dirty="0">
                <a:latin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</a:rPr>
              <a:t>   ），如果这两种量中相对应的两个数的</a:t>
            </a:r>
            <a:r>
              <a:rPr lang="zh-CN" altLang="en-US" sz="3200" b="1" dirty="0">
                <a:latin typeface="黑体" panose="02010609060101010101" pitchFamily="49" charset="-122"/>
              </a:rPr>
              <a:t>比的</a:t>
            </a:r>
            <a:r>
              <a:rPr lang="zh-CN" altLang="zh-CN" sz="3200" b="1" dirty="0">
                <a:latin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</a:rPr>
              <a:t> </a:t>
            </a:r>
            <a:r>
              <a:rPr lang="zh-CN" altLang="zh-CN" sz="3200" b="1" dirty="0">
                <a:latin typeface="黑体" panose="02010609060101010101" pitchFamily="49" charset="-122"/>
              </a:rPr>
              <a:t>  </a:t>
            </a:r>
            <a:r>
              <a:rPr lang="en-US" altLang="zh-CN" sz="3200" b="1" dirty="0">
                <a:latin typeface="黑体" panose="02010609060101010101" pitchFamily="49" charset="-122"/>
              </a:rPr>
              <a:t> </a:t>
            </a:r>
            <a:r>
              <a:rPr lang="zh-CN" altLang="zh-CN" sz="3200" b="1" dirty="0">
                <a:latin typeface="黑体" panose="02010609060101010101" pitchFamily="49" charset="-122"/>
              </a:rPr>
              <a:t>  ）一定，这两种量就叫做</a:t>
            </a: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成正比例的量</a:t>
            </a:r>
            <a:r>
              <a:rPr lang="zh-CN" altLang="zh-CN" sz="3200" b="1" dirty="0">
                <a:latin typeface="黑体" panose="02010609060101010101" pitchFamily="49" charset="-122"/>
              </a:rPr>
              <a:t>，它们的关系叫做（           ）。</a:t>
            </a:r>
            <a:endParaRPr lang="zh-CN" altLang="zh-CN" sz="3200" dirty="0">
              <a:latin typeface="黑体" panose="02010609060101010101" pitchFamily="49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709863" y="1946275"/>
            <a:ext cx="22447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</a:rPr>
              <a:t>也随着变化</a:t>
            </a:r>
            <a:endParaRPr lang="zh-CN" altLang="zh-CN" sz="3200" b="1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651500" y="2532063"/>
            <a:ext cx="1009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</a:rPr>
              <a:t>比值</a:t>
            </a:r>
            <a:endParaRPr lang="zh-CN" altLang="zh-CN" sz="3200" b="1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908175" y="3730625"/>
            <a:ext cx="27463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</a:rPr>
              <a:t>正比例关系</a:t>
            </a:r>
            <a:endParaRPr lang="zh-CN" altLang="zh-CN" sz="3200" b="1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2700338" y="1354138"/>
            <a:ext cx="1420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buSzPct val="100000"/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</a:rPr>
              <a:t>相关联</a:t>
            </a:r>
            <a:endParaRPr lang="zh-CN" altLang="zh-CN" sz="3200" dirty="0"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95288" y="1246188"/>
            <a:ext cx="8353425" cy="3298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　　</a:t>
            </a:r>
            <a:r>
              <a:rPr lang="zh-CN" altLang="zh-CN" sz="3200" b="1" dirty="0">
                <a:latin typeface="+mn-lt"/>
                <a:ea typeface="黑体" panose="02010609060101010101" pitchFamily="49" charset="-122"/>
              </a:rPr>
              <a:t>判断下面各题中的两种量是否成正比例，为什么？</a:t>
            </a:r>
            <a:endParaRPr lang="en-US" altLang="zh-CN" sz="32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zh-CN" altLang="zh-CN" sz="3200" b="1" dirty="0">
                <a:latin typeface="+mn-lt"/>
                <a:ea typeface="黑体" panose="02010609060101010101" pitchFamily="49" charset="-122"/>
              </a:rPr>
              <a:t>（1）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丁丁的身高和他的年龄；</a:t>
            </a:r>
            <a:endParaRPr lang="en-US" altLang="zh-CN" sz="32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）速度一定，路程和时间；</a:t>
            </a:r>
            <a:endParaRPr lang="en-US" altLang="zh-CN" sz="32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）每天的用煤量一定，用煤的天数和用煤的总量。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075" name="文本框 3"/>
          <p:cNvSpPr txBox="1">
            <a:spLocks noChangeArrowheads="1"/>
          </p:cNvSpPr>
          <p:nvPr/>
        </p:nvSpPr>
        <p:spPr bwMode="auto">
          <a:xfrm>
            <a:off x="395288" y="603250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试一试：</a:t>
            </a:r>
            <a:endParaRPr lang="zh-CN" altLang="en-US" sz="32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1"/>
          <p:cNvSpPr txBox="1">
            <a:spLocks noChangeArrowheads="1"/>
          </p:cNvSpPr>
          <p:nvPr/>
        </p:nvSpPr>
        <p:spPr bwMode="auto">
          <a:xfrm>
            <a:off x="611188" y="484188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探索新知</a:t>
            </a:r>
            <a:endParaRPr lang="zh-CN" altLang="en-US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409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6425" y="1085850"/>
            <a:ext cx="7318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8"/>
          <p:cNvSpPr txBox="1">
            <a:spLocks noChangeArrowheads="1"/>
          </p:cNvSpPr>
          <p:nvPr/>
        </p:nvSpPr>
        <p:spPr bwMode="auto">
          <a:xfrm>
            <a:off x="576263" y="1158875"/>
            <a:ext cx="7991475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cs typeface="Times New Roman" panose="02020603050405020304" pitchFamily="18" charset="0"/>
              </a:rPr>
              <a:t>        面粉厂用一种新型面粉机磨面粉，工人在使用过程中收集到下面一些数据。</a:t>
            </a:r>
            <a:endParaRPr lang="zh-CN" altLang="en-US" sz="32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18" name="Group 2"/>
          <p:cNvGraphicFramePr>
            <a:graphicFrameLocks noGrp="1"/>
          </p:cNvGraphicFramePr>
          <p:nvPr/>
        </p:nvGraphicFramePr>
        <p:xfrm>
          <a:off x="576263" y="2501900"/>
          <a:ext cx="7991476" cy="1247776"/>
        </p:xfrm>
        <a:graphic>
          <a:graphicData uri="http://schemas.openxmlformats.org/drawingml/2006/table">
            <a:tbl>
              <a:tblPr/>
              <a:tblGrid>
                <a:gridCol w="2794270"/>
                <a:gridCol w="866201"/>
                <a:gridCol w="866201"/>
                <a:gridCol w="866201"/>
                <a:gridCol w="866201"/>
                <a:gridCol w="866201"/>
                <a:gridCol w="866201"/>
              </a:tblGrid>
              <a:tr h="623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400" b="1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小麦质量（</a:t>
                      </a: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kg</a:t>
                      </a: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）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400" b="1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…</a:t>
                      </a:r>
                      <a:endParaRPr kumimoji="0" lang="en-US" altLang="zh-CN" sz="2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400" b="1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100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400" b="1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200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400" b="1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300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400" b="1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400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…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3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400" b="1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面粉质量（</a:t>
                      </a: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kg</a:t>
                      </a: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）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400" b="1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…</a:t>
                      </a:r>
                      <a:endParaRPr kumimoji="0" lang="en-US" altLang="zh-CN" sz="2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400" b="1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70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400" b="1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140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400" b="1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210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400" b="1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280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…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76263" y="3887788"/>
            <a:ext cx="718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0000FF"/>
                </a:solidFill>
                <a:latin typeface="黑体" panose="02010609060101010101" pitchFamily="49" charset="-122"/>
              </a:rPr>
              <a:t>面粉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的</a:t>
            </a:r>
            <a:r>
              <a:rPr lang="zh-CN" altLang="zh-CN" sz="3200" b="1">
                <a:solidFill>
                  <a:srgbClr val="0000FF"/>
                </a:solidFill>
                <a:latin typeface="黑体" panose="02010609060101010101" pitchFamily="49" charset="-122"/>
              </a:rPr>
              <a:t>质量与小麦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的</a:t>
            </a:r>
            <a:r>
              <a:rPr lang="zh-CN" altLang="zh-CN" sz="3200" b="1">
                <a:solidFill>
                  <a:srgbClr val="0000FF"/>
                </a:solidFill>
                <a:latin typeface="黑体" panose="02010609060101010101" pitchFamily="49" charset="-122"/>
              </a:rPr>
              <a:t>质量成正比例吗？</a:t>
            </a:r>
            <a:endParaRPr lang="zh-CN" altLang="en-US" sz="32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8"/>
          <p:cNvSpPr txBox="1">
            <a:spLocks noChangeArrowheads="1"/>
          </p:cNvSpPr>
          <p:nvPr/>
        </p:nvSpPr>
        <p:spPr bwMode="auto">
          <a:xfrm>
            <a:off x="576263" y="712788"/>
            <a:ext cx="7991475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cs typeface="Times New Roman" panose="02020603050405020304" pitchFamily="18" charset="0"/>
              </a:rPr>
              <a:t>        把上表中的小麦质量和面粉质量所对应的点描在方格纸上，再顺次连接起来。</a:t>
            </a:r>
            <a:endParaRPr lang="zh-CN" altLang="en-US" sz="3200" b="1" dirty="0">
              <a:cs typeface="Times New Roman" panose="02020603050405020304" pitchFamily="18" charset="0"/>
            </a:endParaRPr>
          </a:p>
        </p:txBody>
      </p:sp>
      <p:pic>
        <p:nvPicPr>
          <p:cNvPr id="5123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3750" y="1962150"/>
            <a:ext cx="7556500" cy="2674938"/>
          </a:xfrm>
          <a:prstGeom prst="rect">
            <a:avLst/>
          </a:prstGeom>
          <a:noFill/>
          <a:ln w="28575">
            <a:solidFill>
              <a:srgbClr val="1594C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 184"/>
          <p:cNvSpPr/>
          <p:nvPr/>
        </p:nvSpPr>
        <p:spPr>
          <a:xfrm>
            <a:off x="2130425" y="4014788"/>
            <a:ext cx="71438" cy="7143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3" name=" 184"/>
          <p:cNvSpPr/>
          <p:nvPr/>
        </p:nvSpPr>
        <p:spPr>
          <a:xfrm>
            <a:off x="2984500" y="3754438"/>
            <a:ext cx="71438" cy="7143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4" name=" 184"/>
          <p:cNvSpPr/>
          <p:nvPr/>
        </p:nvSpPr>
        <p:spPr>
          <a:xfrm>
            <a:off x="3838575" y="3495675"/>
            <a:ext cx="71438" cy="7143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5" name=" 184"/>
          <p:cNvSpPr/>
          <p:nvPr/>
        </p:nvSpPr>
        <p:spPr>
          <a:xfrm>
            <a:off x="4694238" y="3238500"/>
            <a:ext cx="71437" cy="7143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6" name="Line 522"/>
          <p:cNvSpPr>
            <a:spLocks noChangeShapeType="1"/>
          </p:cNvSpPr>
          <p:nvPr/>
        </p:nvSpPr>
        <p:spPr bwMode="auto">
          <a:xfrm rot="5400000" flipH="1" flipV="1">
            <a:off x="3407569" y="397669"/>
            <a:ext cx="1798637" cy="6003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3750" y="690563"/>
            <a:ext cx="7556500" cy="2674937"/>
          </a:xfrm>
          <a:prstGeom prst="rect">
            <a:avLst/>
          </a:prstGeom>
          <a:noFill/>
          <a:ln w="28575">
            <a:solidFill>
              <a:srgbClr val="1594C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 184"/>
          <p:cNvSpPr/>
          <p:nvPr/>
        </p:nvSpPr>
        <p:spPr>
          <a:xfrm>
            <a:off x="2130425" y="2743200"/>
            <a:ext cx="71438" cy="7143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30" name=" 184"/>
          <p:cNvSpPr/>
          <p:nvPr/>
        </p:nvSpPr>
        <p:spPr>
          <a:xfrm>
            <a:off x="2984500" y="2482850"/>
            <a:ext cx="71438" cy="7143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31" name=" 184"/>
          <p:cNvSpPr/>
          <p:nvPr/>
        </p:nvSpPr>
        <p:spPr>
          <a:xfrm>
            <a:off x="3838575" y="2224088"/>
            <a:ext cx="71438" cy="7143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32" name=" 184"/>
          <p:cNvSpPr/>
          <p:nvPr/>
        </p:nvSpPr>
        <p:spPr>
          <a:xfrm>
            <a:off x="4694238" y="1966913"/>
            <a:ext cx="71437" cy="7143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6151" name="Line 522"/>
          <p:cNvSpPr>
            <a:spLocks noChangeShapeType="1"/>
          </p:cNvSpPr>
          <p:nvPr/>
        </p:nvSpPr>
        <p:spPr bwMode="auto">
          <a:xfrm rot="5400000" flipH="1" flipV="1">
            <a:off x="3407569" y="-873919"/>
            <a:ext cx="1798638" cy="6003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2" name="矩形 33"/>
          <p:cNvSpPr>
            <a:spLocks noChangeArrowheads="1"/>
          </p:cNvSpPr>
          <p:nvPr/>
        </p:nvSpPr>
        <p:spPr bwMode="auto">
          <a:xfrm>
            <a:off x="431800" y="3549650"/>
            <a:ext cx="828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/>
              <a:t>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）观察上图，你发现了什么？</a:t>
            </a:r>
            <a:endParaRPr lang="zh-CN" altLang="en-US" sz="3200" b="1" dirty="0"/>
          </a:p>
        </p:txBody>
      </p:sp>
      <p:sp>
        <p:nvSpPr>
          <p:cNvPr id="35" name="TextBox 4"/>
          <p:cNvSpPr txBox="1">
            <a:spLocks noChangeArrowheads="1"/>
          </p:cNvSpPr>
          <p:nvPr/>
        </p:nvSpPr>
        <p:spPr bwMode="auto">
          <a:xfrm>
            <a:off x="1584325" y="4116388"/>
            <a:ext cx="5975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</a:rPr>
              <a:t>所有的点都在同一条直线上。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3750" y="690563"/>
            <a:ext cx="7556500" cy="2674937"/>
          </a:xfrm>
          <a:prstGeom prst="rect">
            <a:avLst/>
          </a:prstGeom>
          <a:noFill/>
          <a:ln w="28575">
            <a:solidFill>
              <a:srgbClr val="1594C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 184"/>
          <p:cNvSpPr/>
          <p:nvPr/>
        </p:nvSpPr>
        <p:spPr>
          <a:xfrm>
            <a:off x="2130425" y="2743200"/>
            <a:ext cx="71438" cy="7143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4" name=" 184"/>
          <p:cNvSpPr/>
          <p:nvPr/>
        </p:nvSpPr>
        <p:spPr>
          <a:xfrm>
            <a:off x="2984500" y="2482850"/>
            <a:ext cx="71438" cy="7143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" name=" 184"/>
          <p:cNvSpPr/>
          <p:nvPr/>
        </p:nvSpPr>
        <p:spPr>
          <a:xfrm>
            <a:off x="3838575" y="2224088"/>
            <a:ext cx="71438" cy="7143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6" name=" 184"/>
          <p:cNvSpPr/>
          <p:nvPr/>
        </p:nvSpPr>
        <p:spPr>
          <a:xfrm>
            <a:off x="4694238" y="1966913"/>
            <a:ext cx="71437" cy="7143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7175" name="Line 522"/>
          <p:cNvSpPr>
            <a:spLocks noChangeShapeType="1"/>
          </p:cNvSpPr>
          <p:nvPr/>
        </p:nvSpPr>
        <p:spPr bwMode="auto">
          <a:xfrm rot="5400000" flipH="1" flipV="1">
            <a:off x="3407569" y="-873919"/>
            <a:ext cx="1798638" cy="6003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6" name="矩形 7"/>
          <p:cNvSpPr>
            <a:spLocks noChangeArrowheads="1"/>
          </p:cNvSpPr>
          <p:nvPr/>
        </p:nvSpPr>
        <p:spPr bwMode="auto">
          <a:xfrm>
            <a:off x="431800" y="3541713"/>
            <a:ext cx="82804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/>
              <a:t>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）王大爷家有 </a:t>
            </a:r>
            <a:r>
              <a:rPr lang="en-US" altLang="zh-CN" sz="3200" b="1" dirty="0"/>
              <a:t>500kg </a:t>
            </a:r>
            <a:r>
              <a:rPr lang="zh-CN" altLang="en-US" sz="3200" b="1" dirty="0"/>
              <a:t>小麦，如果全部加工，能磨出多少千克面粉？</a:t>
            </a:r>
            <a:endParaRPr lang="zh-CN" altLang="en-US" sz="3200" b="1" dirty="0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5588000" y="1779588"/>
            <a:ext cx="0" cy="1247775"/>
          </a:xfrm>
          <a:prstGeom prst="line">
            <a:avLst/>
          </a:prstGeom>
          <a:ln w="38100">
            <a:solidFill>
              <a:srgbClr val="E6001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304925" y="1741488"/>
            <a:ext cx="4275138" cy="0"/>
          </a:xfrm>
          <a:prstGeom prst="line">
            <a:avLst/>
          </a:prstGeom>
          <a:ln w="38100">
            <a:solidFill>
              <a:srgbClr val="E6001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035550" y="4192588"/>
            <a:ext cx="11033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350kg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3750" y="690563"/>
            <a:ext cx="7556500" cy="2674937"/>
          </a:xfrm>
          <a:prstGeom prst="rect">
            <a:avLst/>
          </a:prstGeom>
          <a:noFill/>
          <a:ln w="28575">
            <a:solidFill>
              <a:srgbClr val="1594C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 184"/>
          <p:cNvSpPr/>
          <p:nvPr/>
        </p:nvSpPr>
        <p:spPr>
          <a:xfrm>
            <a:off x="2130425" y="2743200"/>
            <a:ext cx="71438" cy="7143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22" name=" 184"/>
          <p:cNvSpPr/>
          <p:nvPr/>
        </p:nvSpPr>
        <p:spPr>
          <a:xfrm>
            <a:off x="2984500" y="2482850"/>
            <a:ext cx="71438" cy="7143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23" name=" 184"/>
          <p:cNvSpPr/>
          <p:nvPr/>
        </p:nvSpPr>
        <p:spPr>
          <a:xfrm>
            <a:off x="3838575" y="2224088"/>
            <a:ext cx="71438" cy="7143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25" name=" 184"/>
          <p:cNvSpPr/>
          <p:nvPr/>
        </p:nvSpPr>
        <p:spPr>
          <a:xfrm>
            <a:off x="4694238" y="1966913"/>
            <a:ext cx="71437" cy="7143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8199" name="Line 522"/>
          <p:cNvSpPr>
            <a:spLocks noChangeShapeType="1"/>
          </p:cNvSpPr>
          <p:nvPr/>
        </p:nvSpPr>
        <p:spPr bwMode="auto">
          <a:xfrm rot="5400000" flipH="1" flipV="1">
            <a:off x="3407569" y="-873919"/>
            <a:ext cx="1798638" cy="6003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矩形 26"/>
          <p:cNvSpPr>
            <a:spLocks noChangeArrowheads="1"/>
          </p:cNvSpPr>
          <p:nvPr/>
        </p:nvSpPr>
        <p:spPr bwMode="auto">
          <a:xfrm>
            <a:off x="431800" y="3541713"/>
            <a:ext cx="82804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/>
              <a:t>（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）根据图像估计一下，要磨出 </a:t>
            </a:r>
            <a:r>
              <a:rPr lang="en-US" altLang="zh-CN" sz="3200" b="1" dirty="0"/>
              <a:t>300kg </a:t>
            </a:r>
            <a:r>
              <a:rPr lang="zh-CN" altLang="en-US" sz="3200" b="1" dirty="0"/>
              <a:t>面粉，需要多少千克小麦？</a:t>
            </a:r>
            <a:endParaRPr lang="zh-CN" altLang="en-US" sz="3200" b="1" dirty="0"/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1304925" y="1931988"/>
            <a:ext cx="3651250" cy="0"/>
          </a:xfrm>
          <a:prstGeom prst="line">
            <a:avLst/>
          </a:prstGeom>
          <a:ln w="19050">
            <a:solidFill>
              <a:srgbClr val="E6001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4956175" y="1924050"/>
            <a:ext cx="0" cy="1103313"/>
          </a:xfrm>
          <a:prstGeom prst="line">
            <a:avLst/>
          </a:prstGeom>
          <a:ln w="19050">
            <a:solidFill>
              <a:srgbClr val="E6001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5035550" y="4192588"/>
            <a:ext cx="1103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430kg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3750" y="690563"/>
            <a:ext cx="7556500" cy="2674937"/>
          </a:xfrm>
          <a:prstGeom prst="rect">
            <a:avLst/>
          </a:prstGeom>
          <a:noFill/>
          <a:ln w="28575">
            <a:solidFill>
              <a:srgbClr val="1594C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 184"/>
          <p:cNvSpPr/>
          <p:nvPr/>
        </p:nvSpPr>
        <p:spPr>
          <a:xfrm>
            <a:off x="2130425" y="2743200"/>
            <a:ext cx="71438" cy="7143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6" name=" 184"/>
          <p:cNvSpPr/>
          <p:nvPr/>
        </p:nvSpPr>
        <p:spPr>
          <a:xfrm>
            <a:off x="2984500" y="2482850"/>
            <a:ext cx="71438" cy="7143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7" name=" 184"/>
          <p:cNvSpPr/>
          <p:nvPr/>
        </p:nvSpPr>
        <p:spPr>
          <a:xfrm>
            <a:off x="3838575" y="2224088"/>
            <a:ext cx="71438" cy="7143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8" name=" 184"/>
          <p:cNvSpPr/>
          <p:nvPr/>
        </p:nvSpPr>
        <p:spPr>
          <a:xfrm>
            <a:off x="4694238" y="1966913"/>
            <a:ext cx="71437" cy="7143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9223" name="Line 522"/>
          <p:cNvSpPr>
            <a:spLocks noChangeShapeType="1"/>
          </p:cNvSpPr>
          <p:nvPr/>
        </p:nvSpPr>
        <p:spPr bwMode="auto">
          <a:xfrm rot="5400000" flipH="1" flipV="1">
            <a:off x="3407569" y="-873919"/>
            <a:ext cx="1798638" cy="6003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19113" y="3752850"/>
            <a:ext cx="8013700" cy="585788"/>
          </a:xfrm>
          <a:prstGeom prst="rect">
            <a:avLst/>
          </a:prstGeom>
          <a:solidFill>
            <a:srgbClr val="1594C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lgDash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D966"/>
                </a:solidFill>
                <a:latin typeface="黑体" panose="02010609060101010101" pitchFamily="49" charset="-122"/>
              </a:rPr>
              <a:t>由图可以看出，正比例的图像是一条直线。</a:t>
            </a:r>
            <a:endParaRPr lang="zh-CN" altLang="en-US" sz="3200" b="1">
              <a:solidFill>
                <a:srgbClr val="FFD966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p="http://schemas.openxmlformats.org/presentationml/2006/main">
  <p:tag name="KSO_WPP_MARK_KEY" val="79f0afec-eda6-4acc-b5e4-30a1281727c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893</Words>
  <Application>WPS 演示</Application>
  <PresentationFormat>全屏显示(16:9)</PresentationFormat>
  <Paragraphs>174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华文新魏</vt:lpstr>
      <vt:lpstr>楷体</vt:lpstr>
      <vt:lpstr>Calibri</vt:lpstr>
      <vt:lpstr>Gulim</vt:lpstr>
      <vt:lpstr>Malgun Gothic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2023-02-12T06:25:55Z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69771ADE500C45F3853010AD43138735</vt:lpwstr>
  </property>
</Properties>
</file>