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257" r:id="rId3"/>
    <p:sldId id="313" r:id="rId4"/>
    <p:sldId id="314" r:id="rId5"/>
    <p:sldId id="325" r:id="rId6"/>
    <p:sldId id="345" r:id="rId7"/>
    <p:sldId id="315" r:id="rId8"/>
    <p:sldId id="326" r:id="rId9"/>
    <p:sldId id="316" r:id="rId10"/>
    <p:sldId id="317" r:id="rId11"/>
    <p:sldId id="319" r:id="rId12"/>
    <p:sldId id="336" r:id="rId13"/>
    <p:sldId id="323" r:id="rId14"/>
    <p:sldId id="337" r:id="rId15"/>
    <p:sldId id="338" r:id="rId16"/>
    <p:sldId id="339" r:id="rId17"/>
    <p:sldId id="340" r:id="rId18"/>
    <p:sldId id="346" r:id="rId19"/>
    <p:sldId id="341" r:id="rId20"/>
    <p:sldId id="343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2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16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89FACB-5616-4812-A122-EC94AC5F6EF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4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1845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4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 vert="horz" wrap="square" lIns="91440" tIns="45720" rIns="91440" bIns="45720" anchor="ctr"/>
          <a:lstStyle/>
          <a:p>
            <a:pPr>
              <a:buClrTx/>
              <a:buSzTx/>
            </a:pPr>
            <a:r>
              <a:rPr lang="zh-CN" altLang="en-US" sz="6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反 比 例</a:t>
            </a:r>
            <a:endParaRPr lang="zh-CN" altLang="en-US" sz="6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5" name="副标题 1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839787"/>
          </a:xfrm>
        </p:spPr>
        <p:txBody>
          <a:bodyPr vert="horz" wrap="square" lIns="91440" tIns="45720" rIns="91440" bIns="45720" anchor="t"/>
          <a:lstStyle/>
          <a:p>
            <a:pPr>
              <a:buClrTx/>
              <a:buSzTx/>
              <a:buFontTx/>
            </a:pPr>
            <a:r>
              <a:rPr lang="zh-CN" altLang="en-US" dirty="0">
                <a:latin typeface="+mn-lt"/>
                <a:ea typeface="+mn-ea"/>
                <a:cs typeface="+mn-cs"/>
              </a:rPr>
              <a:t>第</a:t>
            </a:r>
            <a:r>
              <a:rPr lang="en-US" altLang="zh-CN" dirty="0">
                <a:latin typeface="+mn-lt"/>
                <a:ea typeface="+mn-ea"/>
                <a:cs typeface="+mn-cs"/>
              </a:rPr>
              <a:t>1</a:t>
            </a:r>
            <a:r>
              <a:rPr lang="zh-CN" altLang="en-US" dirty="0">
                <a:latin typeface="+mn-lt"/>
                <a:ea typeface="+mn-ea"/>
                <a:cs typeface="+mn-cs"/>
              </a:rPr>
              <a:t>课时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077" name="Text Box 4"/>
          <p:cNvSpPr txBox="1"/>
          <p:nvPr/>
        </p:nvSpPr>
        <p:spPr>
          <a:xfrm>
            <a:off x="6372200" y="476250"/>
            <a:ext cx="2619375" cy="360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六年级下册第三单元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393700" y="1063625"/>
            <a:ext cx="8229600" cy="1141413"/>
          </a:xfrm>
        </p:spPr>
        <p:txBody>
          <a:bodyPr vert="horz" wrap="square" lIns="91440" tIns="45720" rIns="91440" bIns="45720" anchor="ctr"/>
          <a:lstStyle/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</a:rPr>
              <a:t>如何判断两个量是否成反比例</a:t>
            </a:r>
            <a:r>
              <a:rPr lang="en-US" altLang="zh-CN" dirty="0">
                <a:solidFill>
                  <a:schemeClr val="tx1"/>
                </a:solidFill>
              </a:rPr>
              <a:t>?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/>
          <p:nvPr/>
        </p:nvSpPr>
        <p:spPr>
          <a:xfrm>
            <a:off x="457200" y="2133600"/>
            <a:ext cx="8147050" cy="312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是两种相关联的量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，一种量随着另一种量变化。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变化方向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，一种量扩大（缩小）另一种量反而缩小（扩大）。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相对应的两个量的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乘积是一定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647700" y="1268413"/>
            <a:ext cx="8353425" cy="5184775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判一判：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当速度一定，路程和时间成什么比例？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为什么？ 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当时间一定，路程和速度成什么比例？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为什么？ 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当路程一定，速度和时间成什么比例？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为什么？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/>
          <p:nvPr/>
        </p:nvSpPr>
        <p:spPr>
          <a:xfrm>
            <a:off x="327025" y="1196975"/>
            <a:ext cx="84248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判断下面各题中的两种量是否比例。如成比例，成什么比例？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Text Box 6"/>
          <p:cNvSpPr txBox="1"/>
          <p:nvPr/>
        </p:nvSpPr>
        <p:spPr>
          <a:xfrm>
            <a:off x="466725" y="2420938"/>
            <a:ext cx="59055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）报纸的单价一定，订阅的份数与总价。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Text Box 8"/>
          <p:cNvSpPr txBox="1"/>
          <p:nvPr/>
        </p:nvSpPr>
        <p:spPr>
          <a:xfrm>
            <a:off x="466725" y="3068638"/>
            <a:ext cx="60753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）圆柱的体积一定，它的底面积和高。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Text Box 9"/>
          <p:cNvSpPr txBox="1"/>
          <p:nvPr/>
        </p:nvSpPr>
        <p:spPr>
          <a:xfrm>
            <a:off x="466725" y="3644900"/>
            <a:ext cx="50974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）运动员跳高的高度和他的身高。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2" name="Text Box 10"/>
          <p:cNvSpPr txBox="1"/>
          <p:nvPr/>
        </p:nvSpPr>
        <p:spPr>
          <a:xfrm>
            <a:off x="827088" y="4294188"/>
            <a:ext cx="57150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Text Box 11"/>
          <p:cNvSpPr txBox="1"/>
          <p:nvPr/>
        </p:nvSpPr>
        <p:spPr>
          <a:xfrm>
            <a:off x="466725" y="4221163"/>
            <a:ext cx="651986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）一筐桃平均分给猴子，猴的只数和每只猴分桃的个数。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4" name="Text Box 12"/>
          <p:cNvSpPr txBox="1"/>
          <p:nvPr/>
        </p:nvSpPr>
        <p:spPr>
          <a:xfrm>
            <a:off x="468313" y="5127625"/>
            <a:ext cx="50942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）圆的面积和它的半径。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5" name="Text Box 13"/>
          <p:cNvSpPr txBox="1"/>
          <p:nvPr/>
        </p:nvSpPr>
        <p:spPr>
          <a:xfrm>
            <a:off x="468313" y="5688013"/>
            <a:ext cx="34734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=4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6" name="Text Box 14"/>
          <p:cNvSpPr txBox="1"/>
          <p:nvPr/>
        </p:nvSpPr>
        <p:spPr>
          <a:xfrm>
            <a:off x="7754938" y="2492375"/>
            <a:ext cx="849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5" name="Text Box 15"/>
          <p:cNvSpPr txBox="1"/>
          <p:nvPr/>
        </p:nvSpPr>
        <p:spPr>
          <a:xfrm>
            <a:off x="7062788" y="4149725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成反比例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6" name="Text Box 16"/>
          <p:cNvSpPr txBox="1"/>
          <p:nvPr/>
        </p:nvSpPr>
        <p:spPr>
          <a:xfrm>
            <a:off x="7058025" y="2997200"/>
            <a:ext cx="1546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成反比例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7" name="Text Box 17"/>
          <p:cNvSpPr txBox="1"/>
          <p:nvPr/>
        </p:nvSpPr>
        <p:spPr>
          <a:xfrm>
            <a:off x="7164388" y="3573463"/>
            <a:ext cx="15113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不成比例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8" name="Text Box 18"/>
          <p:cNvSpPr txBox="1"/>
          <p:nvPr/>
        </p:nvSpPr>
        <p:spPr>
          <a:xfrm>
            <a:off x="7019925" y="2349500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成正比例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9" name="Text Box 19"/>
          <p:cNvSpPr txBox="1"/>
          <p:nvPr/>
        </p:nvSpPr>
        <p:spPr>
          <a:xfrm>
            <a:off x="7019925" y="4941888"/>
            <a:ext cx="16017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不成比例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00" name="Text Box 20"/>
          <p:cNvSpPr txBox="1"/>
          <p:nvPr/>
        </p:nvSpPr>
        <p:spPr>
          <a:xfrm>
            <a:off x="7059613" y="5589588"/>
            <a:ext cx="1616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成正比例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16397" grpId="0"/>
      <p:bldP spid="16398" grpId="0"/>
      <p:bldP spid="16399" grpId="0"/>
      <p:bldP spid="164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395288" y="1339850"/>
            <a:ext cx="8353425" cy="5184775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“青年突击队”参加泥石流抢险，原计划每时行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6km,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时才能到达目的地。出发时接到紧急通知要求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时到达，他们平均每时需要行多少千米？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</a:t>
            </a:r>
            <a:endParaRPr lang="zh-CN" altLang="en-US" dirty="0"/>
          </a:p>
        </p:txBody>
      </p:sp>
      <p:pic>
        <p:nvPicPr>
          <p:cNvPr id="1536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189038"/>
            <a:ext cx="904875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039117" y="4077072"/>
            <a:ext cx="7065763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50" normalizeH="0" baseline="0" noProof="0">
                <a:ln w="11430"/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你怎样解决这一问题？</a:t>
            </a:r>
            <a:endParaRPr kumimoji="0" lang="zh-CN" altLang="en-US" sz="4800" b="1" i="0" u="none" strike="noStrike" kern="1200" cap="none" spc="50" normalizeH="0" baseline="0" noProof="0">
              <a:ln w="11430"/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2" name="Rectangle 6"/>
          <p:cNvSpPr/>
          <p:nvPr/>
        </p:nvSpPr>
        <p:spPr>
          <a:xfrm>
            <a:off x="395288" y="1192213"/>
            <a:ext cx="8353425" cy="51895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88900" eaLnBrk="0" hangingPunc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）先自己独立思考，并动手试一试。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）完成后在小组内交流、讨论。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每人都要说一说自己的想法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）小组长选好本组汇报的人。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）指名汇报，全班交流。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8900" eaLnBrk="0" hangingPunct="0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1042988" y="1412875"/>
            <a:ext cx="8353425" cy="5184775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解：设他们平均每小时行</a:t>
            </a:r>
            <a:r>
              <a:rPr lang="en-US" altLang="zh-CN" sz="3600" i="1"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km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en-US" altLang="zh-CN" sz="3600" i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= 6×4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3600" i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=24÷3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3600" i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=8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答：他们每时行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8km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zh-CN"/>
              <a:t>课堂练习</a:t>
            </a:r>
            <a:endParaRPr lang="zh-CN" altLang="zh-CN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684213" y="1268413"/>
            <a:ext cx="7848600" cy="5184775"/>
          </a:xfrm>
        </p:spPr>
        <p:txBody>
          <a:bodyPr vert="horz" wrap="square" lIns="91440" tIns="45720" rIns="91440" bIns="45720" anchor="t"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　　一辆汽车从甲地开往乙地，每时行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70km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时到达。如果每时行驶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87.5km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，需要多少时到达？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解：需要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时到达。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87.5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70×5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=350÷87.5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=4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答：需要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时到达。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5184775"/>
          </a:xfrm>
        </p:spPr>
        <p:txBody>
          <a:bodyPr vert="horz" wrap="square" lIns="91440" tIns="45720" rIns="91440" bIns="45720" anchor="t"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/>
              <a:t>老师要放大招，怕不怕？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en-US"/>
              <a:t>拓展</a:t>
            </a:r>
            <a:r>
              <a:rPr lang="zh-CN" altLang="zh-CN"/>
              <a:t>练习</a:t>
            </a:r>
            <a:endParaRPr lang="zh-CN" altLang="zh-CN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323850" y="1196975"/>
            <a:ext cx="8208963" cy="5184775"/>
          </a:xfrm>
        </p:spPr>
        <p:txBody>
          <a:bodyPr vert="horz" wrap="square" lIns="91440" tIns="45720" rIns="91440" bIns="45720" anchor="t"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修一条路，原计划每天修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400m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天完成。实际前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天修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200m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，照这样的速度，修完要用多少天？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解：修完要用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天。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200÷4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400×25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=10000÷50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=200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答：修完需要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天。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588" y="2757488"/>
            <a:ext cx="1404937" cy="3600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1042988" y="1571625"/>
            <a:ext cx="3959225" cy="2798763"/>
            <a:chOff x="1042988" y="1773238"/>
            <a:chExt cx="3959225" cy="2481262"/>
          </a:xfrm>
        </p:grpSpPr>
        <p:sp>
          <p:nvSpPr>
            <p:cNvPr id="21509" name="AutoShape 4"/>
            <p:cNvSpPr/>
            <p:nvPr/>
          </p:nvSpPr>
          <p:spPr>
            <a:xfrm rot="-10566378">
              <a:off x="1042988" y="1773238"/>
              <a:ext cx="3959225" cy="2481262"/>
            </a:xfrm>
            <a:prstGeom prst="cloudCallout">
              <a:avLst>
                <a:gd name="adj1" fmla="val -92727"/>
                <a:gd name="adj2" fmla="val -12880"/>
              </a:avLst>
            </a:prstGeom>
            <a:solidFill>
              <a:srgbClr val="F2DCDB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lstStyle/>
            <a:p>
              <a:pPr algn="ctr">
                <a:buFont typeface="Arial" panose="020B0604020202020204" pitchFamily="34" charset="0"/>
              </a:pPr>
              <a:endParaRPr lang="zh-CN" altLang="en-US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510" name="Text Box 5"/>
            <p:cNvSpPr txBox="1"/>
            <p:nvPr/>
          </p:nvSpPr>
          <p:spPr>
            <a:xfrm>
              <a:off x="1571604" y="2354490"/>
              <a:ext cx="3286148" cy="1754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幼圆" pitchFamily="49" charset="-122"/>
                  <a:ea typeface="幼圆" pitchFamily="49" charset="-122"/>
                </a:rPr>
                <a:t>通过这节课的学习，你学到了什么？</a:t>
              </a:r>
              <a:endParaRPr lang="zh-CN" altLang="en-US" sz="3600" b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endParaRPr>
            </a:p>
          </p:txBody>
        </p:sp>
      </p:grpSp>
      <p:sp>
        <p:nvSpPr>
          <p:cNvPr id="21508" name="标题 6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r>
              <a:rPr lang="zh-CN" altLang="zh-CN"/>
              <a:t>课堂总结</a:t>
            </a:r>
            <a:endParaRPr lang="zh-CN" altLang="en-US"/>
          </a:p>
        </p:txBody>
      </p:sp>
      <p:pic>
        <p:nvPicPr>
          <p:cNvPr id="2151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61700" y="12204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/>
          <p:nvPr/>
        </p:nvSpPr>
        <p:spPr>
          <a:xfrm>
            <a:off x="827088" y="1265238"/>
            <a:ext cx="50831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成正比例的量有什么特征？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468313" y="1989138"/>
            <a:ext cx="835183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）两种相关联的量，一种量变化，另一种量也随着相应的变化。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468313" y="3095625"/>
            <a:ext cx="8218487" cy="1196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）两种量中相对应的两个量的比值（商）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1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复习引入</a:t>
            </a:r>
            <a:endParaRPr lang="zh-CN" altLang="en-US" sz="3600" b="1" dirty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/>
          <p:nvPr/>
        </p:nvSpPr>
        <p:spPr>
          <a:xfrm>
            <a:off x="0" y="1458913"/>
            <a:ext cx="76676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3" name="Text Box 5"/>
          <p:cNvSpPr txBox="1"/>
          <p:nvPr/>
        </p:nvSpPr>
        <p:spPr>
          <a:xfrm rot="-2899210">
            <a:off x="6424613" y="-1341437"/>
            <a:ext cx="460375" cy="365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4" name="Text Box 6"/>
          <p:cNvSpPr txBox="1"/>
          <p:nvPr/>
        </p:nvSpPr>
        <p:spPr>
          <a:xfrm>
            <a:off x="1331913" y="1458913"/>
            <a:ext cx="74882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5125" name="表格 5124"/>
          <p:cNvGraphicFramePr>
            <a:graphicFrameLocks noGrp="1"/>
          </p:cNvGraphicFramePr>
          <p:nvPr/>
        </p:nvGraphicFramePr>
        <p:xfrm>
          <a:off x="1220788" y="2641600"/>
          <a:ext cx="6878638" cy="1190625"/>
        </p:xfrm>
        <a:graphic>
          <a:graphicData uri="http://schemas.openxmlformats.org/drawingml/2006/table">
            <a:tbl>
              <a:tblPr/>
              <a:tblGrid>
                <a:gridCol w="1695450"/>
                <a:gridCol w="1036638"/>
                <a:gridCol w="1036637"/>
                <a:gridCol w="1036638"/>
                <a:gridCol w="1036637"/>
                <a:gridCol w="1036638"/>
              </a:tblGrid>
              <a:tr h="642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每组人数</a:t>
                      </a: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组数</a:t>
                      </a: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8" name="Text Box 30"/>
          <p:cNvSpPr txBox="1"/>
          <p:nvPr/>
        </p:nvSpPr>
        <p:spPr>
          <a:xfrm>
            <a:off x="1403350" y="1747838"/>
            <a:ext cx="48974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35" name="Text Box 31"/>
          <p:cNvSpPr txBox="1"/>
          <p:nvPr/>
        </p:nvSpPr>
        <p:spPr>
          <a:xfrm>
            <a:off x="503238" y="1196975"/>
            <a:ext cx="81375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60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名游客在井冈山游览，准备分组活动，提出的分组建议如下表。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36" name="AutoShape 32"/>
          <p:cNvSpPr>
            <a:spLocks noChangeArrowheads="1"/>
          </p:cNvSpPr>
          <p:nvPr/>
        </p:nvSpPr>
        <p:spPr bwMode="auto">
          <a:xfrm>
            <a:off x="989013" y="4351338"/>
            <a:ext cx="7164388" cy="1609725"/>
          </a:xfrm>
          <a:prstGeom prst="wedgeEllipseCallout">
            <a:avLst>
              <a:gd name="adj1" fmla="val -24482"/>
              <a:gd name="adj2" fmla="val -9507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Text Box 33"/>
          <p:cNvSpPr txBox="1"/>
          <p:nvPr/>
        </p:nvSpPr>
        <p:spPr>
          <a:xfrm>
            <a:off x="2124075" y="5492750"/>
            <a:ext cx="3960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1538" name="Text Box 34"/>
          <p:cNvSpPr txBox="1"/>
          <p:nvPr/>
        </p:nvSpPr>
        <p:spPr>
          <a:xfrm>
            <a:off x="1693863" y="4622800"/>
            <a:ext cx="57562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从表格中你发现了什么规律？它们有什么变化？根据这种规律把上表填写完整。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53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5" grpId="0"/>
      <p:bldP spid="21536" grpId="0" animBg="1"/>
      <p:bldP spid="215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/>
          <p:nvPr/>
        </p:nvSpPr>
        <p:spPr>
          <a:xfrm>
            <a:off x="0" y="908050"/>
            <a:ext cx="76676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7" name="Text Box 5"/>
          <p:cNvSpPr txBox="1"/>
          <p:nvPr/>
        </p:nvSpPr>
        <p:spPr>
          <a:xfrm rot="-2899210">
            <a:off x="6424613" y="-1341437"/>
            <a:ext cx="460375" cy="365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8" name="Text Box 33"/>
          <p:cNvSpPr txBox="1"/>
          <p:nvPr/>
        </p:nvSpPr>
        <p:spPr>
          <a:xfrm>
            <a:off x="2124075" y="4365625"/>
            <a:ext cx="3960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1541" name="Text Box 37"/>
          <p:cNvSpPr txBox="1"/>
          <p:nvPr/>
        </p:nvSpPr>
        <p:spPr>
          <a:xfrm>
            <a:off x="395288" y="1700213"/>
            <a:ext cx="8391525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（        ）和（    ）是两种相关联的量，每组人数（    ），组数反而（    ），每组人数（    ），组数反而（    ）。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规律是：每组人数和组数的（     ）是一定的。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0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913" y="1773238"/>
            <a:ext cx="21605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每组人数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700213"/>
            <a:ext cx="1223963" cy="649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组数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0563" y="2420938"/>
            <a:ext cx="16557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0113" y="3068638"/>
            <a:ext cx="15113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8850" y="4652963"/>
            <a:ext cx="14747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乘积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3800" y="3068638"/>
            <a:ext cx="12969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913" y="3716338"/>
            <a:ext cx="15113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1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/>
          <p:nvPr/>
        </p:nvSpPr>
        <p:spPr>
          <a:xfrm>
            <a:off x="0" y="1458913"/>
            <a:ext cx="76676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1" name="Text Box 5"/>
          <p:cNvSpPr txBox="1"/>
          <p:nvPr/>
        </p:nvSpPr>
        <p:spPr>
          <a:xfrm rot="-2899210">
            <a:off x="6424613" y="-1341437"/>
            <a:ext cx="460375" cy="365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2" name="Text Box 6"/>
          <p:cNvSpPr txBox="1"/>
          <p:nvPr/>
        </p:nvSpPr>
        <p:spPr>
          <a:xfrm>
            <a:off x="1331913" y="1458913"/>
            <a:ext cx="74882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7173" name="表格 7172"/>
          <p:cNvGraphicFramePr>
            <a:graphicFrameLocks noGrp="1"/>
          </p:cNvGraphicFramePr>
          <p:nvPr/>
        </p:nvGraphicFramePr>
        <p:xfrm>
          <a:off x="1220788" y="2641600"/>
          <a:ext cx="6878638" cy="1190625"/>
        </p:xfrm>
        <a:graphic>
          <a:graphicData uri="http://schemas.openxmlformats.org/drawingml/2006/table">
            <a:tbl>
              <a:tblPr/>
              <a:tblGrid>
                <a:gridCol w="1695450"/>
                <a:gridCol w="1036638"/>
                <a:gridCol w="1036637"/>
                <a:gridCol w="1036638"/>
                <a:gridCol w="1036637"/>
                <a:gridCol w="1036638"/>
              </a:tblGrid>
              <a:tr h="6429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每组人数</a:t>
                      </a: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组数</a:t>
                      </a: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zh-CN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06" marB="4570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96" name="Text Box 30"/>
          <p:cNvSpPr txBox="1"/>
          <p:nvPr/>
        </p:nvSpPr>
        <p:spPr>
          <a:xfrm>
            <a:off x="1403350" y="1747838"/>
            <a:ext cx="48974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35" name="Text Box 31"/>
          <p:cNvSpPr txBox="1"/>
          <p:nvPr/>
        </p:nvSpPr>
        <p:spPr>
          <a:xfrm>
            <a:off x="503238" y="1196975"/>
            <a:ext cx="81375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60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名游客在井冈山游览，准备分组活动，提出的分组建议如下表。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98" name="Text Box 33"/>
          <p:cNvSpPr txBox="1"/>
          <p:nvPr/>
        </p:nvSpPr>
        <p:spPr>
          <a:xfrm>
            <a:off x="2124075" y="5492750"/>
            <a:ext cx="3960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1539" name="Text Box 35"/>
          <p:cNvSpPr txBox="1"/>
          <p:nvPr/>
        </p:nvSpPr>
        <p:spPr>
          <a:xfrm>
            <a:off x="7231063" y="2679700"/>
            <a:ext cx="6540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15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40" name="Text Box 36"/>
          <p:cNvSpPr txBox="1"/>
          <p:nvPr/>
        </p:nvSpPr>
        <p:spPr>
          <a:xfrm>
            <a:off x="6407150" y="3300413"/>
            <a:ext cx="4333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201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5" grpId="0"/>
      <p:bldP spid="21539" grpId="0"/>
      <p:bldP spid="215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6" name="Group 4"/>
          <p:cNvGraphicFramePr>
            <a:graphicFrameLocks noGrp="1"/>
          </p:cNvGraphicFramePr>
          <p:nvPr/>
        </p:nvGraphicFramePr>
        <p:xfrm>
          <a:off x="1247775" y="3230563"/>
          <a:ext cx="6781800" cy="1927226"/>
        </p:xfrm>
        <a:graphic>
          <a:graphicData uri="http://schemas.openxmlformats.org/drawingml/2006/table">
            <a:tbl>
              <a:tblPr/>
              <a:tblGrid>
                <a:gridCol w="1612900"/>
                <a:gridCol w="920750"/>
                <a:gridCol w="1089025"/>
                <a:gridCol w="1050925"/>
                <a:gridCol w="1055688"/>
                <a:gridCol w="1052512"/>
              </a:tblGrid>
              <a:tr h="963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每分打字（个）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所需时间（分）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7" name="Text Box 28"/>
          <p:cNvSpPr txBox="1"/>
          <p:nvPr/>
        </p:nvSpPr>
        <p:spPr>
          <a:xfrm>
            <a:off x="5724525" y="4498975"/>
            <a:ext cx="2159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81" name="Text Box 29"/>
          <p:cNvSpPr txBox="1"/>
          <p:nvPr/>
        </p:nvSpPr>
        <p:spPr>
          <a:xfrm>
            <a:off x="6164263" y="4362450"/>
            <a:ext cx="719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50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82" name="Text Box 30"/>
          <p:cNvSpPr txBox="1"/>
          <p:nvPr/>
        </p:nvSpPr>
        <p:spPr>
          <a:xfrm>
            <a:off x="7164388" y="3425825"/>
            <a:ext cx="792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50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83" name="Text Box 31"/>
          <p:cNvSpPr txBox="1"/>
          <p:nvPr/>
        </p:nvSpPr>
        <p:spPr>
          <a:xfrm>
            <a:off x="4857750" y="436245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40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21" name="Text Box 33"/>
          <p:cNvSpPr txBox="1"/>
          <p:nvPr/>
        </p:nvSpPr>
        <p:spPr>
          <a:xfrm>
            <a:off x="317500" y="2646363"/>
            <a:ext cx="8642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这篇稿子，每分钟打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120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个字，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分能够打完。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22" name="Text Box 3"/>
          <p:cNvSpPr txBox="1"/>
          <p:nvPr/>
        </p:nvSpPr>
        <p:spPr>
          <a:xfrm>
            <a:off x="466725" y="1268413"/>
            <a:ext cx="6408738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探索规律，并按规律填表。再说一说你发现的规律。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23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1" grpId="0"/>
      <p:bldP spid="23582" grpId="0"/>
      <p:bldP spid="235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8"/>
          <p:cNvSpPr txBox="1"/>
          <p:nvPr/>
        </p:nvSpPr>
        <p:spPr>
          <a:xfrm>
            <a:off x="5724525" y="4498975"/>
            <a:ext cx="2159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19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073" y="1628800"/>
            <a:ext cx="84248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每分钟打的字数和所用的时间是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两个相关的量。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274" y="2719207"/>
            <a:ext cx="87487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每分钟打字的数量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扩大，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所用的时间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反而缩小。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073" y="3716337"/>
            <a:ext cx="8881927" cy="5857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每分钟打字的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数量缩小，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所用的时间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反而扩大。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791" y="4797425"/>
            <a:ext cx="8893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每分钟打字的数量和所用的时间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乘积一定。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/>
          <p:nvPr/>
        </p:nvSpPr>
        <p:spPr>
          <a:xfrm>
            <a:off x="755650" y="1274763"/>
            <a:ext cx="80645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从上面二个例子中，你发现了什么？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0243" name="Text Box 4"/>
          <p:cNvSpPr txBox="1"/>
          <p:nvPr/>
        </p:nvSpPr>
        <p:spPr>
          <a:xfrm>
            <a:off x="2066925" y="3513138"/>
            <a:ext cx="6121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0244" name="Text Box 5"/>
          <p:cNvSpPr txBox="1"/>
          <p:nvPr/>
        </p:nvSpPr>
        <p:spPr>
          <a:xfrm>
            <a:off x="2932113" y="993775"/>
            <a:ext cx="3816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31" name="AutoShape 7"/>
          <p:cNvSpPr/>
          <p:nvPr/>
        </p:nvSpPr>
        <p:spPr>
          <a:xfrm>
            <a:off x="915988" y="2146300"/>
            <a:ext cx="3024187" cy="2233613"/>
          </a:xfrm>
          <a:prstGeom prst="wedgeRoundRectCallout">
            <a:avLst>
              <a:gd name="adj1" fmla="val -2750"/>
              <a:gd name="adj2" fmla="val 7823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900113" y="2246313"/>
            <a:ext cx="3168650" cy="1798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题中两个量是两种相关联的量中，相对应的两个数的乘积是一定的。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33" name="AutoShape 9"/>
          <p:cNvSpPr/>
          <p:nvPr/>
        </p:nvSpPr>
        <p:spPr>
          <a:xfrm>
            <a:off x="4298950" y="2073275"/>
            <a:ext cx="3889375" cy="2233613"/>
          </a:xfrm>
          <a:prstGeom prst="wedgeRoundRectCallout">
            <a:avLst>
              <a:gd name="adj1" fmla="val 4630"/>
              <a:gd name="adj2" fmla="val 7578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4298950" y="2197100"/>
            <a:ext cx="3960813" cy="1798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两种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相关联的量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，一种量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扩大或缩小若干倍，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另一种量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反而缩小或扩大相同的倍数。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35" name="Text Box 11"/>
          <p:cNvSpPr txBox="1"/>
          <p:nvPr/>
        </p:nvSpPr>
        <p:spPr>
          <a:xfrm>
            <a:off x="457200" y="4954588"/>
            <a:ext cx="8229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像这样的两种量，叫做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成反比例的量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，它们的关系叫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反比例关系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50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展示交流</a:t>
            </a:r>
            <a:endParaRPr lang="zh-CN" altLang="en-US" sz="3600" b="1" dirty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1" grpId="0" animBg="1"/>
      <p:bldP spid="26632" grpId="0"/>
      <p:bldP spid="26633" grpId="0" animBg="1"/>
      <p:bldP spid="26634" grpId="0"/>
      <p:bldP spid="266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9"/>
          <p:cNvSpPr txBox="1"/>
          <p:nvPr/>
        </p:nvSpPr>
        <p:spPr>
          <a:xfrm>
            <a:off x="0" y="1663700"/>
            <a:ext cx="1825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Text Box 6"/>
          <p:cNvSpPr txBox="1"/>
          <p:nvPr/>
        </p:nvSpPr>
        <p:spPr>
          <a:xfrm>
            <a:off x="357188" y="3448050"/>
            <a:ext cx="7824787" cy="585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每组人数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组数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游客总人数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（积一定）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5" name="Text Box 7"/>
          <p:cNvSpPr txBox="1"/>
          <p:nvPr/>
        </p:nvSpPr>
        <p:spPr>
          <a:xfrm>
            <a:off x="300038" y="4525963"/>
            <a:ext cx="8542337" cy="5857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每分钟打的字数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稿件总字数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（积一定）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标题 1"/>
          <p:cNvSpPr txBox="1"/>
          <p:nvPr/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571500" indent="-571500" eaLnBrk="0" hangingPunct="0">
              <a:buFont typeface="Wingdings" panose="05000000000000000000" pitchFamily="2" charset="2"/>
              <a:buChar char="n"/>
            </a:pPr>
            <a:r>
              <a:rPr lang="zh-CN" altLang="zh-CN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展示交流</a:t>
            </a:r>
            <a:endParaRPr lang="zh-CN" altLang="zh-CN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文本框 1"/>
          <p:cNvSpPr txBox="1"/>
          <p:nvPr/>
        </p:nvSpPr>
        <p:spPr>
          <a:xfrm>
            <a:off x="819150" y="1806575"/>
            <a:ext cx="54673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写一写刚才上面两道题的关系</a:t>
            </a:r>
            <a:endParaRPr lang="zh-CN" altLang="en-US" sz="3200" b="1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fa303a9b-2446-48a7-b4ad-9c78d5763ecd}"/>
  <p:tag name="KSO_WPP_MARK_KEY" val="fb6d0a9e-2416-4466-bd8e-43651c0c91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1647</Words>
  <Application>WPS 演示</Application>
  <PresentationFormat>全屏显示(4:3)</PresentationFormat>
  <Paragraphs>254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Arial Unicode MS</vt:lpstr>
      <vt:lpstr>幼圆</vt:lpstr>
      <vt:lpstr>Arial</vt:lpstr>
      <vt:lpstr>第一PPT模板网-WWW.1PPT.COM</vt:lpstr>
      <vt:lpstr>反 比 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如何判断两个量是否成反比例?</vt:lpstr>
      <vt:lpstr>课堂练习</vt:lpstr>
      <vt:lpstr>课堂练习</vt:lpstr>
      <vt:lpstr>课堂探索</vt:lpstr>
      <vt:lpstr>课堂探索</vt:lpstr>
      <vt:lpstr>课堂探索</vt:lpstr>
      <vt:lpstr>课堂练习</vt:lpstr>
      <vt:lpstr>PowerPoint 演示文稿</vt:lpstr>
      <vt:lpstr>拓展练习</vt:lpstr>
      <vt:lpstr>课堂总结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2021-03-16T12:24:00Z</cp:lastPrinted>
  <dcterms:created xsi:type="dcterms:W3CDTF">2021-03-16T12:24:00Z</dcterms:created>
  <dcterms:modified xsi:type="dcterms:W3CDTF">2023-02-12T06:26:47Z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52E74E8C84B6468FAB5CBAEC1931AD5A</vt:lpwstr>
  </property>
  <property fmtid="{D5CDD505-2E9C-101B-9397-08002B2CF9AE}" pid="7" name="KSOProductBuildVer">
    <vt:lpwstr>2052-11.1.0.13703</vt:lpwstr>
  </property>
</Properties>
</file>