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3"/>
  </p:notesMasterIdLst>
  <p:sldIdLst>
    <p:sldId id="257" r:id="rId4"/>
    <p:sldId id="304" r:id="rId5"/>
    <p:sldId id="305" r:id="rId6"/>
    <p:sldId id="316" r:id="rId7"/>
    <p:sldId id="308" r:id="rId8"/>
    <p:sldId id="312" r:id="rId9"/>
    <p:sldId id="323" r:id="rId10"/>
    <p:sldId id="320" r:id="rId11"/>
    <p:sldId id="318" r:id="rId12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6" userDrawn="1">
          <p15:clr>
            <a:srgbClr val="A4A3A4"/>
          </p15:clr>
        </p15:guide>
        <p15:guide id="2" pos="29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888" y="-90"/>
      </p:cViewPr>
      <p:guideLst>
        <p:guide orient="horz" pos="2116"/>
        <p:guide pos="297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-20638"/>
            <a:ext cx="2087563" cy="64023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-20638"/>
            <a:ext cx="6113462" cy="64023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196975"/>
            <a:ext cx="4100512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100513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-20638"/>
            <a:ext cx="2087563" cy="64023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-20638"/>
            <a:ext cx="6113462" cy="64023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196975"/>
            <a:ext cx="4100512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100513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-20637"/>
            <a:ext cx="8229600" cy="11366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57150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395288" y="1196975"/>
            <a:ext cx="8353425" cy="51847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+mj-lt"/>
          <a:ea typeface="+mj-ea"/>
          <a:cs typeface="+mj-cs"/>
        </a:defRPr>
      </a:lvl1pPr>
      <a:lvl2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10287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14859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9431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24003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华文新魏" pitchFamily="2" charset="-122"/>
          <a:ea typeface="华文新魏" pitchFamily="2" charset="-122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22860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7432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32004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3657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-20637"/>
            <a:ext cx="8229600" cy="11366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57150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</p:nvPr>
        </p:nvSpPr>
        <p:spPr>
          <a:xfrm>
            <a:off x="395288" y="1196975"/>
            <a:ext cx="8353425" cy="51847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+mj-lt"/>
          <a:ea typeface="+mj-ea"/>
          <a:cs typeface="+mj-cs"/>
        </a:defRPr>
      </a:lvl1pPr>
      <a:lvl2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10287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14859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9431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24003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华文新魏" pitchFamily="2" charset="-122"/>
          <a:ea typeface="华文新魏" pitchFamily="2" charset="-122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22860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7432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32004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3657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/>
          <p:nvPr/>
        </p:nvSpPr>
        <p:spPr>
          <a:xfrm>
            <a:off x="6499225" y="115888"/>
            <a:ext cx="2619375" cy="3603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六年级下册第三单元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标题 4"/>
          <p:cNvSpPr txBox="1"/>
          <p:nvPr/>
        </p:nvSpPr>
        <p:spPr>
          <a:xfrm>
            <a:off x="683568" y="1700808"/>
            <a:ext cx="7772400" cy="1470025"/>
          </a:xfrm>
          <a:prstGeom prst="rect">
            <a:avLst/>
          </a:prstGeom>
        </p:spPr>
        <p:txBody>
          <a:bodyPr vert="horz" wrap="square" lIns="91440" tIns="45720" rIns="91440" bIns="45720" anchor="ctr"/>
          <a:lstStyle>
            <a:lvl1pPr marL="571500" indent="-5715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sz="3600" b="1">
                <a:solidFill>
                  <a:srgbClr val="FF9900"/>
                </a:solidFill>
                <a:latin typeface="+mj-lt"/>
                <a:ea typeface="+mj-ea"/>
                <a:cs typeface="+mj-cs"/>
              </a:defRPr>
            </a:lvl1pPr>
            <a:lvl2pPr marL="571500" indent="-5715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571500" indent="-5715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571500" indent="-5715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571500" indent="-5715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1028700" indent="-5715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1485900" indent="-5715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943100" indent="-5715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2400300" indent="-5715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indent="0" algn="ctr">
              <a:buNone/>
            </a:pPr>
            <a:r>
              <a:rPr lang="zh-CN" altLang="en-US" sz="6000" dirty="0" smtClean="0">
                <a:solidFill>
                  <a:srgbClr val="0070C0"/>
                </a:solidFill>
              </a:rPr>
              <a:t>反 比 例</a:t>
            </a:r>
            <a:endParaRPr lang="zh-CN" altLang="en-US" sz="6000" dirty="0">
              <a:solidFill>
                <a:srgbClr val="0070C0"/>
              </a:solidFill>
            </a:endParaRPr>
          </a:p>
        </p:txBody>
      </p:sp>
      <p:sp>
        <p:nvSpPr>
          <p:cNvPr id="6" name="副标题 1"/>
          <p:cNvSpPr txBox="1"/>
          <p:nvPr/>
        </p:nvSpPr>
        <p:spPr>
          <a:xfrm>
            <a:off x="1403648" y="3501008"/>
            <a:ext cx="6400800" cy="839787"/>
          </a:xfrm>
          <a:prstGeom prst="rect">
            <a:avLst/>
          </a:prstGeom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>
              <a:buNone/>
            </a:pPr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课时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dirty="0"/>
              <a:t>课堂引入</a:t>
            </a:r>
            <a:endParaRPr lang="zh-CN" altLang="en-US" dirty="0"/>
          </a:p>
        </p:txBody>
      </p:sp>
      <p:sp>
        <p:nvSpPr>
          <p:cNvPr id="5123" name="内容占位符 2"/>
          <p:cNvSpPr>
            <a:spLocks noGrp="1"/>
          </p:cNvSpPr>
          <p:nvPr>
            <p:ph idx="4294967295"/>
          </p:nvPr>
        </p:nvSpPr>
        <p:spPr>
          <a:xfrm>
            <a:off x="357188" y="1071563"/>
            <a:ext cx="8643937" cy="5184775"/>
          </a:xfrm>
        </p:spPr>
        <p:txBody>
          <a:bodyPr wrap="square" lIns="91440" tIns="45720" rIns="91440" bIns="45720" anchor="t"/>
          <a:lstStyle/>
          <a:p>
            <a:pPr marL="0" indent="0"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判一判：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当速度一定，路程和时间成什么比例？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当时间一定，路程和速度成什么比例？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当路程一定，速度和时间成什么比例？为什么？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铺地面积一定，每块砖面积和用砖块数成什么比例？为什么？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dirty="0"/>
              <a:t>课堂探索</a:t>
            </a:r>
            <a:endParaRPr lang="zh-CN" altLang="en-US" dirty="0"/>
          </a:p>
        </p:txBody>
      </p:sp>
      <p:sp>
        <p:nvSpPr>
          <p:cNvPr id="6147" name="内容占位符 2"/>
          <p:cNvSpPr>
            <a:spLocks noGrp="1"/>
          </p:cNvSpPr>
          <p:nvPr>
            <p:ph idx="4294967295"/>
          </p:nvPr>
        </p:nvSpPr>
        <p:spPr>
          <a:xfrm>
            <a:off x="395288" y="1339850"/>
            <a:ext cx="8353425" cy="5184775"/>
          </a:xfrm>
        </p:spPr>
        <p:txBody>
          <a:bodyPr wrap="square" lIns="91440" tIns="45720" rIns="91440" bIns="4572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 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“青年突击队”参加泥石流抢险，原计划每时行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6km,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小时才能到达目的地。出发时接到紧急通知要求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时到达，他们平均每时需要行多少千米？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en-US" altLang="zh-CN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     </a:t>
            </a:r>
            <a:endParaRPr lang="zh-CN" altLang="en-US" dirty="0"/>
          </a:p>
        </p:txBody>
      </p:sp>
      <p:pic>
        <p:nvPicPr>
          <p:cNvPr id="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189038"/>
            <a:ext cx="904875" cy="800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"/>
          <p:cNvSpPr>
            <a:spLocks noGrp="1"/>
          </p:cNvSpPr>
          <p:nvPr>
            <p:ph type="title" idx="4294967295"/>
          </p:nvPr>
        </p:nvSpPr>
        <p:spPr>
          <a:xfrm>
            <a:off x="611188" y="-6350"/>
            <a:ext cx="8229600" cy="1131888"/>
          </a:xfrm>
        </p:spPr>
        <p:txBody>
          <a:bodyPr wrap="square" lIns="91440" tIns="45720" rIns="91440" bIns="45720" anchor="ctr"/>
          <a:lstStyle/>
          <a:p>
            <a:r>
              <a:rPr lang="zh-CN" altLang="en-US"/>
              <a:t>课堂探索</a:t>
            </a:r>
            <a:endParaRPr lang="zh-CN" altLang="en-US"/>
          </a:p>
        </p:txBody>
      </p:sp>
      <p:sp>
        <p:nvSpPr>
          <p:cNvPr id="7171" name="内容占位符 2"/>
          <p:cNvSpPr>
            <a:spLocks noGrp="1"/>
          </p:cNvSpPr>
          <p:nvPr>
            <p:ph idx="4294967295"/>
          </p:nvPr>
        </p:nvSpPr>
        <p:spPr>
          <a:xfrm>
            <a:off x="395288" y="1196975"/>
            <a:ext cx="8641208" cy="5184775"/>
          </a:xfrm>
        </p:spPr>
        <p:txBody>
          <a:bodyPr wrap="square" lIns="91440" tIns="45720" rIns="91440" bIns="45720" anchor="t"/>
          <a:lstStyle/>
          <a:p>
            <a:pPr marL="0" indent="0">
              <a:buNone/>
            </a:pPr>
            <a:r>
              <a:rPr lang="zh-CN" altLang="en-US" sz="3600" dirty="0">
                <a:solidFill>
                  <a:srgbClr val="00CC00"/>
                </a:solidFill>
              </a:rPr>
              <a:t>议</a:t>
            </a:r>
            <a:r>
              <a:rPr lang="zh-CN" altLang="en-US" sz="3600" dirty="0">
                <a:solidFill>
                  <a:srgbClr val="FF0066"/>
                </a:solidFill>
              </a:rPr>
              <a:t>一</a:t>
            </a:r>
            <a:r>
              <a:rPr lang="zh-CN" altLang="en-US" sz="3600" dirty="0">
                <a:solidFill>
                  <a:srgbClr val="FF9900"/>
                </a:solidFill>
              </a:rPr>
              <a:t>议</a:t>
            </a:r>
            <a:r>
              <a:rPr lang="zh-CN" altLang="en-US" sz="3600" dirty="0">
                <a:solidFill>
                  <a:srgbClr val="FF0066"/>
                </a:solidFill>
              </a:rPr>
              <a:t>：</a:t>
            </a:r>
            <a:endParaRPr lang="en-US" altLang="zh-CN" sz="3600" dirty="0">
              <a:solidFill>
                <a:srgbClr val="FF0066"/>
              </a:solidFill>
            </a:endParaRPr>
          </a:p>
          <a:p>
            <a:pPr marL="0" indent="0">
              <a:buNone/>
            </a:pPr>
            <a:endParaRPr lang="zh-CN" altLang="en-US" sz="2400" dirty="0">
              <a:solidFill>
                <a:srgbClr val="FF0066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在上面的题中，（       ）是一定的。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     ）和（      ）是相关联的量，它们成（     ）比例。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.速度和时间两种量中哪两个数是相对应的？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</a:rPr>
              <a:t>速度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</a:t>
            </a: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</a:rPr>
              <a:t>原计划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：（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   </a:t>
            </a:r>
            <a:r>
              <a:rPr lang="zh-CN" altLang="en-US" sz="24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对应   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</a:rPr>
              <a:t>实际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：（   ）   </a:t>
            </a:r>
            <a:r>
              <a:rPr lang="zh-CN" altLang="en-US" sz="24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对应   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4.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利用反比例知识，如何列方程解答？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800" dirty="0"/>
          </a:p>
        </p:txBody>
      </p:sp>
      <p:sp>
        <p:nvSpPr>
          <p:cNvPr id="2" name="Text Box 8"/>
          <p:cNvSpPr txBox="1"/>
          <p:nvPr/>
        </p:nvSpPr>
        <p:spPr>
          <a:xfrm>
            <a:off x="6516688" y="549275"/>
            <a:ext cx="2087562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2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9750" y="1268413"/>
            <a:ext cx="2727325" cy="944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Text Box 4"/>
          <p:cNvSpPr txBox="1"/>
          <p:nvPr/>
        </p:nvSpPr>
        <p:spPr>
          <a:xfrm>
            <a:off x="684213" y="1417638"/>
            <a:ext cx="4318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议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4" name="Text Box 5"/>
          <p:cNvSpPr txBox="1"/>
          <p:nvPr/>
        </p:nvSpPr>
        <p:spPr>
          <a:xfrm>
            <a:off x="1619250" y="1417638"/>
            <a:ext cx="431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一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5" name="Text Box 6"/>
          <p:cNvSpPr txBox="1"/>
          <p:nvPr/>
        </p:nvSpPr>
        <p:spPr>
          <a:xfrm>
            <a:off x="2484438" y="1417638"/>
            <a:ext cx="431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议</a:t>
            </a:r>
            <a:endParaRPr lang="zh-CN" altLang="en-US" sz="32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/>
              <a:t>课堂探索</a:t>
            </a:r>
            <a:endParaRPr lang="zh-CN" altLang="en-US"/>
          </a:p>
        </p:txBody>
      </p:sp>
      <p:sp>
        <p:nvSpPr>
          <p:cNvPr id="8195" name="内容占位符 2"/>
          <p:cNvSpPr>
            <a:spLocks noGrp="1"/>
          </p:cNvSpPr>
          <p:nvPr>
            <p:ph idx="4294967295"/>
          </p:nvPr>
        </p:nvSpPr>
        <p:spPr>
          <a:xfrm>
            <a:off x="428625" y="1214438"/>
            <a:ext cx="8353425" cy="5184775"/>
          </a:xfrm>
        </p:spPr>
        <p:txBody>
          <a:bodyPr wrap="square" lIns="91440" tIns="45720" rIns="91440" bIns="45720" anchor="t"/>
          <a:lstStyle/>
          <a:p>
            <a:pPr marL="0" indent="0">
              <a:buNone/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解：设他们平均每小时行</a:t>
            </a:r>
            <a:r>
              <a:rPr lang="en-US" altLang="zh-CN" sz="6000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 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km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en-US" altLang="zh-CN" sz="6000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6×4</a:t>
            </a:r>
            <a:endParaRPr lang="en-US" altLang="zh-CN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6000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6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=24÷3</a:t>
            </a:r>
            <a:endParaRPr lang="en-US" altLang="zh-CN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6000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6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=8</a:t>
            </a:r>
            <a:endParaRPr lang="en-US" altLang="zh-CN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答：他们每小时行</a:t>
            </a:r>
            <a:r>
              <a:rPr lang="en-US" altLang="zh-CN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km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/>
              <a:t>课堂练习</a:t>
            </a:r>
            <a:endParaRPr lang="zh-CN" altLang="en-US"/>
          </a:p>
        </p:txBody>
      </p:sp>
      <p:sp>
        <p:nvSpPr>
          <p:cNvPr id="9219" name="Rectangle 3"/>
          <p:cNvSpPr>
            <a:spLocks noGrp="1"/>
          </p:cNvSpPr>
          <p:nvPr>
            <p:ph idx="4294967295"/>
          </p:nvPr>
        </p:nvSpPr>
        <p:spPr>
          <a:xfrm>
            <a:off x="285750" y="1071563"/>
            <a:ext cx="8643938" cy="5357812"/>
          </a:xfrm>
        </p:spPr>
        <p:txBody>
          <a:bodyPr wrap="square" lIns="91440" tIns="45720" rIns="91440" bIns="45720" anchor="t"/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一辆汽车从甲地开往乙地，每小时行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70km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小时到达。如果每小时行驶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87.5km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，需要多少小时到达？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解：设需要</a:t>
            </a:r>
            <a:r>
              <a:rPr lang="en-US" altLang="zh-CN" sz="3600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小时到达。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87.5</a:t>
            </a:r>
            <a:r>
              <a:rPr lang="en-US" altLang="zh-CN" sz="3600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70×5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en-US" altLang="zh-CN" sz="3600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=350÷87.5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en-US" altLang="zh-CN" sz="3600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=4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答：需要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小时到达。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endParaRPr lang="en-US" altLang="zh-CN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>
              <a:buNone/>
            </a:pP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/>
              <a:t>课堂练习</a:t>
            </a:r>
            <a:endParaRPr lang="zh-CN" altLang="en-US"/>
          </a:p>
        </p:txBody>
      </p:sp>
      <p:sp>
        <p:nvSpPr>
          <p:cNvPr id="10243" name="内容占位符 3"/>
          <p:cNvSpPr>
            <a:spLocks noGrp="1"/>
          </p:cNvSpPr>
          <p:nvPr>
            <p:ph idx="4294967295"/>
          </p:nvPr>
        </p:nvSpPr>
        <p:spPr>
          <a:xfrm>
            <a:off x="395288" y="1196975"/>
            <a:ext cx="8391525" cy="5184775"/>
          </a:xfrm>
        </p:spPr>
        <p:txBody>
          <a:bodyPr wrap="square" lIns="91440" tIns="45720" rIns="91440" bIns="45720" anchor="t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 用方砖铺一个房间地面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, 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每块砖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0.8m</a:t>
            </a:r>
            <a:r>
              <a:rPr lang="en-US" altLang="zh-CN" baseline="300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块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如果每块砖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1m</a:t>
            </a:r>
            <a:r>
              <a:rPr lang="en-US" altLang="zh-CN" baseline="300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要多少块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1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解：设如果每块砖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1m</a:t>
            </a:r>
            <a:r>
              <a:rPr lang="en-US" altLang="zh-CN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en-US" altLang="zh-CN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块。</a:t>
            </a:r>
            <a:endParaRPr lang="en-US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×</a:t>
            </a:r>
            <a:r>
              <a:rPr lang="en-US" altLang="zh-CN" sz="4000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 0.8×25</a:t>
            </a:r>
            <a:endParaRPr lang="en-US" altLang="zh-CN" sz="4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en-US" altLang="zh-CN" sz="4000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=20</a:t>
            </a:r>
            <a:endParaRPr lang="en-US" altLang="zh-CN" sz="4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en-US" altLang="zh-CN" sz="4000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4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答：如果每块砖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1m</a:t>
            </a:r>
            <a:r>
              <a:rPr lang="en-US" altLang="zh-CN" baseline="300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块。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/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"/>
          <p:cNvSpPr>
            <a:spLocks noGrp="1"/>
          </p:cNvSpPr>
          <p:nvPr>
            <p:ph type="title" idx="4294967295"/>
          </p:nvPr>
        </p:nvSpPr>
        <p:spPr>
          <a:xfrm>
            <a:off x="457200" y="-20637"/>
            <a:ext cx="8229600" cy="735012"/>
          </a:xfrm>
        </p:spPr>
        <p:txBody>
          <a:bodyPr wrap="square" lIns="91440" tIns="45720" rIns="91440" bIns="45720" anchor="ctr"/>
          <a:lstStyle/>
          <a:p>
            <a:r>
              <a:rPr lang="zh-CN" altLang="en-US"/>
              <a:t>拓展练习</a:t>
            </a:r>
            <a:endParaRPr lang="zh-CN" altLang="en-US"/>
          </a:p>
        </p:txBody>
      </p:sp>
      <p:sp>
        <p:nvSpPr>
          <p:cNvPr id="11267" name="TextBox 6"/>
          <p:cNvSpPr txBox="1"/>
          <p:nvPr/>
        </p:nvSpPr>
        <p:spPr>
          <a:xfrm>
            <a:off x="285750" y="1143000"/>
            <a:ext cx="8643938" cy="1754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一辆汽车运一批水泥，每次运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4.5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吨，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次可以运完。如果每次少运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吨，多少次可以运完？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9"/>
          <p:cNvSpPr txBox="1"/>
          <p:nvPr/>
        </p:nvSpPr>
        <p:spPr>
          <a:xfrm>
            <a:off x="1714500" y="3429000"/>
            <a:ext cx="5286375" cy="369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TextBox 10"/>
          <p:cNvSpPr txBox="1"/>
          <p:nvPr/>
        </p:nvSpPr>
        <p:spPr>
          <a:xfrm>
            <a:off x="1500188" y="3000375"/>
            <a:ext cx="6143625" cy="2862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解：设</a:t>
            </a:r>
            <a:r>
              <a:rPr lang="en-US" altLang="zh-CN" sz="3600" b="1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次可以运完。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4.5-0.5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600" b="1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4.5 ×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4</a:t>
            </a:r>
            <a:r>
              <a:rPr lang="en-US" altLang="zh-CN" sz="3600" b="1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X 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72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r>
              <a:rPr lang="en-US" altLang="zh-CN" sz="3600" b="1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X 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18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次可以运完。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2"/>
          <p:cNvSpPr>
            <a:spLocks noGrp="1"/>
          </p:cNvSpPr>
          <p:nvPr>
            <p:ph type="title" idx="4294967295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/>
              <a:t>课堂总结</a:t>
            </a:r>
            <a:endParaRPr lang="zh-CN" altLang="en-US"/>
          </a:p>
        </p:txBody>
      </p:sp>
      <p:sp>
        <p:nvSpPr>
          <p:cNvPr id="12290" name="内容占位符 1"/>
          <p:cNvSpPr>
            <a:spLocks noGrp="1"/>
          </p:cNvSpPr>
          <p:nvPr>
            <p:ph idx="4294967295"/>
          </p:nvPr>
        </p:nvSpPr>
        <p:spPr>
          <a:xfrm>
            <a:off x="357188" y="1143000"/>
            <a:ext cx="8429625" cy="5357813"/>
          </a:xfrm>
        </p:spPr>
        <p:txBody>
          <a:bodyPr wrap="square" lIns="91440" tIns="45720" rIns="91440" bIns="45720" anchor="t"/>
          <a:lstStyle/>
          <a:p>
            <a:pPr marL="0" indent="0">
              <a:buNone/>
            </a:pPr>
            <a:endParaRPr lang="en-US" altLang="zh-CN" sz="4000"/>
          </a:p>
          <a:p>
            <a:pPr marL="0" indent="0">
              <a:buNone/>
            </a:pPr>
            <a:r>
              <a:rPr lang="zh-CN" altLang="en-US" sz="4000"/>
              <a:t>通过本节课的学习，你有什么收获？</a:t>
            </a:r>
            <a:endParaRPr lang="zh-CN" altLang="en-US" sz="4000"/>
          </a:p>
          <a:p>
            <a:pPr marL="0" indent="0">
              <a:buNone/>
            </a:pPr>
            <a:endParaRPr lang="zh-CN" altLang="en-US" sz="280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b3b63e19-bdde-431f-9ddc-09dd2c05c4e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1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一上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2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一上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962</Words>
  <Application>WPS 演示</Application>
  <PresentationFormat>全屏显示(4:3)</PresentationFormat>
  <Paragraphs>88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华文新魏</vt:lpstr>
      <vt:lpstr>楷体</vt:lpstr>
      <vt:lpstr>Calibri</vt:lpstr>
      <vt:lpstr>Calibri</vt:lpstr>
      <vt:lpstr>黑体</vt:lpstr>
      <vt:lpstr>Arial</vt:lpstr>
      <vt:lpstr>Arial Unicode MS</vt:lpstr>
      <vt:lpstr>第一PPT模板网-WWW.1PPT.COM</vt:lpstr>
      <vt:lpstr>第一PPT模板网-WWW.1PPT.COM </vt:lpstr>
      <vt:lpstr>PowerPoint 演示文稿</vt:lpstr>
      <vt:lpstr>课堂引入</vt:lpstr>
      <vt:lpstr>课堂探索</vt:lpstr>
      <vt:lpstr>课堂探索</vt:lpstr>
      <vt:lpstr>课堂探索</vt:lpstr>
      <vt:lpstr>课堂练习</vt:lpstr>
      <vt:lpstr>课堂练习</vt:lpstr>
      <vt:lpstr>拓展练习</vt:lpstr>
      <vt:lpstr>课堂总结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2021-03-18T23:21:00Z</cp:lastPrinted>
  <dcterms:created xsi:type="dcterms:W3CDTF">2021-03-18T23:21:00Z</dcterms:created>
  <dcterms:modified xsi:type="dcterms:W3CDTF">2023-02-12T06:27:36Z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6548F50CE25F44718ABA5A8C69EA4BB2</vt:lpwstr>
  </property>
  <property fmtid="{D5CDD505-2E9C-101B-9397-08002B2CF9AE}" pid="7" name="KSOProductBuildVer">
    <vt:lpwstr>2052-11.1.0.13703</vt:lpwstr>
  </property>
</Properties>
</file>