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91" r:id="rId4"/>
    <p:sldId id="30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289" r:id="rId15"/>
    <p:sldId id="27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百分数（二）  求一个数的百分之几是多少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8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5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59302" y="2283718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90721" y="995343"/>
            <a:ext cx="6072083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欢乐农家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</a:t>
            </a:r>
            <a:r>
              <a:rPr lang="en-US" altLang="zh-CN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百分数（二）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32396" y="1013745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一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86285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34544" y="771550"/>
            <a:ext cx="7260008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某次列车的学生票价是成人票价的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50%,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如果成人票价是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学生票价是多少元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8"/>
          <p:cNvSpPr/>
          <p:nvPr/>
        </p:nvSpPr>
        <p:spPr>
          <a:xfrm>
            <a:off x="5690254" y="1866756"/>
            <a:ext cx="1690058" cy="488970"/>
          </a:xfrm>
          <a:prstGeom prst="wedgeRoundRectCallout">
            <a:avLst>
              <a:gd name="adj1" fmla="val -45602"/>
              <a:gd name="adj2" fmla="val -159346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Line 75"/>
          <p:cNvSpPr>
            <a:spLocks noChangeShapeType="1"/>
          </p:cNvSpPr>
          <p:nvPr/>
        </p:nvSpPr>
        <p:spPr bwMode="auto">
          <a:xfrm>
            <a:off x="5220072" y="1275606"/>
            <a:ext cx="1224136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719729" y="2499079"/>
            <a:ext cx="25202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90×50%=45(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2374024" y="3033183"/>
            <a:ext cx="4934280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学生票价是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1144288" y="555526"/>
            <a:ext cx="717212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工程队修一条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米长的路，第一期完成了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40%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，第二期完成了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期比第二期多修了多少米？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3"/>
          <p:cNvSpPr txBox="1">
            <a:spLocks noChangeArrowheads="1"/>
          </p:cNvSpPr>
          <p:nvPr/>
        </p:nvSpPr>
        <p:spPr bwMode="auto">
          <a:xfrm>
            <a:off x="643315" y="2355726"/>
            <a:ext cx="14781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796037" y="2175762"/>
            <a:ext cx="36804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300×40% - 300×30%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567437" y="2661603"/>
            <a:ext cx="36804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120 - 90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2567437" y="3147444"/>
            <a:ext cx="36804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30(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2123728" y="3633286"/>
            <a:ext cx="511256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6575" indent="-5365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100203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4097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818005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225675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682875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3140075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597275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4054475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答：第一期比第二期多修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59338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1144288" y="425389"/>
            <a:ext cx="7172128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工程队修一条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米长的路，第一期完成了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40%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，第二期完成了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期比第二期多修了多少米？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"/>
          <p:cNvSpPr txBox="1">
            <a:spLocks noChangeArrowheads="1"/>
          </p:cNvSpPr>
          <p:nvPr/>
        </p:nvSpPr>
        <p:spPr bwMode="auto">
          <a:xfrm>
            <a:off x="1004804" y="2264554"/>
            <a:ext cx="16229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814392" y="2071716"/>
            <a:ext cx="391784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40% - 30%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585792" y="2557557"/>
            <a:ext cx="3200400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300× 10%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2585792" y="3043398"/>
            <a:ext cx="3200400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30(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339752" y="3529240"/>
            <a:ext cx="511256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6575" indent="-5365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100203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4097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818005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225675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682875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3140075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597275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4054475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答：第一期比第二期多修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1640" y="2067694"/>
            <a:ext cx="6521473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一个数的百分之几是多少的解题方法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把这个数看作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即用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个数乘另一个数占这个数的百分之几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563638"/>
            <a:ext cx="381642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6081" y="3015258"/>
            <a:ext cx="987567" cy="996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235683" y="1309971"/>
            <a:ext cx="3185639" cy="1358034"/>
            <a:chOff x="539552" y="1453529"/>
            <a:chExt cx="3185639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185639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392101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80834" y="905903"/>
            <a:ext cx="4345198" cy="2725212"/>
            <a:chOff x="3885039" y="1176045"/>
            <a:chExt cx="4345198" cy="272521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918193" y="1176045"/>
              <a:ext cx="4312044" cy="272521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5" name="Text Box 29"/>
            <p:cNvSpPr txBox="1">
              <a:spLocks noChangeArrowheads="1"/>
            </p:cNvSpPr>
            <p:nvPr/>
          </p:nvSpPr>
          <p:spPr bwMode="auto">
            <a:xfrm>
              <a:off x="3885039" y="1176045"/>
              <a:ext cx="4345198" cy="70788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1200" b="1" dirty="0">
                  <a:latin typeface="楷体_GB2312" panose="02010609030101010101" pitchFamily="49" charset="-122"/>
                </a:rPr>
                <a:t>   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采摘节期间，凤凰岭村共接待游客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980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人，其中到苹果园采摘的占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75%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 Box 28"/>
          <p:cNvSpPr txBox="1">
            <a:spLocks noChangeArrowheads="1"/>
          </p:cNvSpPr>
          <p:nvPr/>
        </p:nvSpPr>
        <p:spPr bwMode="auto">
          <a:xfrm>
            <a:off x="1535167" y="3640256"/>
            <a:ext cx="32089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共接待游客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9"/>
          <p:cNvSpPr txBox="1">
            <a:spLocks noChangeArrowheads="1"/>
          </p:cNvSpPr>
          <p:nvPr/>
        </p:nvSpPr>
        <p:spPr bwMode="auto">
          <a:xfrm>
            <a:off x="4572000" y="3649397"/>
            <a:ext cx="36787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到苹果园采摘的占</a:t>
            </a:r>
            <a:r>
              <a:rPr lang="en-US" altLang="zh-CN" sz="2800" b="1" dirty="0"/>
              <a:t>75%</a:t>
            </a:r>
            <a:endParaRPr lang="en-US" altLang="zh-CN" sz="2800" b="1" dirty="0"/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6081" y="2620853"/>
            <a:ext cx="987567" cy="996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235683" y="915566"/>
            <a:ext cx="3185639" cy="1358034"/>
            <a:chOff x="539552" y="1453529"/>
            <a:chExt cx="3185639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185639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392101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80834" y="627534"/>
            <a:ext cx="4345198" cy="2725212"/>
            <a:chOff x="3885039" y="1176045"/>
            <a:chExt cx="4345198" cy="272521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918193" y="1176045"/>
              <a:ext cx="4312044" cy="272521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5" name="Text Box 29"/>
            <p:cNvSpPr txBox="1">
              <a:spLocks noChangeArrowheads="1"/>
            </p:cNvSpPr>
            <p:nvPr/>
          </p:nvSpPr>
          <p:spPr bwMode="auto">
            <a:xfrm>
              <a:off x="3885039" y="1176045"/>
              <a:ext cx="4345198" cy="70788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1200" b="1" dirty="0">
                  <a:latin typeface="楷体_GB2312" panose="02010609030101010101" pitchFamily="49" charset="-122"/>
                </a:rPr>
                <a:t>   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采摘节期间，凤凰岭村共接待游客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980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人，其中到苹果园采摘的占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75%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 Box 28"/>
          <p:cNvSpPr txBox="1">
            <a:spLocks noChangeArrowheads="1"/>
          </p:cNvSpPr>
          <p:nvPr/>
        </p:nvSpPr>
        <p:spPr bwMode="auto">
          <a:xfrm>
            <a:off x="1535167" y="3361887"/>
            <a:ext cx="32089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共接待游客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9"/>
          <p:cNvSpPr txBox="1">
            <a:spLocks noChangeArrowheads="1"/>
          </p:cNvSpPr>
          <p:nvPr/>
        </p:nvSpPr>
        <p:spPr bwMode="auto">
          <a:xfrm>
            <a:off x="4572000" y="3371028"/>
            <a:ext cx="36787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到苹果园采摘的占</a:t>
            </a:r>
            <a:r>
              <a:rPr lang="en-US" altLang="zh-CN" sz="2800" b="1" dirty="0"/>
              <a:t>75%</a:t>
            </a:r>
            <a:endParaRPr lang="en-US" altLang="zh-CN" sz="2800" b="1" dirty="0"/>
          </a:p>
        </p:txBody>
      </p:sp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2241770" y="3939902"/>
            <a:ext cx="52825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</a:rPr>
              <a:t>到苹果园采摘的游客有多少人？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2951" y="1037096"/>
            <a:ext cx="3429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4"/>
          <p:cNvSpPr>
            <a:spLocks noChangeShapeType="1"/>
          </p:cNvSpPr>
          <p:nvPr/>
        </p:nvSpPr>
        <p:spPr bwMode="auto">
          <a:xfrm>
            <a:off x="2710673" y="2851672"/>
            <a:ext cx="0" cy="76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Line 28"/>
          <p:cNvSpPr>
            <a:spLocks noChangeShapeType="1"/>
          </p:cNvSpPr>
          <p:nvPr/>
        </p:nvSpPr>
        <p:spPr bwMode="auto">
          <a:xfrm>
            <a:off x="643748" y="2927872"/>
            <a:ext cx="274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Line 29"/>
          <p:cNvSpPr>
            <a:spLocks noChangeShapeType="1"/>
          </p:cNvSpPr>
          <p:nvPr/>
        </p:nvSpPr>
        <p:spPr bwMode="auto">
          <a:xfrm flipH="1">
            <a:off x="653273" y="2851672"/>
            <a:ext cx="0" cy="8334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Line 30"/>
          <p:cNvSpPr>
            <a:spLocks noChangeShapeType="1"/>
          </p:cNvSpPr>
          <p:nvPr/>
        </p:nvSpPr>
        <p:spPr bwMode="auto">
          <a:xfrm>
            <a:off x="3385758" y="2873103"/>
            <a:ext cx="0" cy="57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31"/>
          <p:cNvSpPr/>
          <p:nvPr/>
        </p:nvSpPr>
        <p:spPr bwMode="auto">
          <a:xfrm rot="16200000">
            <a:off x="1810561" y="1246710"/>
            <a:ext cx="390525" cy="2686050"/>
          </a:xfrm>
          <a:prstGeom prst="rightBrace">
            <a:avLst>
              <a:gd name="adj1" fmla="val 54547"/>
              <a:gd name="adj2" fmla="val 48801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32"/>
          <p:cNvSpPr txBox="1">
            <a:spLocks noChangeArrowheads="1"/>
          </p:cNvSpPr>
          <p:nvPr/>
        </p:nvSpPr>
        <p:spPr bwMode="auto">
          <a:xfrm>
            <a:off x="1689117" y="2158729"/>
            <a:ext cx="11906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980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33"/>
          <p:cNvSpPr/>
          <p:nvPr/>
        </p:nvSpPr>
        <p:spPr bwMode="auto">
          <a:xfrm rot="5400000">
            <a:off x="1640302" y="2009900"/>
            <a:ext cx="95250" cy="2045494"/>
          </a:xfrm>
          <a:prstGeom prst="rightBrace">
            <a:avLst>
              <a:gd name="adj1" fmla="val 178958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34"/>
          <p:cNvSpPr txBox="1">
            <a:spLocks noChangeArrowheads="1"/>
          </p:cNvSpPr>
          <p:nvPr/>
        </p:nvSpPr>
        <p:spPr bwMode="auto">
          <a:xfrm>
            <a:off x="1510523" y="3023122"/>
            <a:ext cx="4539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1400" b="1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1"/>
          <p:cNvSpPr txBox="1">
            <a:spLocks noChangeArrowheads="1"/>
          </p:cNvSpPr>
          <p:nvPr/>
        </p:nvSpPr>
        <p:spPr bwMode="auto">
          <a:xfrm>
            <a:off x="1189054" y="2576638"/>
            <a:ext cx="17145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980</a:t>
            </a:r>
            <a:r>
              <a:rPr lang="zh-CN" altLang="en-US" sz="1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人的</a:t>
            </a:r>
            <a:r>
              <a:rPr lang="en-US" altLang="zh-CN" sz="1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75%</a:t>
            </a:r>
            <a:endParaRPr lang="en-US" altLang="zh-CN" sz="1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3396004" y="1995686"/>
            <a:ext cx="500404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求到苹果园采摘的游客有多少人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75%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是多少。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43"/>
          <p:cNvSpPr txBox="1">
            <a:spLocks noChangeArrowheads="1"/>
          </p:cNvSpPr>
          <p:nvPr/>
        </p:nvSpPr>
        <p:spPr bwMode="auto">
          <a:xfrm>
            <a:off x="2264153" y="3291830"/>
            <a:ext cx="39564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980×75% = 735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45"/>
          <p:cNvSpPr txBox="1">
            <a:spLocks noChangeArrowheads="1"/>
          </p:cNvSpPr>
          <p:nvPr/>
        </p:nvSpPr>
        <p:spPr bwMode="auto">
          <a:xfrm>
            <a:off x="1697452" y="3833223"/>
            <a:ext cx="73390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答：到苹果园采摘的游客有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33"/>
          <p:cNvSpPr/>
          <p:nvPr/>
        </p:nvSpPr>
        <p:spPr bwMode="auto">
          <a:xfrm rot="5400000" flipH="1" flipV="1">
            <a:off x="1649827" y="1794397"/>
            <a:ext cx="95250" cy="2045494"/>
          </a:xfrm>
          <a:prstGeom prst="rightBrace">
            <a:avLst>
              <a:gd name="adj1" fmla="val 178958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1385851" y="966356"/>
            <a:ext cx="32342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共接待游客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4219354" y="975497"/>
            <a:ext cx="42892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到苹果园采摘的占</a:t>
            </a:r>
            <a:r>
              <a:rPr lang="en-US" altLang="zh-CN" sz="2800" b="1" dirty="0"/>
              <a:t>75</a:t>
            </a:r>
            <a:r>
              <a:rPr lang="en-US" altLang="zh-CN" sz="2800" b="1" dirty="0" smtClean="0"/>
              <a:t>%</a:t>
            </a:r>
            <a:r>
              <a:rPr lang="zh-CN" altLang="en-US" sz="2800" b="1" dirty="0" smtClean="0"/>
              <a:t>。</a:t>
            </a:r>
            <a:endParaRPr lang="en-US" altLang="zh-CN" sz="2800" b="1" dirty="0"/>
          </a:p>
        </p:txBody>
      </p:sp>
      <p:sp>
        <p:nvSpPr>
          <p:cNvPr id="26" name="Text Box 39"/>
          <p:cNvSpPr txBox="1">
            <a:spLocks noChangeArrowheads="1"/>
          </p:cNvSpPr>
          <p:nvPr/>
        </p:nvSpPr>
        <p:spPr bwMode="auto">
          <a:xfrm>
            <a:off x="1387916" y="1455444"/>
            <a:ext cx="51044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到苹果园采摘的游客有多少人？ </a:t>
            </a:r>
            <a:endParaRPr lang="zh-CN" altLang="en-US" sz="2800" b="1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17" grpId="0"/>
      <p:bldP spid="18" grpId="0"/>
      <p:bldP spid="19" grpId="0"/>
      <p:bldP spid="20" grpId="0"/>
      <p:bldP spid="22" grpId="0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 Box 3"/>
              <p:cNvSpPr txBox="1">
                <a:spLocks noChangeArrowheads="1"/>
              </p:cNvSpPr>
              <p:nvPr/>
            </p:nvSpPr>
            <p:spPr bwMode="auto">
              <a:xfrm>
                <a:off x="232478" y="628068"/>
                <a:ext cx="8515986" cy="13676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5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采摘节期间，凤凰岭村一共接待游客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980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人，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其中到</a:t>
                </a:r>
                <a:endPara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25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苹果园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采摘的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  <m:r>
                      <a:rPr lang="zh-CN" altLang="en-US" sz="2800" b="1" i="1" dirty="0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到苹果园采摘的游客有多少人？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2478" y="628068"/>
                <a:ext cx="8515986" cy="1367618"/>
              </a:xfrm>
              <a:prstGeom prst="rect">
                <a:avLst/>
              </a:prstGeom>
              <a:blipFill rotWithShape="1">
                <a:blip r:embed="rId1"/>
                <a:stretch>
                  <a:fillRect l="-1" t="-4" r="-2206" b="3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849962" y="2496816"/>
            <a:ext cx="2743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849962" y="2418236"/>
            <a:ext cx="4763" cy="8929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H="1">
            <a:off x="3593162" y="2418235"/>
            <a:ext cx="0" cy="9644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12"/>
          <p:cNvSpPr/>
          <p:nvPr/>
        </p:nvSpPr>
        <p:spPr bwMode="auto">
          <a:xfrm rot="16200000">
            <a:off x="2185249" y="951981"/>
            <a:ext cx="75009" cy="2686050"/>
          </a:xfrm>
          <a:prstGeom prst="rightBrace">
            <a:avLst>
              <a:gd name="adj1" fmla="val 298414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971531" y="1971751"/>
            <a:ext cx="66556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980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14"/>
          <p:cNvSpPr/>
          <p:nvPr/>
        </p:nvSpPr>
        <p:spPr bwMode="auto">
          <a:xfrm rot="5400000">
            <a:off x="1839967" y="1579440"/>
            <a:ext cx="89297" cy="2045494"/>
          </a:xfrm>
          <a:prstGeom prst="rightBrace">
            <a:avLst>
              <a:gd name="adj1" fmla="val 190890"/>
              <a:gd name="adj2" fmla="val 50000"/>
            </a:avLst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707212" y="2589685"/>
            <a:ext cx="47320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1500" b="1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 Box 18"/>
              <p:cNvSpPr txBox="1">
                <a:spLocks noChangeArrowheads="1"/>
              </p:cNvSpPr>
              <p:nvPr/>
            </p:nvSpPr>
            <p:spPr bwMode="auto">
              <a:xfrm>
                <a:off x="2935936" y="3153015"/>
                <a:ext cx="3868311" cy="780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980×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=735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（人）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 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35936" y="3153015"/>
                <a:ext cx="3868311" cy="780278"/>
              </a:xfrm>
              <a:prstGeom prst="rect">
                <a:avLst/>
              </a:prstGeom>
              <a:blipFill rotWithShape="1">
                <a:blip r:embed="rId2"/>
                <a:stretch>
                  <a:fillRect l="-9" t="-31" r="6" b="1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 Box 16"/>
              <p:cNvSpPr txBox="1">
                <a:spLocks noChangeArrowheads="1"/>
              </p:cNvSpPr>
              <p:nvPr/>
            </p:nvSpPr>
            <p:spPr bwMode="auto">
              <a:xfrm>
                <a:off x="3707904" y="1972146"/>
                <a:ext cx="4995422" cy="1143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求到苹果园采摘的游客有多少人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，也就是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求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980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  <m:r>
                      <a:rPr lang="zh-CN" alt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是多少。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 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7904" y="1972146"/>
                <a:ext cx="4995422" cy="1143518"/>
              </a:xfrm>
              <a:prstGeom prst="rect">
                <a:avLst/>
              </a:prstGeom>
              <a:blipFill rotWithShape="1">
                <a:blip r:embed="rId3"/>
                <a:stretch>
                  <a:fillRect l="-3" t="-41" r="-4309" b="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7"/>
          <p:cNvSpPr>
            <a:spLocks noChangeArrowheads="1"/>
          </p:cNvSpPr>
          <p:nvPr/>
        </p:nvSpPr>
        <p:spPr bwMode="auto">
          <a:xfrm>
            <a:off x="1410747" y="2086051"/>
            <a:ext cx="3429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endParaRPr lang="zh-CN" altLang="en-US" sz="3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31"/>
          <p:cNvSpPr>
            <a:spLocks noChangeArrowheads="1"/>
          </p:cNvSpPr>
          <p:nvPr/>
        </p:nvSpPr>
        <p:spPr bwMode="auto">
          <a:xfrm>
            <a:off x="2082259" y="2089622"/>
            <a:ext cx="3429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endParaRPr lang="zh-CN" altLang="en-US" sz="3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32"/>
          <p:cNvSpPr>
            <a:spLocks noChangeArrowheads="1"/>
          </p:cNvSpPr>
          <p:nvPr/>
        </p:nvSpPr>
        <p:spPr bwMode="auto">
          <a:xfrm>
            <a:off x="2764487" y="2089622"/>
            <a:ext cx="3429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endParaRPr lang="zh-CN" altLang="en-US" sz="3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1707212" y="3838277"/>
            <a:ext cx="5777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答：到苹果园采摘的游客有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8" grpId="0" animBg="1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82846" y="868971"/>
            <a:ext cx="4305178" cy="2000476"/>
            <a:chOff x="251520" y="1273310"/>
            <a:chExt cx="4305178" cy="2000476"/>
          </a:xfrm>
        </p:grpSpPr>
        <p:grpSp>
          <p:nvGrpSpPr>
            <p:cNvPr id="23" name="组合 22"/>
            <p:cNvGrpSpPr/>
            <p:nvPr/>
          </p:nvGrpSpPr>
          <p:grpSpPr>
            <a:xfrm>
              <a:off x="435666" y="1273310"/>
              <a:ext cx="4121032" cy="1971370"/>
              <a:chOff x="1252064" y="1119953"/>
              <a:chExt cx="7924133" cy="3790654"/>
            </a:xfrm>
          </p:grpSpPr>
          <p:pic>
            <p:nvPicPr>
              <p:cNvPr id="24" name="Picture 9"/>
              <p:cNvPicPr>
                <a:picLocks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267" y="1297525"/>
                <a:ext cx="342900" cy="285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>
                <a:off x="3318989" y="3004072"/>
                <a:ext cx="0" cy="7620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Line 28"/>
              <p:cNvSpPr>
                <a:spLocks noChangeShapeType="1"/>
              </p:cNvSpPr>
              <p:nvPr/>
            </p:nvSpPr>
            <p:spPr bwMode="auto">
              <a:xfrm>
                <a:off x="1252064" y="3080272"/>
                <a:ext cx="2743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Line 29"/>
              <p:cNvSpPr>
                <a:spLocks noChangeShapeType="1"/>
              </p:cNvSpPr>
              <p:nvPr/>
            </p:nvSpPr>
            <p:spPr bwMode="auto">
              <a:xfrm flipH="1">
                <a:off x="1261589" y="3004072"/>
                <a:ext cx="0" cy="83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Line 30"/>
              <p:cNvSpPr>
                <a:spLocks noChangeShapeType="1"/>
              </p:cNvSpPr>
              <p:nvPr/>
            </p:nvSpPr>
            <p:spPr bwMode="auto">
              <a:xfrm>
                <a:off x="3994074" y="3025503"/>
                <a:ext cx="0" cy="571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AutoShape 31"/>
              <p:cNvSpPr/>
              <p:nvPr/>
            </p:nvSpPr>
            <p:spPr bwMode="auto">
              <a:xfrm rot="16200000">
                <a:off x="2418877" y="1399110"/>
                <a:ext cx="390525" cy="2686050"/>
              </a:xfrm>
              <a:prstGeom prst="rightBrace">
                <a:avLst>
                  <a:gd name="adj1" fmla="val 54547"/>
                  <a:gd name="adj2" fmla="val 48801"/>
                </a:avLst>
              </a:prstGeom>
              <a:noFill/>
              <a:ln w="31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Text Box 32"/>
              <p:cNvSpPr txBox="1">
                <a:spLocks noChangeArrowheads="1"/>
              </p:cNvSpPr>
              <p:nvPr/>
            </p:nvSpPr>
            <p:spPr bwMode="auto">
              <a:xfrm>
                <a:off x="2204260" y="2122151"/>
                <a:ext cx="1190626" cy="488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980</a:t>
                </a:r>
                <a:r>
                  <a:rPr lang="zh-CN" altLang="en-US" sz="10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endParaRPr lang="zh-CN" altLang="en-US" sz="10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AutoShape 33"/>
              <p:cNvSpPr/>
              <p:nvPr/>
            </p:nvSpPr>
            <p:spPr bwMode="auto">
              <a:xfrm rot="5400000">
                <a:off x="2248618" y="2162300"/>
                <a:ext cx="95250" cy="2045494"/>
              </a:xfrm>
              <a:prstGeom prst="rightBrace">
                <a:avLst>
                  <a:gd name="adj1" fmla="val 178958"/>
                  <a:gd name="adj2" fmla="val 50000"/>
                </a:avLst>
              </a:prstGeom>
              <a:noFill/>
              <a:ln w="31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Text Box 34"/>
              <p:cNvSpPr txBox="1">
                <a:spLocks noChangeArrowheads="1"/>
              </p:cNvSpPr>
              <p:nvPr/>
            </p:nvSpPr>
            <p:spPr bwMode="auto">
              <a:xfrm>
                <a:off x="2118839" y="3175523"/>
                <a:ext cx="724965" cy="473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r>
                  <a:rPr lang="zh-CN" altLang="en-US" sz="1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endParaRPr lang="zh-CN" altLang="en-US" sz="1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Text Box 41"/>
              <p:cNvSpPr txBox="1">
                <a:spLocks noChangeArrowheads="1"/>
              </p:cNvSpPr>
              <p:nvPr/>
            </p:nvSpPr>
            <p:spPr bwMode="auto">
              <a:xfrm>
                <a:off x="1623255" y="2565784"/>
                <a:ext cx="1714499" cy="4734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980</a:t>
                </a:r>
                <a:r>
                  <a:rPr lang="zh-CN" altLang="en-US" sz="1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人的</a:t>
                </a:r>
                <a:r>
                  <a:rPr lang="en-US" altLang="zh-CN" sz="1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75%</a:t>
                </a:r>
                <a:endParaRPr lang="en-US" altLang="zh-CN" sz="1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Text Box 42"/>
              <p:cNvSpPr txBox="1">
                <a:spLocks noChangeArrowheads="1"/>
              </p:cNvSpPr>
              <p:nvPr/>
            </p:nvSpPr>
            <p:spPr bwMode="auto">
              <a:xfrm>
                <a:off x="3945968" y="2357611"/>
                <a:ext cx="4494400" cy="12427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求到苹果园采摘的游客有多少人，就是求</a:t>
                </a:r>
                <a:r>
                  <a:rPr lang="en-US" altLang="zh-CN" sz="1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980</a:t>
                </a:r>
                <a:r>
                  <a:rPr lang="zh-CN" altLang="en-US" sz="1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人的</a:t>
                </a:r>
                <a:r>
                  <a:rPr lang="en-US" altLang="zh-CN" sz="1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75%</a:t>
                </a:r>
                <a:r>
                  <a:rPr lang="zh-CN" altLang="en-US" sz="1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是多少。</a:t>
                </a:r>
                <a:endParaRPr lang="zh-CN" altLang="en-US" sz="1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Text Box 43"/>
              <p:cNvSpPr txBox="1">
                <a:spLocks noChangeArrowheads="1"/>
              </p:cNvSpPr>
              <p:nvPr/>
            </p:nvSpPr>
            <p:spPr bwMode="auto">
              <a:xfrm>
                <a:off x="2872468" y="3777402"/>
                <a:ext cx="3703860" cy="591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980×75% = 735</a:t>
                </a:r>
                <a:r>
                  <a:rPr lang="zh-CN" altLang="en-US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（人）</a:t>
                </a:r>
                <a:endParaRPr lang="zh-CN" altLang="en-US" sz="1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Text Box 45"/>
              <p:cNvSpPr txBox="1">
                <a:spLocks noChangeArrowheads="1"/>
              </p:cNvSpPr>
              <p:nvPr/>
            </p:nvSpPr>
            <p:spPr bwMode="auto">
              <a:xfrm>
                <a:off x="2305767" y="4318797"/>
                <a:ext cx="6870430" cy="591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答：到苹果园采摘的游客有</a:t>
                </a:r>
                <a:r>
                  <a:rPr lang="en-US" altLang="zh-CN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735</a:t>
                </a:r>
                <a:r>
                  <a:rPr lang="zh-CN" altLang="en-US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人。</a:t>
                </a:r>
                <a:endParaRPr lang="zh-CN" altLang="en-US" sz="1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AutoShape 33"/>
              <p:cNvSpPr/>
              <p:nvPr/>
            </p:nvSpPr>
            <p:spPr bwMode="auto">
              <a:xfrm rot="5400000" flipH="1" flipV="1">
                <a:off x="2258143" y="1946797"/>
                <a:ext cx="95250" cy="2045494"/>
              </a:xfrm>
              <a:prstGeom prst="rightBrace">
                <a:avLst>
                  <a:gd name="adj1" fmla="val 178958"/>
                  <a:gd name="adj2" fmla="val 50000"/>
                </a:avLst>
              </a:prstGeom>
              <a:noFill/>
              <a:ln w="31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Text Box 28"/>
              <p:cNvSpPr txBox="1">
                <a:spLocks noChangeArrowheads="1"/>
              </p:cNvSpPr>
              <p:nvPr/>
            </p:nvSpPr>
            <p:spPr bwMode="auto">
              <a:xfrm>
                <a:off x="1980304" y="1119953"/>
                <a:ext cx="3292703" cy="591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共接待游客</a:t>
                </a:r>
                <a:r>
                  <a:rPr lang="en-US" altLang="zh-CN" sz="1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980</a:t>
                </a:r>
                <a:r>
                  <a: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r>
                  <a:rPr lang="en-US" altLang="zh-CN" sz="1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endPara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Text Box 29"/>
              <p:cNvSpPr txBox="1">
                <a:spLocks noChangeArrowheads="1"/>
              </p:cNvSpPr>
              <p:nvPr/>
            </p:nvSpPr>
            <p:spPr bwMode="auto">
              <a:xfrm>
                <a:off x="4690234" y="1127787"/>
                <a:ext cx="3963353" cy="591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spcBef>
                    <a:spcPct val="0"/>
                  </a:spcBef>
                  <a:buFontTx/>
                  <a:buNone/>
                  <a:defRPr sz="2400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400" b="1" dirty="0">
                    <a:ea typeface="楷体" panose="02010609060101010101" pitchFamily="49" charset="-122"/>
                  </a:rPr>
                  <a:t>到苹果园采摘的占</a:t>
                </a:r>
                <a:r>
                  <a:rPr lang="en-US" altLang="zh-CN" sz="1400" b="1" dirty="0">
                    <a:ea typeface="楷体" panose="02010609060101010101" pitchFamily="49" charset="-122"/>
                  </a:rPr>
                  <a:t>75</a:t>
                </a:r>
                <a:r>
                  <a:rPr lang="en-US" altLang="zh-CN" sz="1400" b="1" dirty="0" smtClean="0">
                    <a:ea typeface="楷体" panose="02010609060101010101" pitchFamily="49" charset="-122"/>
                  </a:rPr>
                  <a:t>%</a:t>
                </a:r>
                <a:r>
                  <a:rPr lang="zh-CN" altLang="en-US" sz="1400" b="1" dirty="0" smtClean="0">
                    <a:ea typeface="楷体" panose="02010609060101010101" pitchFamily="49" charset="-122"/>
                  </a:rPr>
                  <a:t>。</a:t>
                </a:r>
                <a:endParaRPr lang="en-US" altLang="zh-CN" sz="1400" b="1" dirty="0"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 Box 39"/>
              <p:cNvSpPr txBox="1">
                <a:spLocks noChangeArrowheads="1"/>
              </p:cNvSpPr>
              <p:nvPr/>
            </p:nvSpPr>
            <p:spPr bwMode="auto">
              <a:xfrm>
                <a:off x="2296244" y="1690747"/>
                <a:ext cx="5009553" cy="591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spcBef>
                    <a:spcPct val="0"/>
                  </a:spcBef>
                  <a:buFontTx/>
                  <a:buNone/>
                  <a:defRPr sz="2400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到苹果园采摘的游客有多少人？ </a:t>
                </a:r>
                <a:endParaRPr lang="zh-CN" altLang="en-US" sz="1400" b="1" dirty="0">
                  <a:solidFill>
                    <a:srgbClr val="FF0000"/>
                  </a:solidFill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251520" y="1275606"/>
              <a:ext cx="4013750" cy="199818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68346" y="843558"/>
            <a:ext cx="4302781" cy="2025889"/>
            <a:chOff x="4265270" y="1275606"/>
            <a:chExt cx="4302781" cy="2025889"/>
          </a:xfrm>
        </p:grpSpPr>
        <p:grpSp>
          <p:nvGrpSpPr>
            <p:cNvPr id="7" name="组合 6"/>
            <p:cNvGrpSpPr/>
            <p:nvPr/>
          </p:nvGrpSpPr>
          <p:grpSpPr>
            <a:xfrm>
              <a:off x="4265270" y="1275606"/>
              <a:ext cx="4302781" cy="1947746"/>
              <a:chOff x="959729" y="1067138"/>
              <a:chExt cx="8673986" cy="3926465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8" name="Text Box 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59729" y="1067138"/>
                    <a:ext cx="8673986" cy="15105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25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采摘节期间，凤凰岭村一共接待游客</a:t>
                    </a:r>
                    <a:r>
                      <a:rPr lang="en-US" altLang="zh-CN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980</a:t>
                    </a:r>
                    <a:r>
                      <a: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人，其中到</a:t>
                    </a:r>
                    <a:endParaRPr lang="en-US" altLang="zh-CN" sz="1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  <a:p>
                    <a:pPr eaLnBrk="1" hangingPunct="1">
                      <a:lnSpc>
                        <a:spcPct val="125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苹果园采摘的占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1400" b="1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14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14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  <m:t>𝟒</m:t>
                            </m:r>
                          </m:den>
                        </m:f>
                        <m:r>
                          <a:rPr lang="zh-CN" altLang="en-US" sz="1400" b="1" i="1" dirty="0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。</m:t>
                        </m:r>
                      </m:oMath>
                    </a14:m>
                    <a:r>
                      <a: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到苹果园采摘的游客有多少人？ </a:t>
                    </a:r>
                    <a:endParaRPr lang="zh-CN" altLang="en-US" sz="1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8" name="Text Box 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959729" y="1067138"/>
                    <a:ext cx="8673986" cy="1510532"/>
                  </a:xfrm>
                  <a:prstGeom prst="rect">
                    <a:avLst/>
                  </a:prstGeom>
                  <a:blipFill rotWithShape="1">
                    <a:blip r:embed="rId2"/>
                  </a:blipFill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9" name="Line 9"/>
              <p:cNvSpPr>
                <a:spLocks noChangeShapeType="1"/>
              </p:cNvSpPr>
              <p:nvPr/>
            </p:nvSpPr>
            <p:spPr bwMode="auto">
              <a:xfrm>
                <a:off x="1234679" y="3031695"/>
                <a:ext cx="2743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Line 10"/>
              <p:cNvSpPr>
                <a:spLocks noChangeShapeType="1"/>
              </p:cNvSpPr>
              <p:nvPr/>
            </p:nvSpPr>
            <p:spPr bwMode="auto">
              <a:xfrm>
                <a:off x="1234679" y="2953115"/>
                <a:ext cx="4763" cy="892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Line 11"/>
              <p:cNvSpPr>
                <a:spLocks noChangeShapeType="1"/>
              </p:cNvSpPr>
              <p:nvPr/>
            </p:nvSpPr>
            <p:spPr bwMode="auto">
              <a:xfrm flipH="1">
                <a:off x="3977879" y="2953114"/>
                <a:ext cx="0" cy="964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AutoShape 12"/>
              <p:cNvSpPr/>
              <p:nvPr/>
            </p:nvSpPr>
            <p:spPr bwMode="auto">
              <a:xfrm rot="16200000">
                <a:off x="2569966" y="1486860"/>
                <a:ext cx="75009" cy="2686050"/>
              </a:xfrm>
              <a:prstGeom prst="rightBrace">
                <a:avLst>
                  <a:gd name="adj1" fmla="val 298414"/>
                  <a:gd name="adj2" fmla="val 50000"/>
                </a:avLst>
              </a:prstGeom>
              <a:noFill/>
              <a:ln w="31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Text Box 13"/>
              <p:cNvSpPr txBox="1">
                <a:spLocks noChangeArrowheads="1"/>
              </p:cNvSpPr>
              <p:nvPr/>
            </p:nvSpPr>
            <p:spPr bwMode="auto">
              <a:xfrm>
                <a:off x="2356247" y="2506629"/>
                <a:ext cx="1050884" cy="511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50" b="1">
                    <a:latin typeface="楷体" panose="02010609060101010101" pitchFamily="49" charset="-122"/>
                    <a:ea typeface="楷体" panose="02010609060101010101" pitchFamily="49" charset="-122"/>
                  </a:rPr>
                  <a:t>980</a:t>
                </a:r>
                <a:r>
                  <a: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AutoShape 14"/>
              <p:cNvSpPr/>
              <p:nvPr/>
            </p:nvSpPr>
            <p:spPr bwMode="auto">
              <a:xfrm rot="5400000">
                <a:off x="2236360" y="2102642"/>
                <a:ext cx="180996" cy="2160545"/>
              </a:xfrm>
              <a:prstGeom prst="rightBrace">
                <a:avLst>
                  <a:gd name="adj1" fmla="val 190890"/>
                  <a:gd name="adj2" fmla="val 50000"/>
                </a:avLst>
              </a:prstGeom>
              <a:noFill/>
              <a:ln w="31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Text Box 15"/>
              <p:cNvSpPr txBox="1">
                <a:spLocks noChangeArrowheads="1"/>
              </p:cNvSpPr>
              <p:nvPr/>
            </p:nvSpPr>
            <p:spPr bwMode="auto">
              <a:xfrm>
                <a:off x="2091928" y="3124564"/>
                <a:ext cx="779437" cy="511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r>
                  <a:rPr lang="zh-CN" altLang="en-US" sz="10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endParaRPr lang="zh-CN" altLang="en-US" sz="10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6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49204" y="3633958"/>
                    <a:ext cx="3917007" cy="87961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None/>
                    </a:pPr>
                    <a:r>
                      <a:rPr lang="en-US" altLang="zh-CN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980×</a:t>
                    </a:r>
                    <a:r>
                      <a:rPr lang="en-US" altLang="zh-CN" sz="1400" b="1" dirty="0">
                        <a:solidFill>
                          <a:srgbClr val="FF0000"/>
                        </a:solidFill>
                        <a:ea typeface="楷体" panose="02010609060101010101" pitchFamily="49" charset="-122"/>
                      </a:rPr>
                      <a:t> 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1400" b="1" i="1" dirty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14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14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1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a14:m>
                    <a:r>
                      <a:rPr lang="en-US" altLang="zh-CN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= 735</a:t>
                    </a:r>
                    <a:r>
                      <a:rPr lang="zh-CN" altLang="en-US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（人）</a:t>
                    </a:r>
                    <a:endParaRPr lang="zh-CN" altLang="en-US" sz="1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16" name="Text Box 1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3149204" y="3633958"/>
                    <a:ext cx="3917007" cy="879615"/>
                  </a:xfrm>
                  <a:prstGeom prst="rect">
                    <a:avLst/>
                  </a:prstGeom>
                  <a:blipFill rotWithShape="1">
                    <a:blip r:embed="rId3"/>
                  </a:blipFill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7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28525" y="2392457"/>
                    <a:ext cx="5443045" cy="124567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求到苹果园采摘的游客有多少人，也就是求</a:t>
                    </a:r>
                    <a:r>
                      <a:rPr lang="en-US" altLang="zh-CN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980</a:t>
                    </a:r>
                    <a:r>
                      <a:rPr lang="zh-CN" altLang="en-US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人的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1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1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1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  <m:t>𝟒</m:t>
                            </m:r>
                          </m:den>
                        </m:f>
                        <m:r>
                          <a:rPr lang="zh-CN" altLang="en-US" sz="1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a14:m>
                    <a:r>
                      <a:rPr lang="zh-CN" altLang="en-US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是多少。</a:t>
                    </a:r>
                    <a:endParaRPr lang="zh-CN" altLang="en-US" sz="1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17" name="Text Box 1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3828525" y="2392457"/>
                    <a:ext cx="5443045" cy="1245678"/>
                  </a:xfrm>
                  <a:prstGeom prst="rect">
                    <a:avLst/>
                  </a:prstGeom>
                  <a:blipFill rotWithShape="1">
                    <a:blip r:embed="rId4"/>
                  </a:blipFill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8" name="Rectangle 27"/>
              <p:cNvSpPr>
                <a:spLocks noChangeArrowheads="1"/>
              </p:cNvSpPr>
              <p:nvPr/>
            </p:nvSpPr>
            <p:spPr bwMode="auto">
              <a:xfrm>
                <a:off x="1795464" y="2620931"/>
                <a:ext cx="342901" cy="744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．</a:t>
                </a:r>
                <a:endPara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Rectangle 31"/>
              <p:cNvSpPr>
                <a:spLocks noChangeArrowheads="1"/>
              </p:cNvSpPr>
              <p:nvPr/>
            </p:nvSpPr>
            <p:spPr bwMode="auto">
              <a:xfrm>
                <a:off x="2466977" y="2624501"/>
                <a:ext cx="342901" cy="744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．</a:t>
                </a:r>
                <a:endPara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Rectangle 32"/>
              <p:cNvSpPr>
                <a:spLocks noChangeArrowheads="1"/>
              </p:cNvSpPr>
              <p:nvPr/>
            </p:nvSpPr>
            <p:spPr bwMode="auto">
              <a:xfrm>
                <a:off x="3149204" y="2624501"/>
                <a:ext cx="342901" cy="744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．</a:t>
                </a:r>
                <a:endPara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Text Box 20"/>
              <p:cNvSpPr txBox="1">
                <a:spLocks noChangeArrowheads="1"/>
              </p:cNvSpPr>
              <p:nvPr/>
            </p:nvSpPr>
            <p:spPr bwMode="auto">
              <a:xfrm>
                <a:off x="2091928" y="4373155"/>
                <a:ext cx="5982148" cy="620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答：到苹果园采摘的游客有</a:t>
                </a:r>
                <a:r>
                  <a:rPr lang="en-US" altLang="zh-CN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735</a:t>
                </a:r>
                <a:r>
                  <a:rPr lang="zh-CN" altLang="en-US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人。</a:t>
                </a:r>
                <a:endParaRPr lang="zh-CN" altLang="en-US" sz="1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4342369" y="1303315"/>
              <a:ext cx="4148676" cy="199818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a typeface="楷体" panose="02010609060101010101" pitchFamily="49" charset="-122"/>
              </a:endParaRPr>
            </a:p>
          </p:txBody>
        </p:sp>
      </p:grpSp>
      <p:sp>
        <p:nvSpPr>
          <p:cNvPr id="44" name="Text Box 22"/>
          <p:cNvSpPr txBox="1">
            <a:spLocks noChangeArrowheads="1"/>
          </p:cNvSpPr>
          <p:nvPr/>
        </p:nvSpPr>
        <p:spPr bwMode="auto">
          <a:xfrm>
            <a:off x="1225245" y="3426410"/>
            <a:ext cx="6372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想一想：百分数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问题与分数问题有什么联系？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82846" y="796963"/>
            <a:ext cx="4305178" cy="2000476"/>
            <a:chOff x="251520" y="1273310"/>
            <a:chExt cx="4305178" cy="2000476"/>
          </a:xfrm>
        </p:grpSpPr>
        <p:grpSp>
          <p:nvGrpSpPr>
            <p:cNvPr id="23" name="组合 22"/>
            <p:cNvGrpSpPr/>
            <p:nvPr/>
          </p:nvGrpSpPr>
          <p:grpSpPr>
            <a:xfrm>
              <a:off x="435666" y="1273310"/>
              <a:ext cx="4121032" cy="1971370"/>
              <a:chOff x="1252064" y="1119953"/>
              <a:chExt cx="7924133" cy="3790654"/>
            </a:xfrm>
          </p:grpSpPr>
          <p:pic>
            <p:nvPicPr>
              <p:cNvPr id="24" name="Picture 9"/>
              <p:cNvPicPr>
                <a:picLocks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267" y="1297525"/>
                <a:ext cx="342900" cy="285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>
                <a:off x="3318989" y="3004072"/>
                <a:ext cx="0" cy="7620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Line 28"/>
              <p:cNvSpPr>
                <a:spLocks noChangeShapeType="1"/>
              </p:cNvSpPr>
              <p:nvPr/>
            </p:nvSpPr>
            <p:spPr bwMode="auto">
              <a:xfrm>
                <a:off x="1252064" y="3080272"/>
                <a:ext cx="2743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Line 29"/>
              <p:cNvSpPr>
                <a:spLocks noChangeShapeType="1"/>
              </p:cNvSpPr>
              <p:nvPr/>
            </p:nvSpPr>
            <p:spPr bwMode="auto">
              <a:xfrm flipH="1">
                <a:off x="1261589" y="3004072"/>
                <a:ext cx="0" cy="83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Line 30"/>
              <p:cNvSpPr>
                <a:spLocks noChangeShapeType="1"/>
              </p:cNvSpPr>
              <p:nvPr/>
            </p:nvSpPr>
            <p:spPr bwMode="auto">
              <a:xfrm>
                <a:off x="3994074" y="3025503"/>
                <a:ext cx="0" cy="571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AutoShape 31"/>
              <p:cNvSpPr/>
              <p:nvPr/>
            </p:nvSpPr>
            <p:spPr bwMode="auto">
              <a:xfrm rot="16200000">
                <a:off x="2418877" y="1399110"/>
                <a:ext cx="390525" cy="2686050"/>
              </a:xfrm>
              <a:prstGeom prst="rightBrace">
                <a:avLst>
                  <a:gd name="adj1" fmla="val 54547"/>
                  <a:gd name="adj2" fmla="val 48801"/>
                </a:avLst>
              </a:prstGeom>
              <a:noFill/>
              <a:ln w="31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Text Box 32"/>
              <p:cNvSpPr txBox="1">
                <a:spLocks noChangeArrowheads="1"/>
              </p:cNvSpPr>
              <p:nvPr/>
            </p:nvSpPr>
            <p:spPr bwMode="auto">
              <a:xfrm>
                <a:off x="2204260" y="2122151"/>
                <a:ext cx="1190626" cy="488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980</a:t>
                </a:r>
                <a:r>
                  <a:rPr lang="zh-CN" altLang="en-US" sz="10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endParaRPr lang="zh-CN" altLang="en-US" sz="10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AutoShape 33"/>
              <p:cNvSpPr/>
              <p:nvPr/>
            </p:nvSpPr>
            <p:spPr bwMode="auto">
              <a:xfrm rot="5400000">
                <a:off x="2248618" y="2162300"/>
                <a:ext cx="95250" cy="2045494"/>
              </a:xfrm>
              <a:prstGeom prst="rightBrace">
                <a:avLst>
                  <a:gd name="adj1" fmla="val 178958"/>
                  <a:gd name="adj2" fmla="val 50000"/>
                </a:avLst>
              </a:prstGeom>
              <a:noFill/>
              <a:ln w="31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Text Box 34"/>
              <p:cNvSpPr txBox="1">
                <a:spLocks noChangeArrowheads="1"/>
              </p:cNvSpPr>
              <p:nvPr/>
            </p:nvSpPr>
            <p:spPr bwMode="auto">
              <a:xfrm>
                <a:off x="2118839" y="3175523"/>
                <a:ext cx="724965" cy="473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r>
                  <a:rPr lang="zh-CN" altLang="en-US" sz="1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endParaRPr lang="zh-CN" altLang="en-US" sz="1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Text Box 41"/>
              <p:cNvSpPr txBox="1">
                <a:spLocks noChangeArrowheads="1"/>
              </p:cNvSpPr>
              <p:nvPr/>
            </p:nvSpPr>
            <p:spPr bwMode="auto">
              <a:xfrm>
                <a:off x="1623255" y="2565784"/>
                <a:ext cx="1714499" cy="4734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980</a:t>
                </a:r>
                <a:r>
                  <a:rPr lang="zh-CN" altLang="en-US" sz="1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人的</a:t>
                </a:r>
                <a:r>
                  <a:rPr lang="en-US" altLang="zh-CN" sz="1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75%</a:t>
                </a:r>
                <a:endParaRPr lang="en-US" altLang="zh-CN" sz="1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Text Box 42"/>
              <p:cNvSpPr txBox="1">
                <a:spLocks noChangeArrowheads="1"/>
              </p:cNvSpPr>
              <p:nvPr/>
            </p:nvSpPr>
            <p:spPr bwMode="auto">
              <a:xfrm>
                <a:off x="3945968" y="2357611"/>
                <a:ext cx="4494400" cy="12427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求到苹果园采摘的游客有多少人，就是求</a:t>
                </a:r>
                <a:r>
                  <a:rPr lang="en-US" altLang="zh-CN" sz="1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980</a:t>
                </a:r>
                <a:r>
                  <a:rPr lang="zh-CN" altLang="en-US" sz="1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人的</a:t>
                </a:r>
                <a:r>
                  <a:rPr lang="en-US" altLang="zh-CN" sz="1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75%</a:t>
                </a:r>
                <a:r>
                  <a:rPr lang="zh-CN" altLang="en-US" sz="1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是多少。</a:t>
                </a:r>
                <a:endParaRPr lang="zh-CN" altLang="en-US" sz="1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Text Box 43"/>
              <p:cNvSpPr txBox="1">
                <a:spLocks noChangeArrowheads="1"/>
              </p:cNvSpPr>
              <p:nvPr/>
            </p:nvSpPr>
            <p:spPr bwMode="auto">
              <a:xfrm>
                <a:off x="2872468" y="3777402"/>
                <a:ext cx="3703860" cy="591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980×75% = 735</a:t>
                </a:r>
                <a:r>
                  <a:rPr lang="zh-CN" altLang="en-US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（人）</a:t>
                </a:r>
                <a:endParaRPr lang="zh-CN" altLang="en-US" sz="1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Text Box 45"/>
              <p:cNvSpPr txBox="1">
                <a:spLocks noChangeArrowheads="1"/>
              </p:cNvSpPr>
              <p:nvPr/>
            </p:nvSpPr>
            <p:spPr bwMode="auto">
              <a:xfrm>
                <a:off x="2305767" y="4318797"/>
                <a:ext cx="6870430" cy="591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答：到苹果园采摘的游客有</a:t>
                </a:r>
                <a:r>
                  <a:rPr lang="en-US" altLang="zh-CN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735</a:t>
                </a:r>
                <a:r>
                  <a:rPr lang="zh-CN" altLang="en-US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人。</a:t>
                </a:r>
                <a:endParaRPr lang="zh-CN" altLang="en-US" sz="1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AutoShape 33"/>
              <p:cNvSpPr/>
              <p:nvPr/>
            </p:nvSpPr>
            <p:spPr bwMode="auto">
              <a:xfrm rot="5400000" flipH="1" flipV="1">
                <a:off x="2258143" y="1946797"/>
                <a:ext cx="95250" cy="2045494"/>
              </a:xfrm>
              <a:prstGeom prst="rightBrace">
                <a:avLst>
                  <a:gd name="adj1" fmla="val 178958"/>
                  <a:gd name="adj2" fmla="val 50000"/>
                </a:avLst>
              </a:prstGeom>
              <a:noFill/>
              <a:ln w="31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Text Box 28"/>
              <p:cNvSpPr txBox="1">
                <a:spLocks noChangeArrowheads="1"/>
              </p:cNvSpPr>
              <p:nvPr/>
            </p:nvSpPr>
            <p:spPr bwMode="auto">
              <a:xfrm>
                <a:off x="1980304" y="1119953"/>
                <a:ext cx="3292703" cy="591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共接待游客</a:t>
                </a:r>
                <a:r>
                  <a:rPr lang="en-US" altLang="zh-CN" sz="1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980</a:t>
                </a:r>
                <a:r>
                  <a: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r>
                  <a:rPr lang="en-US" altLang="zh-CN" sz="1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endPara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Text Box 29"/>
              <p:cNvSpPr txBox="1">
                <a:spLocks noChangeArrowheads="1"/>
              </p:cNvSpPr>
              <p:nvPr/>
            </p:nvSpPr>
            <p:spPr bwMode="auto">
              <a:xfrm>
                <a:off x="4690234" y="1127787"/>
                <a:ext cx="3963353" cy="591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spcBef>
                    <a:spcPct val="0"/>
                  </a:spcBef>
                  <a:buFontTx/>
                  <a:buNone/>
                  <a:defRPr sz="2400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400" b="1" dirty="0">
                    <a:ea typeface="楷体" panose="02010609060101010101" pitchFamily="49" charset="-122"/>
                  </a:rPr>
                  <a:t>到苹果园采摘的占</a:t>
                </a:r>
                <a:r>
                  <a:rPr lang="en-US" altLang="zh-CN" sz="1400" b="1" dirty="0">
                    <a:ea typeface="楷体" panose="02010609060101010101" pitchFamily="49" charset="-122"/>
                  </a:rPr>
                  <a:t>75</a:t>
                </a:r>
                <a:r>
                  <a:rPr lang="en-US" altLang="zh-CN" sz="1400" b="1" dirty="0" smtClean="0">
                    <a:ea typeface="楷体" panose="02010609060101010101" pitchFamily="49" charset="-122"/>
                  </a:rPr>
                  <a:t>%</a:t>
                </a:r>
                <a:r>
                  <a:rPr lang="zh-CN" altLang="en-US" sz="1400" b="1" dirty="0" smtClean="0">
                    <a:ea typeface="楷体" panose="02010609060101010101" pitchFamily="49" charset="-122"/>
                  </a:rPr>
                  <a:t>。</a:t>
                </a:r>
                <a:endParaRPr lang="en-US" altLang="zh-CN" sz="1400" b="1" dirty="0"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 Box 39"/>
              <p:cNvSpPr txBox="1">
                <a:spLocks noChangeArrowheads="1"/>
              </p:cNvSpPr>
              <p:nvPr/>
            </p:nvSpPr>
            <p:spPr bwMode="auto">
              <a:xfrm>
                <a:off x="2296244" y="1690747"/>
                <a:ext cx="5009553" cy="591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spcBef>
                    <a:spcPct val="0"/>
                  </a:spcBef>
                  <a:buFontTx/>
                  <a:buNone/>
                  <a:defRPr sz="2400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到苹果园采摘的游客有多少人？ </a:t>
                </a:r>
                <a:endParaRPr lang="zh-CN" altLang="en-US" sz="1400" b="1" dirty="0">
                  <a:solidFill>
                    <a:srgbClr val="FF0000"/>
                  </a:solidFill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251520" y="1275606"/>
              <a:ext cx="4013750" cy="199818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68346" y="771550"/>
            <a:ext cx="4329519" cy="2025889"/>
            <a:chOff x="4265270" y="1275606"/>
            <a:chExt cx="4329519" cy="2025889"/>
          </a:xfrm>
        </p:grpSpPr>
        <p:grpSp>
          <p:nvGrpSpPr>
            <p:cNvPr id="7" name="组合 6"/>
            <p:cNvGrpSpPr/>
            <p:nvPr/>
          </p:nvGrpSpPr>
          <p:grpSpPr>
            <a:xfrm>
              <a:off x="4265270" y="1275606"/>
              <a:ext cx="4329519" cy="1947747"/>
              <a:chOff x="959729" y="1067138"/>
              <a:chExt cx="8727887" cy="3926467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8" name="Text Box 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59729" y="1067138"/>
                    <a:ext cx="8727887" cy="149670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25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采摘节期间，凤凰岭村一共接待游客</a:t>
                    </a:r>
                    <a:r>
                      <a:rPr lang="en-US" altLang="zh-CN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980</a:t>
                    </a:r>
                    <a:r>
                      <a: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人，其中到</a:t>
                    </a:r>
                    <a:endParaRPr lang="en-US" altLang="zh-CN" sz="1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  <a:p>
                    <a:pPr eaLnBrk="1" hangingPunct="1">
                      <a:lnSpc>
                        <a:spcPct val="125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苹果园采摘的占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1400" b="1" i="1" dirty="0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14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14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  <m:t>𝟒</m:t>
                            </m:r>
                          </m:den>
                        </m:f>
                        <m:r>
                          <a:rPr lang="zh-CN" altLang="en-US" sz="1400" b="1" i="1" dirty="0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。</m:t>
                        </m:r>
                      </m:oMath>
                    </a14:m>
                    <a:r>
                      <a: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到苹果园采摘的游客有多少人？ </a:t>
                    </a:r>
                    <a:endParaRPr lang="zh-CN" altLang="en-US" sz="1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8" name="Text Box 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959729" y="1067138"/>
                    <a:ext cx="8727887" cy="1496701"/>
                  </a:xfrm>
                  <a:prstGeom prst="rect">
                    <a:avLst/>
                  </a:prstGeom>
                  <a:blipFill rotWithShape="1">
                    <a:blip r:embed="rId2"/>
                  </a:blipFill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9" name="Line 9"/>
              <p:cNvSpPr>
                <a:spLocks noChangeShapeType="1"/>
              </p:cNvSpPr>
              <p:nvPr/>
            </p:nvSpPr>
            <p:spPr bwMode="auto">
              <a:xfrm>
                <a:off x="1234679" y="3031695"/>
                <a:ext cx="2743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Line 10"/>
              <p:cNvSpPr>
                <a:spLocks noChangeShapeType="1"/>
              </p:cNvSpPr>
              <p:nvPr/>
            </p:nvSpPr>
            <p:spPr bwMode="auto">
              <a:xfrm>
                <a:off x="1234679" y="2953115"/>
                <a:ext cx="4763" cy="892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Line 11"/>
              <p:cNvSpPr>
                <a:spLocks noChangeShapeType="1"/>
              </p:cNvSpPr>
              <p:nvPr/>
            </p:nvSpPr>
            <p:spPr bwMode="auto">
              <a:xfrm flipH="1">
                <a:off x="3977879" y="2953114"/>
                <a:ext cx="0" cy="964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AutoShape 12"/>
              <p:cNvSpPr/>
              <p:nvPr/>
            </p:nvSpPr>
            <p:spPr bwMode="auto">
              <a:xfrm rot="16200000">
                <a:off x="2569966" y="1486860"/>
                <a:ext cx="75009" cy="2686050"/>
              </a:xfrm>
              <a:prstGeom prst="rightBrace">
                <a:avLst>
                  <a:gd name="adj1" fmla="val 298414"/>
                  <a:gd name="adj2" fmla="val 50000"/>
                </a:avLst>
              </a:prstGeom>
              <a:noFill/>
              <a:ln w="31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Text Box 13"/>
              <p:cNvSpPr txBox="1">
                <a:spLocks noChangeArrowheads="1"/>
              </p:cNvSpPr>
              <p:nvPr/>
            </p:nvSpPr>
            <p:spPr bwMode="auto">
              <a:xfrm>
                <a:off x="2356247" y="2506629"/>
                <a:ext cx="1050884" cy="511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50" b="1">
                    <a:latin typeface="楷体" panose="02010609060101010101" pitchFamily="49" charset="-122"/>
                    <a:ea typeface="楷体" panose="02010609060101010101" pitchFamily="49" charset="-122"/>
                  </a:rPr>
                  <a:t>980</a:t>
                </a:r>
                <a:r>
                  <a: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AutoShape 14"/>
              <p:cNvSpPr/>
              <p:nvPr/>
            </p:nvSpPr>
            <p:spPr bwMode="auto">
              <a:xfrm rot="5400000">
                <a:off x="2256331" y="2082669"/>
                <a:ext cx="141051" cy="2160545"/>
              </a:xfrm>
              <a:prstGeom prst="rightBrace">
                <a:avLst>
                  <a:gd name="adj1" fmla="val 190890"/>
                  <a:gd name="adj2" fmla="val 50000"/>
                </a:avLst>
              </a:prstGeom>
              <a:noFill/>
              <a:ln w="31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Text Box 15"/>
              <p:cNvSpPr txBox="1">
                <a:spLocks noChangeArrowheads="1"/>
              </p:cNvSpPr>
              <p:nvPr/>
            </p:nvSpPr>
            <p:spPr bwMode="auto">
              <a:xfrm>
                <a:off x="2091928" y="3124564"/>
                <a:ext cx="779437" cy="511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50" b="1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r>
                  <a:rPr lang="zh-CN" altLang="en-US" sz="105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6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49204" y="3633958"/>
                    <a:ext cx="3886333" cy="87961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None/>
                    </a:pPr>
                    <a:r>
                      <a:rPr lang="en-US" altLang="zh-CN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980×</a:t>
                    </a:r>
                    <a:r>
                      <a:rPr lang="en-US" altLang="zh-CN" sz="1400" b="1" dirty="0">
                        <a:solidFill>
                          <a:srgbClr val="FF0000"/>
                        </a:solidFill>
                        <a:ea typeface="楷体" panose="02010609060101010101" pitchFamily="49" charset="-122"/>
                      </a:rPr>
                      <a:t> 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1400" b="1" i="1" dirty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14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1400" b="1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1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a14:m>
                    <a:r>
                      <a:rPr lang="en-US" altLang="zh-CN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= 735</a:t>
                    </a:r>
                    <a:r>
                      <a:rPr lang="zh-CN" altLang="en-US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（人）</a:t>
                    </a:r>
                    <a:endParaRPr lang="zh-CN" altLang="en-US" sz="1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16" name="Text Box 1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3149204" y="3633958"/>
                    <a:ext cx="3886333" cy="879615"/>
                  </a:xfrm>
                  <a:prstGeom prst="rect">
                    <a:avLst/>
                  </a:prstGeom>
                  <a:blipFill rotWithShape="1">
                    <a:blip r:embed="rId3"/>
                  </a:blipFill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7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28525" y="2392457"/>
                    <a:ext cx="5443045" cy="124567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求到苹果园采摘的游客有多少人，也就是求</a:t>
                    </a:r>
                    <a:r>
                      <a:rPr lang="en-US" altLang="zh-CN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980</a:t>
                    </a:r>
                    <a:r>
                      <a:rPr lang="zh-CN" altLang="en-US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人的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1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a:rPr lang="en-US" altLang="zh-CN" sz="1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1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  <m:t>𝟒</m:t>
                            </m:r>
                          </m:den>
                        </m:f>
                        <m:r>
                          <a:rPr lang="zh-CN" altLang="en-US" sz="1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a14:m>
                    <a:r>
                      <a:rPr lang="zh-CN" altLang="en-US" sz="1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是多少。</a:t>
                    </a:r>
                    <a:endParaRPr lang="zh-CN" altLang="en-US" sz="1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17" name="Text Box 1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3828525" y="2392457"/>
                    <a:ext cx="5443045" cy="1245678"/>
                  </a:xfrm>
                  <a:prstGeom prst="rect">
                    <a:avLst/>
                  </a:prstGeom>
                  <a:blipFill rotWithShape="1">
                    <a:blip r:embed="rId4"/>
                  </a:blipFill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8" name="Rectangle 27"/>
              <p:cNvSpPr>
                <a:spLocks noChangeArrowheads="1"/>
              </p:cNvSpPr>
              <p:nvPr/>
            </p:nvSpPr>
            <p:spPr bwMode="auto">
              <a:xfrm>
                <a:off x="1795464" y="2620931"/>
                <a:ext cx="342901" cy="744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．</a:t>
                </a:r>
                <a:endPara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Rectangle 31"/>
              <p:cNvSpPr>
                <a:spLocks noChangeArrowheads="1"/>
              </p:cNvSpPr>
              <p:nvPr/>
            </p:nvSpPr>
            <p:spPr bwMode="auto">
              <a:xfrm>
                <a:off x="2466977" y="2624501"/>
                <a:ext cx="342901" cy="744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．</a:t>
                </a:r>
                <a:endPara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Rectangle 32"/>
              <p:cNvSpPr>
                <a:spLocks noChangeArrowheads="1"/>
              </p:cNvSpPr>
              <p:nvPr/>
            </p:nvSpPr>
            <p:spPr bwMode="auto">
              <a:xfrm>
                <a:off x="3149204" y="2624501"/>
                <a:ext cx="342901" cy="744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．</a:t>
                </a:r>
                <a:endPara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Text Box 20"/>
              <p:cNvSpPr txBox="1">
                <a:spLocks noChangeArrowheads="1"/>
              </p:cNvSpPr>
              <p:nvPr/>
            </p:nvSpPr>
            <p:spPr bwMode="auto">
              <a:xfrm>
                <a:off x="2091928" y="4373157"/>
                <a:ext cx="5982148" cy="620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答：到苹果园采摘的游客有</a:t>
                </a:r>
                <a:r>
                  <a:rPr lang="en-US" altLang="zh-CN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735</a:t>
                </a:r>
                <a:r>
                  <a:rPr lang="zh-CN" altLang="en-US" sz="1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人。</a:t>
                </a:r>
                <a:endParaRPr lang="zh-CN" altLang="en-US" sz="1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4342369" y="1303315"/>
              <a:ext cx="4148676" cy="199818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a typeface="楷体" panose="02010609060101010101" pitchFamily="49" charset="-122"/>
              </a:endParaRPr>
            </a:p>
          </p:txBody>
        </p:sp>
      </p:grpSp>
      <p:sp>
        <p:nvSpPr>
          <p:cNvPr id="45" name="Text Box 22"/>
          <p:cNvSpPr txBox="1">
            <a:spLocks noChangeArrowheads="1"/>
          </p:cNvSpPr>
          <p:nvPr/>
        </p:nvSpPr>
        <p:spPr bwMode="auto">
          <a:xfrm>
            <a:off x="1210029" y="3021143"/>
            <a:ext cx="6372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百分数问题与分数问题的解题方法是相同的。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57232" y="3633761"/>
            <a:ext cx="86950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数量关系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”的量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另一个量占单位“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”的百分之几。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084432" y="1076989"/>
            <a:ext cx="7952064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Tx/>
              <a:buNone/>
              <a:defRPr sz="2400" b="1">
                <a:latin typeface="楷体_GB2312" panose="02010609030101010101" pitchFamily="49" charset="-122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一篇文章有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9600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个字。小明打了全文的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％，小明打了多少字？小芳来帮忙，打了全文的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％，她打了多少字？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8"/>
          <p:cNvSpPr/>
          <p:nvPr/>
        </p:nvSpPr>
        <p:spPr>
          <a:xfrm>
            <a:off x="6626358" y="2442820"/>
            <a:ext cx="1690058" cy="488970"/>
          </a:xfrm>
          <a:prstGeom prst="wedgeRoundRectCallout">
            <a:avLst>
              <a:gd name="adj1" fmla="val 4295"/>
              <a:gd name="adj2" fmla="val -90518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Line 75"/>
          <p:cNvSpPr>
            <a:spLocks noChangeShapeType="1"/>
          </p:cNvSpPr>
          <p:nvPr/>
        </p:nvSpPr>
        <p:spPr bwMode="auto">
          <a:xfrm>
            <a:off x="6660232" y="1563638"/>
            <a:ext cx="1224136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Line 75"/>
          <p:cNvSpPr>
            <a:spLocks noChangeShapeType="1"/>
          </p:cNvSpPr>
          <p:nvPr/>
        </p:nvSpPr>
        <p:spPr bwMode="auto">
          <a:xfrm>
            <a:off x="6804248" y="2139702"/>
            <a:ext cx="1224136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2123458" y="2643758"/>
            <a:ext cx="13187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3062960" y="3192541"/>
            <a:ext cx="4171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9600×30%=2880(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3062960" y="2643758"/>
            <a:ext cx="4286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9600×40%=3840(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2123458" y="3192541"/>
            <a:ext cx="9395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小芳：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1187624" y="3609479"/>
            <a:ext cx="7007696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答：小明打了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3840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个字；小芳打了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个字。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520" y="718840"/>
            <a:ext cx="633344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18519" y="627534"/>
            <a:ext cx="8109491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实验小学的一项调查表明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在校的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名学生中有蛀牙的占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小学有蛀牙的学生有多少人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没有蛀牙的学生有多少人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818520" y="2101509"/>
            <a:ext cx="26707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有蛀牙的学生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3512296" y="2735403"/>
            <a:ext cx="46601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1200-360=840(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3312614" y="2101509"/>
            <a:ext cx="47877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1200×30%=360(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818520" y="2735403"/>
            <a:ext cx="29613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没有蛀牙的学生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818519" y="3219822"/>
            <a:ext cx="7827657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实验小学有蛀牙的学生有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没有蛀牙的学生有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PP_MARK_KEY" val="3f0522c7-1676-4319-96c5-c14a5591ff8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1699</Words>
  <Application>WPS 演示</Application>
  <PresentationFormat>全屏显示(16:9)</PresentationFormat>
  <Paragraphs>256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Calibri</vt:lpstr>
      <vt:lpstr>楷体_GB2312</vt:lpstr>
      <vt:lpstr>新宋体</vt:lpstr>
      <vt:lpstr>幼圆</vt:lpstr>
      <vt:lpstr>Cambria Math</vt:lpstr>
      <vt:lpstr>Cambria Math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67</cp:revision>
  <dcterms:created xsi:type="dcterms:W3CDTF">2018-09-11T05:46:00Z</dcterms:created>
  <dcterms:modified xsi:type="dcterms:W3CDTF">2023-02-13T05:30:49Z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BA29580389F84FA9827211931F7F801E</vt:lpwstr>
  </property>
  <property fmtid="{D5CDD505-2E9C-101B-9397-08002B2CF9AE}" pid="3" name="KSOProductBuildVer">
    <vt:lpwstr>2052-11.1.0.13703</vt:lpwstr>
  </property>
</Properties>
</file>