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300" r:id="rId11"/>
    <p:sldId id="301" r:id="rId12"/>
    <p:sldId id="289" r:id="rId13"/>
    <p:sldId id="272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百分数（二）  纳税的意义和应纳税额的计算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8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wmf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1.wmf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9302" y="2283718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90721" y="995343"/>
            <a:ext cx="6072083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欢乐农家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</a:t>
            </a:r>
            <a:r>
              <a:rPr lang="en-US" altLang="zh-CN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百分数（二）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32396" y="1013745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一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4655" y="1837416"/>
            <a:ext cx="5614691" cy="2318510"/>
            <a:chOff x="2068180" y="2173457"/>
            <a:chExt cx="4952091" cy="2126485"/>
          </a:xfrm>
        </p:grpSpPr>
        <p:sp>
          <p:nvSpPr>
            <p:cNvPr id="13" name="圆角矩形 69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dist="38100" algn="l" rotWithShape="0">
                <a:prstClr val="black">
                  <a:alpha val="4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圆角矩形 71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25400" dir="13500000">
                <a:prstClr val="black">
                  <a:alpha val="6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6351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44982" y="2354903"/>
            <a:ext cx="448151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320×5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%=16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099426" y="720720"/>
            <a:ext cx="757703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某景区“十一”黄金周期间的营业额为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旅游的营业税税率为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该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景区需要缴纳营业税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46805" y="3209858"/>
            <a:ext cx="540611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答：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该景区需要缴纳营业税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9672" y="2139702"/>
            <a:ext cx="6264696" cy="1661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营业税问题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的基本方法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应纳税额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营业额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83768" y="1601237"/>
            <a:ext cx="381642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21526" y="1449225"/>
            <a:ext cx="3351645" cy="1358034"/>
            <a:chOff x="539552" y="1453529"/>
            <a:chExt cx="3351645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74183" y="702557"/>
            <a:ext cx="4680520" cy="2851370"/>
            <a:chOff x="3767549" y="1449434"/>
            <a:chExt cx="4680520" cy="2851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7549" y="1449434"/>
              <a:ext cx="4680520" cy="2520714"/>
            </a:xfrm>
            <a:prstGeom prst="rect">
              <a:avLst/>
            </a:prstGeom>
          </p:spPr>
        </p:pic>
        <p:sp>
          <p:nvSpPr>
            <p:cNvPr id="15" name="AutoShape 61"/>
            <p:cNvSpPr>
              <a:spLocks noChangeArrowheads="1"/>
            </p:cNvSpPr>
            <p:nvPr/>
          </p:nvSpPr>
          <p:spPr bwMode="auto">
            <a:xfrm>
              <a:off x="3969573" y="2567216"/>
              <a:ext cx="1204853" cy="724614"/>
            </a:xfrm>
            <a:prstGeom prst="wedgeEllipseCallout">
              <a:avLst>
                <a:gd name="adj1" fmla="val 46690"/>
                <a:gd name="adj2" fmla="val 54009"/>
              </a:avLst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旅游团有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Rectangle 64"/>
            <p:cNvSpPr>
              <a:spLocks noChangeArrowheads="1"/>
            </p:cNvSpPr>
            <p:nvPr/>
          </p:nvSpPr>
          <p:spPr bwMode="auto">
            <a:xfrm>
              <a:off x="7030469" y="2820696"/>
              <a:ext cx="1413773" cy="59412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票价：</a:t>
              </a:r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团体票（</a:t>
              </a:r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人以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上）：八五折优惠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65"/>
            <p:cNvSpPr txBox="1">
              <a:spLocks noChangeArrowheads="1"/>
            </p:cNvSpPr>
            <p:nvPr/>
          </p:nvSpPr>
          <p:spPr bwMode="auto">
            <a:xfrm>
              <a:off x="3783004" y="3931472"/>
              <a:ext cx="4661238" cy="369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彩虹谷“十一”黄金周期间共收入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115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万元。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2145890" y="3690544"/>
            <a:ext cx="653056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“十一”黄金周期间共收入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2409591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21526" y="843558"/>
            <a:ext cx="3351645" cy="1358034"/>
            <a:chOff x="539552" y="1453529"/>
            <a:chExt cx="3351645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根据你发现的信息，能提出什么问题？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74183" y="702557"/>
            <a:ext cx="4670059" cy="2666704"/>
            <a:chOff x="3767549" y="1449434"/>
            <a:chExt cx="4680520" cy="2851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7549" y="1449434"/>
              <a:ext cx="4680520" cy="2520714"/>
            </a:xfrm>
            <a:prstGeom prst="rect">
              <a:avLst/>
            </a:prstGeom>
          </p:spPr>
        </p:pic>
        <p:sp>
          <p:nvSpPr>
            <p:cNvPr id="15" name="AutoShape 61"/>
            <p:cNvSpPr>
              <a:spLocks noChangeArrowheads="1"/>
            </p:cNvSpPr>
            <p:nvPr/>
          </p:nvSpPr>
          <p:spPr bwMode="auto">
            <a:xfrm>
              <a:off x="3969573" y="2567216"/>
              <a:ext cx="1204853" cy="724614"/>
            </a:xfrm>
            <a:prstGeom prst="wedgeEllipseCallout">
              <a:avLst>
                <a:gd name="adj1" fmla="val 46690"/>
                <a:gd name="adj2" fmla="val 54009"/>
              </a:avLst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旅游团有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Rectangle 64"/>
            <p:cNvSpPr>
              <a:spLocks noChangeArrowheads="1"/>
            </p:cNvSpPr>
            <p:nvPr/>
          </p:nvSpPr>
          <p:spPr bwMode="auto">
            <a:xfrm>
              <a:off x="7030469" y="2820696"/>
              <a:ext cx="1413773" cy="59412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票价：</a:t>
              </a:r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团体票（</a:t>
              </a:r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人以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上）：八五折优惠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65"/>
            <p:cNvSpPr txBox="1">
              <a:spLocks noChangeArrowheads="1"/>
            </p:cNvSpPr>
            <p:nvPr/>
          </p:nvSpPr>
          <p:spPr bwMode="auto">
            <a:xfrm>
              <a:off x="3783004" y="3931472"/>
              <a:ext cx="4661238" cy="369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彩虹谷“十一”黄金周期间共收入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115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万元。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2073882" y="3435846"/>
            <a:ext cx="5522454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“十一”黄金周期间共收入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2174279" y="3795886"/>
            <a:ext cx="6221260" cy="728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如果按</a:t>
            </a: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的税率缴纳营业税，“十一”黄金周期间彩虹谷景区应缴纳营业税多少万元？</a:t>
            </a:r>
            <a:endParaRPr lang="zh-CN" altLang="en-US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8684" y="1909222"/>
            <a:ext cx="7599700" cy="2325803"/>
            <a:chOff x="348713" y="1123429"/>
            <a:chExt cx="9449446" cy="400791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flipH="1">
              <a:off x="1215636" y="1123429"/>
              <a:ext cx="8582523" cy="4007911"/>
            </a:xfrm>
            <a:prstGeom prst="rect">
              <a:avLst/>
            </a:prstGeom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348713" y="3405170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Picture 9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8863" y="1022124"/>
            <a:ext cx="323850" cy="311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1022713" y="913055"/>
            <a:ext cx="7421529" cy="8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的税率缴纳营业税，“十一”黄金周期间彩虹谷景区应缴纳营业税多少万元？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1753694" y="2427734"/>
            <a:ext cx="5626618" cy="1667764"/>
          </a:xfrm>
          <a:prstGeom prst="rect">
            <a:avLst/>
          </a:prstGeom>
          <a:noFill/>
          <a:ln w="28575" algn="ctr">
            <a:noFill/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纳税是根据国家税法规定，按照一定的比率把集体或个人收入的一部分缴纳给国家。税收的种类主要有增值税、消费税、营业税和个人所得税等。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4"/>
          <p:cNvSpPr txBox="1">
            <a:spLocks noChangeArrowheads="1"/>
          </p:cNvSpPr>
          <p:nvPr/>
        </p:nvSpPr>
        <p:spPr bwMode="auto">
          <a:xfrm>
            <a:off x="2132384" y="2026510"/>
            <a:ext cx="4482703" cy="462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纳税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是怎么回事呢？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531235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110911" y="1480138"/>
            <a:ext cx="6630022" cy="3009946"/>
          </a:xfrm>
          <a:prstGeom prst="rect">
            <a:avLst/>
          </a:prstGeom>
        </p:spPr>
      </p:pic>
      <p:pic>
        <p:nvPicPr>
          <p:cNvPr id="7" name="Picture 9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7061" y="592587"/>
            <a:ext cx="323850" cy="311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1110911" y="483518"/>
            <a:ext cx="7421529" cy="8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的税率缴纳营业税，“十一”黄金周期间彩虹谷景区应缴纳营业税多少万元？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2039849" y="2350001"/>
            <a:ext cx="5239715" cy="1667764"/>
          </a:xfrm>
          <a:prstGeom prst="rect">
            <a:avLst/>
          </a:prstGeom>
          <a:noFill/>
          <a:ln w="28575" algn="ctr">
            <a:noFill/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缴纳的税款叫作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应纳税额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应纳税额与各种收入（销售额、营业额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）的比率叫作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4"/>
          <p:cNvSpPr txBox="1">
            <a:spLocks noChangeArrowheads="1"/>
          </p:cNvSpPr>
          <p:nvPr/>
        </p:nvSpPr>
        <p:spPr bwMode="auto">
          <a:xfrm>
            <a:off x="2039406" y="1836671"/>
            <a:ext cx="4482703" cy="462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税率是怎么回事呢？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04531" y="2509860"/>
            <a:ext cx="3351645" cy="1358034"/>
            <a:chOff x="1004158" y="1844071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6" name="云形标注 5"/>
            <p:cNvSpPr>
              <a:spLocks noChangeArrowheads="1"/>
            </p:cNvSpPr>
            <p:nvPr/>
          </p:nvSpPr>
          <p:spPr bwMode="auto">
            <a:xfrm>
              <a:off x="1004158" y="1844071"/>
              <a:ext cx="3351645" cy="1358034"/>
            </a:xfrm>
            <a:prstGeom prst="cloudCallout">
              <a:avLst>
                <a:gd name="adj1" fmla="val -54027"/>
                <a:gd name="adj2" fmla="val 27329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1530204" y="2236384"/>
              <a:ext cx="2753591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怎样计算税额？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Picture 9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3244" y="659052"/>
            <a:ext cx="323850" cy="311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1272342" y="555526"/>
            <a:ext cx="7113123" cy="8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的税率缴纳营业税，“十一”黄金周期间彩虹谷景区应缴纳营业税多少万元？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5"/>
          <p:cNvSpPr>
            <a:spLocks noChangeArrowheads="1"/>
          </p:cNvSpPr>
          <p:nvPr/>
        </p:nvSpPr>
        <p:spPr bwMode="auto">
          <a:xfrm>
            <a:off x="2861109" y="1667382"/>
            <a:ext cx="354223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营业额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0437" y="731060"/>
            <a:ext cx="323850" cy="311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1079535" y="627534"/>
            <a:ext cx="7113123" cy="8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的税率缴纳营业税，“十一”黄金周期间彩虹谷景区应缴纳营业税多少万元？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3"/>
          <p:cNvSpPr txBox="1">
            <a:spLocks noChangeArrowheads="1"/>
          </p:cNvSpPr>
          <p:nvPr/>
        </p:nvSpPr>
        <p:spPr bwMode="auto">
          <a:xfrm>
            <a:off x="2362969" y="2968194"/>
            <a:ext cx="36626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115×3%=3.45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4"/>
          <p:cNvSpPr txBox="1">
            <a:spLocks noChangeArrowheads="1"/>
          </p:cNvSpPr>
          <p:nvPr/>
        </p:nvSpPr>
        <p:spPr bwMode="auto">
          <a:xfrm>
            <a:off x="2362969" y="3582595"/>
            <a:ext cx="45216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答：应上缴营业税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5"/>
          <p:cNvSpPr>
            <a:spLocks noChangeArrowheads="1"/>
          </p:cNvSpPr>
          <p:nvPr/>
        </p:nvSpPr>
        <p:spPr bwMode="auto">
          <a:xfrm>
            <a:off x="2668302" y="1739390"/>
            <a:ext cx="354223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营业额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1360560" y="2353792"/>
            <a:ext cx="64363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求上缴的营业税就是求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万元的３％是多少。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0708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1034629" y="915566"/>
            <a:ext cx="81093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餐饮服务场所的营业税为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。根据这一信息，计算并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填写下表。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Group 69"/>
          <p:cNvGraphicFramePr>
            <a:graphicFrameLocks noGrp="1"/>
          </p:cNvGraphicFramePr>
          <p:nvPr/>
        </p:nvGraphicFramePr>
        <p:xfrm>
          <a:off x="1312397" y="1779662"/>
          <a:ext cx="6519205" cy="266204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761136"/>
                <a:gridCol w="2218687"/>
                <a:gridCol w="2539382"/>
              </a:tblGrid>
              <a:tr h="59293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月份营业额</a:t>
                      </a:r>
                      <a:endParaRPr kumimoji="0" lang="en-US" altLang="zh-CN" sz="24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（万元）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应缴纳营业税</a:t>
                      </a:r>
                      <a:endParaRPr kumimoji="0" lang="zh-CN" altLang="en-US" sz="24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（万元）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48577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方华大酒店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150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43219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丽都酒店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84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7742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东方海鲜城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70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6790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铁路宾馆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10" name="Text Box 67"/>
          <p:cNvSpPr txBox="1">
            <a:spLocks noChangeArrowheads="1"/>
          </p:cNvSpPr>
          <p:nvPr/>
        </p:nvSpPr>
        <p:spPr bwMode="auto">
          <a:xfrm>
            <a:off x="6176665" y="23525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68"/>
          <p:cNvSpPr txBox="1">
            <a:spLocks noChangeArrowheads="1"/>
          </p:cNvSpPr>
          <p:nvPr/>
        </p:nvSpPr>
        <p:spPr bwMode="auto">
          <a:xfrm>
            <a:off x="6209565" y="2731138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6392168" y="283829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71"/>
          <p:cNvSpPr txBox="1">
            <a:spLocks noChangeArrowheads="1"/>
          </p:cNvSpPr>
          <p:nvPr/>
        </p:nvSpPr>
        <p:spPr bwMode="auto">
          <a:xfrm>
            <a:off x="6211946" y="3145565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72"/>
          <p:cNvSpPr txBox="1">
            <a:spLocks noChangeArrowheads="1"/>
          </p:cNvSpPr>
          <p:nvPr/>
        </p:nvSpPr>
        <p:spPr bwMode="auto">
          <a:xfrm>
            <a:off x="6223257" y="3594341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73"/>
          <p:cNvSpPr txBox="1">
            <a:spLocks noChangeArrowheads="1"/>
          </p:cNvSpPr>
          <p:nvPr/>
        </p:nvSpPr>
        <p:spPr bwMode="auto">
          <a:xfrm>
            <a:off x="6372200" y="405205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6392168" y="283829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70"/>
          <p:cNvSpPr txBox="1">
            <a:spLocks noChangeArrowheads="1"/>
          </p:cNvSpPr>
          <p:nvPr/>
        </p:nvSpPr>
        <p:spPr bwMode="auto">
          <a:xfrm>
            <a:off x="6404074" y="283829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80845" y="2190532"/>
            <a:ext cx="5614691" cy="1944216"/>
            <a:chOff x="2068180" y="2173457"/>
            <a:chExt cx="4952091" cy="2126485"/>
          </a:xfrm>
        </p:grpSpPr>
        <p:sp>
          <p:nvSpPr>
            <p:cNvPr id="13" name="圆角矩形 69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  <a:solidFill>
              <a:srgbClr val="CC9900"/>
            </a:solidFill>
            <a:ln w="25400" cap="flat" cmpd="sng" algn="ctr">
              <a:noFill/>
              <a:prstDash val="solid"/>
            </a:ln>
            <a:effectLst>
              <a:outerShdw dist="38100" algn="l" rotWithShape="0">
                <a:prstClr val="black">
                  <a:alpha val="4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圆角矩形 71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25400" dir="13500000">
                <a:prstClr val="black">
                  <a:alpha val="6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3478" y="84234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72291" y="2564826"/>
            <a:ext cx="448151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3000×1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%=30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115616" y="699542"/>
            <a:ext cx="734481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李文从邮局给父母汇款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元，按照规定汇费是汇款额的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。李文应付汇费多少元？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712251" y="3177043"/>
            <a:ext cx="448151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答：李文应付汇费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5f47a149-42f7-422f-904f-8d233c8fcc2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WPS 演示</Application>
  <PresentationFormat>全屏显示(16:9)</PresentationFormat>
  <Paragraphs>158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幼圆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欢乐农家游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66</cp:revision>
  <dcterms:created xsi:type="dcterms:W3CDTF">2018-09-11T05:46:00Z</dcterms:created>
  <dcterms:modified xsi:type="dcterms:W3CDTF">2023-02-13T05:33:22Z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5AEF8898BF444972AD7AD8BA8AF202EE</vt:lpwstr>
  </property>
  <property fmtid="{D5CDD505-2E9C-101B-9397-08002B2CF9AE}" pid="3" name="KSOProductBuildVer">
    <vt:lpwstr>2052-11.1.0.13703</vt:lpwstr>
  </property>
</Properties>
</file>