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289" r:id="rId15"/>
    <p:sldId id="27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百分数（二）  折扣的意义与解决折扣问题的方法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7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3.jpe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59302" y="2283718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90721" y="995343"/>
            <a:ext cx="6072083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欢乐农家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</a:t>
            </a:r>
            <a:r>
              <a:rPr lang="en-US" altLang="zh-CN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百分数（二）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32396" y="1013745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一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7544" y="9275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43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131" y="665481"/>
            <a:ext cx="5368162" cy="1145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100608" y="745418"/>
            <a:ext cx="431006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531614" y="1824826"/>
            <a:ext cx="2461110" cy="40011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747464" y="1813485"/>
            <a:ext cx="2296555" cy="40011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5608569" y="1824826"/>
            <a:ext cx="2213372" cy="40011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6460125" y="467945"/>
            <a:ext cx="1619250" cy="919163"/>
          </a:xfrm>
          <a:prstGeom prst="wedgeEllipseCallout">
            <a:avLst>
              <a:gd name="adj1" fmla="val -32648"/>
              <a:gd name="adj2" fmla="val 57255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所有商品八折优惠。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1316111" y="2317348"/>
            <a:ext cx="6138961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）现在买一块地毯比原来便宜多少元？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1707150" y="2761493"/>
            <a:ext cx="415885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840 – 840 × 80%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2063147" y="3617553"/>
            <a:ext cx="4158853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168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2085768" y="3185356"/>
            <a:ext cx="415885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840 - 672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1569037" y="4019226"/>
            <a:ext cx="529232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答：现在买一块地毯比原来便宜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75726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97611" y="627534"/>
            <a:ext cx="7308895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一种作业本的单价是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元，三家文具店采取了不同的促销方式。张老师要买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本这种作业本，去哪家文具店购买比较合算？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24092" y="1792792"/>
            <a:ext cx="2808312" cy="132343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A店：一律九折优惠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B店：买5本赠1本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C店：满50元八折优惠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53981" y="1768502"/>
            <a:ext cx="1999265" cy="14051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100×0.5×90%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=50×90%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88698" y="1878142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A店：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11955" y="3269170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B店：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515368" y="3118090"/>
            <a:ext cx="2517036" cy="14051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5×0.5×16+4×0.5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=40+2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41102" y="3173695"/>
            <a:ext cx="3546164" cy="495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100÷6=16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（组）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1470" y="90982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79529" y="780090"/>
            <a:ext cx="7308895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一种作业本的单价是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元，三家文具店采取了不同的促销方式。张老师要买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本这种作业本，去哪家文具店购买比较合算？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99753" y="3683808"/>
            <a:ext cx="398183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店购买比较合算。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93220" y="2206607"/>
            <a:ext cx="2385589" cy="18668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100×0.5=50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满50元八折优惠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50×80%=40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22038" y="2311875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C店：</a:t>
            </a:r>
            <a:endParaRPr lang="zh-CN" altLang="en-US" sz="2000" dirty="0">
              <a:solidFill>
                <a:srgbClr val="0070C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06010" y="1945348"/>
            <a:ext cx="2808312" cy="132343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A店：一律九折优惠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B店：买5本赠1本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C店：满50元八折优惠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4012" y="1904832"/>
            <a:ext cx="700543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解决与折扣有关的问题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实质上就是“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求一个数的百分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之几是多少和已知一个数的百分之几是多少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求这个数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的问题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与百分数实际问题的解题思路和解题方法相同。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先找到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”的量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位“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”的量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21526" y="135836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到什么信息？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74183" y="702557"/>
            <a:ext cx="4680520" cy="2851370"/>
            <a:chOff x="3767549" y="1449434"/>
            <a:chExt cx="4680520" cy="28513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7549" y="1449434"/>
              <a:ext cx="4680520" cy="2520714"/>
            </a:xfrm>
            <a:prstGeom prst="rect">
              <a:avLst/>
            </a:prstGeom>
          </p:spPr>
        </p:pic>
        <p:sp>
          <p:nvSpPr>
            <p:cNvPr id="15" name="AutoShape 61"/>
            <p:cNvSpPr>
              <a:spLocks noChangeArrowheads="1"/>
            </p:cNvSpPr>
            <p:nvPr/>
          </p:nvSpPr>
          <p:spPr bwMode="auto">
            <a:xfrm>
              <a:off x="3969573" y="2567216"/>
              <a:ext cx="1204853" cy="724614"/>
            </a:xfrm>
            <a:prstGeom prst="wedgeEllipseCallout">
              <a:avLst>
                <a:gd name="adj1" fmla="val 46690"/>
                <a:gd name="adj2" fmla="val 54009"/>
              </a:avLst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旅游团有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Rectangle 64"/>
            <p:cNvSpPr>
              <a:spLocks noChangeArrowheads="1"/>
            </p:cNvSpPr>
            <p:nvPr/>
          </p:nvSpPr>
          <p:spPr bwMode="auto">
            <a:xfrm>
              <a:off x="7030469" y="2820696"/>
              <a:ext cx="1413773" cy="59412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票价：</a:t>
              </a:r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团体票（</a:t>
              </a:r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人以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上）：八五折优惠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65"/>
            <p:cNvSpPr txBox="1">
              <a:spLocks noChangeArrowheads="1"/>
            </p:cNvSpPr>
            <p:nvPr/>
          </p:nvSpPr>
          <p:spPr bwMode="auto">
            <a:xfrm>
              <a:off x="3783004" y="3931472"/>
              <a:ext cx="4661238" cy="369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彩虹谷“十一”黄金周期间共收入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115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万元。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1547664" y="3766269"/>
            <a:ext cx="2305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旅游团有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32"/>
          <p:cNvSpPr txBox="1">
            <a:spLocks noChangeArrowheads="1"/>
          </p:cNvSpPr>
          <p:nvPr/>
        </p:nvSpPr>
        <p:spPr bwMode="auto">
          <a:xfrm>
            <a:off x="3707903" y="3801344"/>
            <a:ext cx="5256585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零售每张票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元，团体票八五折优惠。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2500447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321526" y="843558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38578" y="1686839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根据你发现的信息，你能提出什么问题？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74183" y="702557"/>
            <a:ext cx="4680520" cy="2851370"/>
            <a:chOff x="3767549" y="1449434"/>
            <a:chExt cx="4680520" cy="28513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7549" y="1449434"/>
              <a:ext cx="4680520" cy="2520714"/>
            </a:xfrm>
            <a:prstGeom prst="rect">
              <a:avLst/>
            </a:prstGeom>
          </p:spPr>
        </p:pic>
        <p:sp>
          <p:nvSpPr>
            <p:cNvPr id="15" name="AutoShape 61"/>
            <p:cNvSpPr>
              <a:spLocks noChangeArrowheads="1"/>
            </p:cNvSpPr>
            <p:nvPr/>
          </p:nvSpPr>
          <p:spPr bwMode="auto">
            <a:xfrm>
              <a:off x="3969573" y="2567216"/>
              <a:ext cx="1204853" cy="724614"/>
            </a:xfrm>
            <a:prstGeom prst="wedgeEllipseCallout">
              <a:avLst>
                <a:gd name="adj1" fmla="val 46690"/>
                <a:gd name="adj2" fmla="val 54009"/>
              </a:avLst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旅游团有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Rectangle 64"/>
            <p:cNvSpPr>
              <a:spLocks noChangeArrowheads="1"/>
            </p:cNvSpPr>
            <p:nvPr/>
          </p:nvSpPr>
          <p:spPr bwMode="auto">
            <a:xfrm>
              <a:off x="7030469" y="2820696"/>
              <a:ext cx="1413773" cy="59412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票价：</a:t>
              </a:r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团体票（</a:t>
              </a:r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人以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上）：八五折优惠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65"/>
            <p:cNvSpPr txBox="1">
              <a:spLocks noChangeArrowheads="1"/>
            </p:cNvSpPr>
            <p:nvPr/>
          </p:nvSpPr>
          <p:spPr bwMode="auto">
            <a:xfrm>
              <a:off x="3783004" y="3931472"/>
              <a:ext cx="4661238" cy="369332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彩虹谷“十一”黄金周期间共收入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115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万元。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1792973" y="3636406"/>
            <a:ext cx="230505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旅游团有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32"/>
          <p:cNvSpPr txBox="1">
            <a:spLocks noChangeArrowheads="1"/>
          </p:cNvSpPr>
          <p:nvPr/>
        </p:nvSpPr>
        <p:spPr bwMode="auto">
          <a:xfrm>
            <a:off x="3855849" y="3647947"/>
            <a:ext cx="4872070" cy="40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零售每张票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元，团体票八五折优惠。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36"/>
          <p:cNvSpPr txBox="1">
            <a:spLocks noChangeArrowheads="1"/>
          </p:cNvSpPr>
          <p:nvPr/>
        </p:nvSpPr>
        <p:spPr bwMode="auto">
          <a:xfrm>
            <a:off x="1864705" y="4108475"/>
            <a:ext cx="4249738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旅游团买门票需要多少钱？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99033" y="3335500"/>
            <a:ext cx="3540450" cy="1225354"/>
            <a:chOff x="2068180" y="2173457"/>
            <a:chExt cx="4952091" cy="2126485"/>
          </a:xfrm>
        </p:grpSpPr>
        <p:sp>
          <p:nvSpPr>
            <p:cNvPr id="25" name="圆角矩形 69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outerShdw dist="38100" algn="l" rotWithShape="0">
                <a:prstClr val="black">
                  <a:alpha val="49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圆角矩形 71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25400" dir="13500000">
                <a:prstClr val="black">
                  <a:alpha val="6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99034" y="2032674"/>
            <a:ext cx="3540450" cy="1225354"/>
            <a:chOff x="2068180" y="2173457"/>
            <a:chExt cx="4952091" cy="2126485"/>
          </a:xfrm>
        </p:grpSpPr>
        <p:sp>
          <p:nvSpPr>
            <p:cNvPr id="20" name="圆角矩形 69"/>
            <p:cNvSpPr/>
            <p:nvPr/>
          </p:nvSpPr>
          <p:spPr>
            <a:xfrm>
              <a:off x="2068180" y="2173457"/>
              <a:ext cx="4952091" cy="2126485"/>
            </a:xfrm>
            <a:prstGeom prst="roundRect">
              <a:avLst>
                <a:gd name="adj" fmla="val 10006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outerShdw dist="38100" algn="l" rotWithShape="0">
                <a:prstClr val="black">
                  <a:alpha val="49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068180" y="2180179"/>
              <a:ext cx="4952091" cy="1411155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圆角矩形 71"/>
            <p:cNvSpPr/>
            <p:nvPr/>
          </p:nvSpPr>
          <p:spPr>
            <a:xfrm>
              <a:off x="2203965" y="2331242"/>
              <a:ext cx="4680520" cy="1810914"/>
            </a:xfrm>
            <a:prstGeom prst="roundRect">
              <a:avLst>
                <a:gd name="adj" fmla="val 10006"/>
              </a:avLst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25400" dir="13500000">
                <a:prstClr val="black">
                  <a:alpha val="6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87106" y="1001523"/>
            <a:ext cx="7457136" cy="461665"/>
            <a:chOff x="987106" y="1001523"/>
            <a:chExt cx="7457136" cy="461665"/>
          </a:xfrm>
        </p:grpSpPr>
        <p:sp>
          <p:nvSpPr>
            <p:cNvPr id="7" name="Text Box 28"/>
            <p:cNvSpPr txBox="1">
              <a:spLocks noChangeArrowheads="1"/>
            </p:cNvSpPr>
            <p:nvPr/>
          </p:nvSpPr>
          <p:spPr bwMode="auto">
            <a:xfrm>
              <a:off x="987106" y="1001523"/>
              <a:ext cx="23050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旅游团有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32"/>
            <p:cNvSpPr txBox="1">
              <a:spLocks noChangeArrowheads="1"/>
            </p:cNvSpPr>
            <p:nvPr/>
          </p:nvSpPr>
          <p:spPr bwMode="auto">
            <a:xfrm>
              <a:off x="2987824" y="1001523"/>
              <a:ext cx="5456418" cy="448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零售每张票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元，团体票八五折优惠。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 Box 36"/>
          <p:cNvSpPr txBox="1">
            <a:spLocks noChangeArrowheads="1"/>
          </p:cNvSpPr>
          <p:nvPr/>
        </p:nvSpPr>
        <p:spPr bwMode="auto">
          <a:xfrm>
            <a:off x="987106" y="1463188"/>
            <a:ext cx="4249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旅游团买门票需要多少钱？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6758" y="1058534"/>
            <a:ext cx="359213" cy="35921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64"/>
          <p:cNvSpPr>
            <a:spLocks noChangeArrowheads="1"/>
          </p:cNvSpPr>
          <p:nvPr/>
        </p:nvSpPr>
        <p:spPr bwMode="auto">
          <a:xfrm>
            <a:off x="5716033" y="1463188"/>
            <a:ext cx="2371166" cy="94952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票价：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团体票（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人以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上）：八五折优惠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42"/>
          <p:cNvSpPr/>
          <p:nvPr/>
        </p:nvSpPr>
        <p:spPr>
          <a:xfrm>
            <a:off x="6444208" y="2032674"/>
            <a:ext cx="971030" cy="432000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8"/>
          <p:cNvSpPr/>
          <p:nvPr/>
        </p:nvSpPr>
        <p:spPr>
          <a:xfrm>
            <a:off x="5868144" y="2743862"/>
            <a:ext cx="1879206" cy="476668"/>
          </a:xfrm>
          <a:prstGeom prst="wedgeRoundRectCallout">
            <a:avLst>
              <a:gd name="adj1" fmla="val 9161"/>
              <a:gd name="adj2" fmla="val -10632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是什么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意思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8"/>
          <p:cNvSpPr/>
          <p:nvPr/>
        </p:nvSpPr>
        <p:spPr>
          <a:xfrm>
            <a:off x="5868144" y="2787774"/>
            <a:ext cx="1879206" cy="476668"/>
          </a:xfrm>
          <a:prstGeom prst="wedgeRoundRectCallout">
            <a:avLst>
              <a:gd name="adj1" fmla="val 9161"/>
              <a:gd name="adj2" fmla="val -10632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85%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1396650" y="2162788"/>
            <a:ext cx="50232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24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也就是</a:t>
            </a:r>
            <a:r>
              <a:rPr lang="zh-CN" altLang="en-US" sz="24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百分之几十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1277856" y="3481758"/>
            <a:ext cx="38702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八五折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是指现在的价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钱是原价的</a:t>
            </a:r>
            <a:r>
              <a:rPr lang="en-US" altLang="zh-CN" sz="24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85%</a:t>
            </a:r>
            <a:r>
              <a:rPr lang="zh-CN" altLang="en-US" sz="24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531235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47312" y="627534"/>
            <a:ext cx="7457136" cy="461665"/>
            <a:chOff x="987106" y="1001523"/>
            <a:chExt cx="7457136" cy="461665"/>
          </a:xfrm>
        </p:grpSpPr>
        <p:sp>
          <p:nvSpPr>
            <p:cNvPr id="7" name="Text Box 28"/>
            <p:cNvSpPr txBox="1">
              <a:spLocks noChangeArrowheads="1"/>
            </p:cNvSpPr>
            <p:nvPr/>
          </p:nvSpPr>
          <p:spPr bwMode="auto">
            <a:xfrm>
              <a:off x="987106" y="1001523"/>
              <a:ext cx="23050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旅游团有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32"/>
            <p:cNvSpPr txBox="1">
              <a:spLocks noChangeArrowheads="1"/>
            </p:cNvSpPr>
            <p:nvPr/>
          </p:nvSpPr>
          <p:spPr bwMode="auto">
            <a:xfrm>
              <a:off x="2987824" y="1001523"/>
              <a:ext cx="5456418" cy="448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零售每张票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元，团体票八五折优惠。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 Box 36"/>
          <p:cNvSpPr txBox="1">
            <a:spLocks noChangeArrowheads="1"/>
          </p:cNvSpPr>
          <p:nvPr/>
        </p:nvSpPr>
        <p:spPr bwMode="auto">
          <a:xfrm>
            <a:off x="1147312" y="1089199"/>
            <a:ext cx="4249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旅游团买门票需要多少钱？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96964" y="684545"/>
            <a:ext cx="359213" cy="35921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64"/>
          <p:cNvSpPr>
            <a:spLocks noChangeArrowheads="1"/>
          </p:cNvSpPr>
          <p:nvPr/>
        </p:nvSpPr>
        <p:spPr bwMode="auto">
          <a:xfrm>
            <a:off x="5876239" y="1089199"/>
            <a:ext cx="2371166" cy="94952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票价：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团体票（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人以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上）：八五折优惠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42"/>
          <p:cNvSpPr/>
          <p:nvPr/>
        </p:nvSpPr>
        <p:spPr>
          <a:xfrm>
            <a:off x="6604414" y="1658685"/>
            <a:ext cx="971030" cy="432000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8"/>
          <p:cNvSpPr/>
          <p:nvPr/>
        </p:nvSpPr>
        <p:spPr>
          <a:xfrm>
            <a:off x="6028350" y="2369873"/>
            <a:ext cx="1879206" cy="476668"/>
          </a:xfrm>
          <a:prstGeom prst="wedgeRoundRectCallout">
            <a:avLst>
              <a:gd name="adj1" fmla="val 9161"/>
              <a:gd name="adj2" fmla="val -10632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是什么意思。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8"/>
          <p:cNvSpPr/>
          <p:nvPr/>
        </p:nvSpPr>
        <p:spPr>
          <a:xfrm>
            <a:off x="6028350" y="2369873"/>
            <a:ext cx="1879206" cy="476668"/>
          </a:xfrm>
          <a:prstGeom prst="wedgeRoundRectCallout">
            <a:avLst>
              <a:gd name="adj1" fmla="val 9161"/>
              <a:gd name="adj2" fmla="val -10632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85%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707854" y="2203641"/>
            <a:ext cx="25538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71"/>
          <p:cNvSpPr txBox="1">
            <a:spLocks noChangeArrowheads="1"/>
          </p:cNvSpPr>
          <p:nvPr/>
        </p:nvSpPr>
        <p:spPr bwMode="auto">
          <a:xfrm>
            <a:off x="971600" y="1524729"/>
            <a:ext cx="48965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先求按原票价一共需要多少元，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再求打折后需要多少钱。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73"/>
          <p:cNvSpPr txBox="1">
            <a:spLocks noChangeArrowheads="1"/>
          </p:cNvSpPr>
          <p:nvPr/>
        </p:nvSpPr>
        <p:spPr bwMode="auto">
          <a:xfrm>
            <a:off x="2002825" y="2472390"/>
            <a:ext cx="270033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60×23×85%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97"/>
          <p:cNvSpPr txBox="1">
            <a:spLocks noChangeArrowheads="1"/>
          </p:cNvSpPr>
          <p:nvPr/>
        </p:nvSpPr>
        <p:spPr bwMode="auto">
          <a:xfrm>
            <a:off x="1118269" y="3861509"/>
            <a:ext cx="52210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答：这个旅游团买门票需要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73"/>
          <p:cNvSpPr txBox="1">
            <a:spLocks noChangeArrowheads="1"/>
          </p:cNvSpPr>
          <p:nvPr/>
        </p:nvSpPr>
        <p:spPr bwMode="auto">
          <a:xfrm>
            <a:off x="1949248" y="2926018"/>
            <a:ext cx="270033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1380×85%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73"/>
          <p:cNvSpPr txBox="1">
            <a:spLocks noChangeArrowheads="1"/>
          </p:cNvSpPr>
          <p:nvPr/>
        </p:nvSpPr>
        <p:spPr bwMode="auto">
          <a:xfrm>
            <a:off x="1970679" y="3336784"/>
            <a:ext cx="270033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1173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701400" y="2282957"/>
            <a:ext cx="1576748" cy="1013783"/>
            <a:chOff x="1257085" y="967627"/>
            <a:chExt cx="2254465" cy="1450605"/>
          </a:xfrm>
        </p:grpSpPr>
        <p:pic>
          <p:nvPicPr>
            <p:cNvPr id="3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75304" y="593849"/>
            <a:ext cx="7457136" cy="461665"/>
            <a:chOff x="987106" y="1001523"/>
            <a:chExt cx="7457136" cy="461665"/>
          </a:xfrm>
        </p:grpSpPr>
        <p:sp>
          <p:nvSpPr>
            <p:cNvPr id="7" name="Text Box 28"/>
            <p:cNvSpPr txBox="1">
              <a:spLocks noChangeArrowheads="1"/>
            </p:cNvSpPr>
            <p:nvPr/>
          </p:nvSpPr>
          <p:spPr bwMode="auto">
            <a:xfrm>
              <a:off x="987106" y="1001523"/>
              <a:ext cx="23050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旅游团有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32"/>
            <p:cNvSpPr txBox="1">
              <a:spLocks noChangeArrowheads="1"/>
            </p:cNvSpPr>
            <p:nvPr/>
          </p:nvSpPr>
          <p:spPr bwMode="auto">
            <a:xfrm>
              <a:off x="2987824" y="1001523"/>
              <a:ext cx="5456418" cy="448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零售每张票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元，团体票八五折优惠。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 Box 36"/>
          <p:cNvSpPr txBox="1">
            <a:spLocks noChangeArrowheads="1"/>
          </p:cNvSpPr>
          <p:nvPr/>
        </p:nvSpPr>
        <p:spPr bwMode="auto">
          <a:xfrm>
            <a:off x="1075304" y="1055514"/>
            <a:ext cx="4249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旅游团买门票需要多少钱？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87048" y="669060"/>
            <a:ext cx="359213" cy="35921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64"/>
          <p:cNvSpPr>
            <a:spLocks noChangeArrowheads="1"/>
          </p:cNvSpPr>
          <p:nvPr/>
        </p:nvSpPr>
        <p:spPr bwMode="auto">
          <a:xfrm>
            <a:off x="5804231" y="1055514"/>
            <a:ext cx="2371166" cy="94952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票价：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团体票（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人以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上）：八五折优惠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42"/>
          <p:cNvSpPr/>
          <p:nvPr/>
        </p:nvSpPr>
        <p:spPr>
          <a:xfrm>
            <a:off x="6532406" y="1625000"/>
            <a:ext cx="971030" cy="432000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8"/>
          <p:cNvSpPr/>
          <p:nvPr/>
        </p:nvSpPr>
        <p:spPr>
          <a:xfrm>
            <a:off x="5956342" y="2336188"/>
            <a:ext cx="1879206" cy="476668"/>
          </a:xfrm>
          <a:prstGeom prst="wedgeRoundRectCallout">
            <a:avLst>
              <a:gd name="adj1" fmla="val 9161"/>
              <a:gd name="adj2" fmla="val -10632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是什么意思。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8"/>
          <p:cNvSpPr/>
          <p:nvPr/>
        </p:nvSpPr>
        <p:spPr>
          <a:xfrm>
            <a:off x="5956342" y="2336188"/>
            <a:ext cx="1879206" cy="476668"/>
          </a:xfrm>
          <a:prstGeom prst="wedgeRoundRectCallout">
            <a:avLst>
              <a:gd name="adj1" fmla="val 9161"/>
              <a:gd name="adj2" fmla="val -10632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85%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35846" y="2169956"/>
            <a:ext cx="25538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71"/>
          <p:cNvSpPr txBox="1">
            <a:spLocks noChangeArrowheads="1"/>
          </p:cNvSpPr>
          <p:nvPr/>
        </p:nvSpPr>
        <p:spPr bwMode="auto">
          <a:xfrm>
            <a:off x="1055507" y="1524729"/>
            <a:ext cx="42365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先求打折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张票多少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多少钱。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73"/>
          <p:cNvSpPr txBox="1">
            <a:spLocks noChangeArrowheads="1"/>
          </p:cNvSpPr>
          <p:nvPr/>
        </p:nvSpPr>
        <p:spPr bwMode="auto">
          <a:xfrm>
            <a:off x="1890636" y="2426325"/>
            <a:ext cx="2700338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60×85%×23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97"/>
          <p:cNvSpPr txBox="1">
            <a:spLocks noChangeArrowheads="1"/>
          </p:cNvSpPr>
          <p:nvPr/>
        </p:nvSpPr>
        <p:spPr bwMode="auto">
          <a:xfrm>
            <a:off x="1046261" y="3827824"/>
            <a:ext cx="59716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答：这个旅游团买门票需要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73"/>
          <p:cNvSpPr txBox="1">
            <a:spLocks noChangeArrowheads="1"/>
          </p:cNvSpPr>
          <p:nvPr/>
        </p:nvSpPr>
        <p:spPr bwMode="auto">
          <a:xfrm>
            <a:off x="1941578" y="2892333"/>
            <a:ext cx="2700338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/>
              <a:t>= 51×23</a:t>
            </a:r>
            <a:endParaRPr lang="en-US" altLang="zh-CN" sz="2800" dirty="0"/>
          </a:p>
        </p:txBody>
      </p:sp>
      <p:sp>
        <p:nvSpPr>
          <p:cNvPr id="33" name="Text Box 173"/>
          <p:cNvSpPr txBox="1">
            <a:spLocks noChangeArrowheads="1"/>
          </p:cNvSpPr>
          <p:nvPr/>
        </p:nvSpPr>
        <p:spPr bwMode="auto">
          <a:xfrm>
            <a:off x="1951586" y="3348076"/>
            <a:ext cx="270033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1173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629392" y="2249272"/>
            <a:ext cx="1576748" cy="1013783"/>
            <a:chOff x="1257085" y="967627"/>
            <a:chExt cx="2254465" cy="1450605"/>
          </a:xfrm>
        </p:grpSpPr>
        <p:pic>
          <p:nvPicPr>
            <p:cNvPr id="3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427141" y="1111819"/>
            <a:ext cx="5028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30" descr=")O`NO]]MGR1_ZXEDHUPZZ%I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939650" y="980659"/>
            <a:ext cx="1452781" cy="1334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31"/>
          <p:cNvSpPr txBox="1">
            <a:spLocks noChangeArrowheads="1"/>
          </p:cNvSpPr>
          <p:nvPr/>
        </p:nvSpPr>
        <p:spPr bwMode="auto">
          <a:xfrm>
            <a:off x="464900" y="2916651"/>
            <a:ext cx="48065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168×65%=109.2(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33"/>
          <p:cNvSpPr>
            <a:spLocks noChangeArrowheads="1"/>
          </p:cNvSpPr>
          <p:nvPr/>
        </p:nvSpPr>
        <p:spPr bwMode="auto">
          <a:xfrm>
            <a:off x="2383188" y="1317991"/>
            <a:ext cx="8358791" cy="864394"/>
          </a:xfrm>
          <a:prstGeom prst="wedgeEllipseCallout">
            <a:avLst>
              <a:gd name="adj1" fmla="val 57079"/>
              <a:gd name="adj2" fmla="val 16806"/>
            </a:avLst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现在六五折优惠，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元能买一套吗？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34"/>
          <p:cNvSpPr txBox="1">
            <a:spLocks noChangeArrowheads="1"/>
          </p:cNvSpPr>
          <p:nvPr/>
        </p:nvSpPr>
        <p:spPr bwMode="auto">
          <a:xfrm>
            <a:off x="1990695" y="2257463"/>
            <a:ext cx="1350689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元／套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4258608" y="2931790"/>
            <a:ext cx="3429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109.2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2555776" y="3651870"/>
            <a:ext cx="36183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元可以买一套。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42"/>
          <p:cNvSpPr/>
          <p:nvPr/>
        </p:nvSpPr>
        <p:spPr>
          <a:xfrm>
            <a:off x="4300423" y="1438939"/>
            <a:ext cx="971030" cy="432000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8"/>
          <p:cNvSpPr/>
          <p:nvPr/>
        </p:nvSpPr>
        <p:spPr>
          <a:xfrm>
            <a:off x="3724359" y="2150127"/>
            <a:ext cx="1879206" cy="476668"/>
          </a:xfrm>
          <a:prstGeom prst="wedgeRoundRectCallout">
            <a:avLst>
              <a:gd name="adj1" fmla="val 9161"/>
              <a:gd name="adj2" fmla="val -10632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65%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Group 65"/>
          <p:cNvGraphicFramePr>
            <a:graphicFrameLocks noGrp="1"/>
          </p:cNvGraphicFramePr>
          <p:nvPr/>
        </p:nvGraphicFramePr>
        <p:xfrm>
          <a:off x="2015407" y="3311028"/>
          <a:ext cx="5185172" cy="86439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296590"/>
                <a:gridCol w="916781"/>
                <a:gridCol w="865585"/>
                <a:gridCol w="1079897"/>
                <a:gridCol w="1026319"/>
              </a:tblGrid>
              <a:tr h="43219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　称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钢　笔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毛　衣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玩具汽车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皮　鞋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43219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现价（元）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algn="l" eaLnBrk="0" hangingPunct="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</a:tbl>
          </a:graphicData>
        </a:graphic>
      </p:graphicFrame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3281" y="7990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242100" y="627534"/>
            <a:ext cx="58509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将下列物品打折后的价格填入表内。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3316372" y="3743225"/>
            <a:ext cx="10085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4231309" y="3743225"/>
            <a:ext cx="8643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5341124" y="3743225"/>
            <a:ext cx="7560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6173071" y="3743225"/>
            <a:ext cx="10275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2" descr="(YXA~H[~FGW1AHTK1E0U1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901" y="1089199"/>
            <a:ext cx="6353850" cy="113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772953" y="2034085"/>
            <a:ext cx="183661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八五折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2488317" y="2034085"/>
            <a:ext cx="183661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五折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4198063" y="2034085"/>
            <a:ext cx="183661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九折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6047755" y="2034085"/>
            <a:ext cx="183661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六五折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4585" y="85416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43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5172" y="592120"/>
            <a:ext cx="5368162" cy="1145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337649" y="672057"/>
            <a:ext cx="431006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768655" y="1751465"/>
            <a:ext cx="2461110" cy="40011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984505" y="1740124"/>
            <a:ext cx="2296555" cy="40011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5845610" y="1751465"/>
            <a:ext cx="2213372" cy="40011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6697166" y="394584"/>
            <a:ext cx="1619250" cy="919163"/>
          </a:xfrm>
          <a:prstGeom prst="wedgeEllipseCallout">
            <a:avLst>
              <a:gd name="adj1" fmla="val -32648"/>
              <a:gd name="adj2" fmla="val 57255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所有商品八折优惠。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242913" y="2346423"/>
            <a:ext cx="626387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元能买一个茶几和一套沙发吗？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998960" y="2773857"/>
            <a:ext cx="42672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5600+580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80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%   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2215653" y="3628725"/>
            <a:ext cx="42672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4944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215653" y="3201291"/>
            <a:ext cx="42672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 6180 × 80%    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768655" y="4056160"/>
            <a:ext cx="551723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元能买一个茶几和一套沙发。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PP_MARK_KEY" val="ffd971ad-063b-4296-a85e-30b579f689d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1530</Words>
  <Application>WPS 演示</Application>
  <PresentationFormat>全屏显示(16:9)</PresentationFormat>
  <Paragraphs>293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Calibri</vt:lpstr>
      <vt:lpstr>幼圆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65</cp:revision>
  <dcterms:created xsi:type="dcterms:W3CDTF">2018-09-11T05:46:00Z</dcterms:created>
  <dcterms:modified xsi:type="dcterms:W3CDTF">2023-02-13T05:34:19Z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C25F706BB77D44A39B1A8F9F3AABEC97</vt:lpwstr>
  </property>
  <property fmtid="{D5CDD505-2E9C-101B-9397-08002B2CF9AE}" pid="3" name="KSOProductBuildVer">
    <vt:lpwstr>2052-11.1.0.13703</vt:lpwstr>
  </property>
</Properties>
</file>