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289" r:id="rId18"/>
    <p:sldId id="272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百分数（二）  本金、利息、利率的意义及相关计算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10.xml"/><Relationship Id="rId4" Type="http://schemas.openxmlformats.org/officeDocument/2006/relationships/slide" Target="slide17.xml"/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2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90721" y="995343"/>
            <a:ext cx="6072083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欢乐农家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</a:t>
            </a:r>
            <a:r>
              <a:rPr lang="en-US" altLang="zh-CN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百分数（二）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32396" y="1013745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一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108533" y="1024623"/>
            <a:ext cx="9715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80083" y="2999689"/>
            <a:ext cx="49089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5000×3.5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％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 = 175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339752" y="3622253"/>
            <a:ext cx="4220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答：到期后应得利息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377614" y="1024623"/>
            <a:ext cx="6938801" cy="18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日起，工商银行整存整取一年期的年利率由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调到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）如果按调整前的年利率计算，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元存一年，到期后应得利息多少元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9" y="97799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108534" y="779056"/>
            <a:ext cx="9715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377615" y="779056"/>
            <a:ext cx="6938801" cy="18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日起，工商银行整存整取一年期的年利率由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调到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）同样是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元存一年，调整后比调整前少得多少元？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087167" y="2704685"/>
            <a:ext cx="53457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5000×3.25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％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 = 162.5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087167" y="3838277"/>
            <a:ext cx="5293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答：调整后比调整前少得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087166" y="3271481"/>
            <a:ext cx="5280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162.5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89978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Group 6"/>
          <p:cNvGraphicFramePr>
            <a:graphicFrameLocks noGrp="1"/>
          </p:cNvGraphicFramePr>
          <p:nvPr/>
        </p:nvGraphicFramePr>
        <p:xfrm>
          <a:off x="2212544" y="1113309"/>
          <a:ext cx="5706096" cy="90011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26524"/>
                <a:gridCol w="1426524"/>
                <a:gridCol w="1426524"/>
                <a:gridCol w="1426524"/>
              </a:tblGrid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期 限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一年期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年收益率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3.7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5.43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6.00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1510077" y="627534"/>
            <a:ext cx="369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598160" y="629177"/>
            <a:ext cx="2662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年国债利率表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1182398" y="2013421"/>
            <a:ext cx="7096282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）如果小王家在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年买三年期的国债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元，到期后可以得到多少利息？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1182398" y="2981632"/>
            <a:ext cx="7096282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）同样买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元的国债，到期后五年期的比三年期的利息多多少元？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1129696" y="3939902"/>
            <a:ext cx="5242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）你还能提出什么问题？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Group 6"/>
          <p:cNvGraphicFramePr>
            <a:graphicFrameLocks noGrp="1"/>
          </p:cNvGraphicFramePr>
          <p:nvPr/>
        </p:nvGraphicFramePr>
        <p:xfrm>
          <a:off x="2217770" y="1113309"/>
          <a:ext cx="5706096" cy="90011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26524"/>
                <a:gridCol w="1426524"/>
                <a:gridCol w="1426524"/>
                <a:gridCol w="1426524"/>
              </a:tblGrid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期 限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一年期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年收益率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3.7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5.43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6.00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1515303" y="627534"/>
            <a:ext cx="369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603386" y="629177"/>
            <a:ext cx="2662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年国债利率表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1187624" y="2013421"/>
            <a:ext cx="7096282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）如果小王家在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年买三年期的国债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元，到期后可以得到多少利息？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3263725" y="2913533"/>
            <a:ext cx="30025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10000×5.43% ×3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2971464" y="3309614"/>
            <a:ext cx="2745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543 ×3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2971464" y="3705695"/>
            <a:ext cx="2430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1691680" y="4083918"/>
            <a:ext cx="6901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答：到期后可以得到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1629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元的利息。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0669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Group 6"/>
          <p:cNvGraphicFramePr>
            <a:graphicFrameLocks noGrp="1"/>
          </p:cNvGraphicFramePr>
          <p:nvPr/>
        </p:nvGraphicFramePr>
        <p:xfrm>
          <a:off x="2373661" y="1082800"/>
          <a:ext cx="5706096" cy="90011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26524"/>
                <a:gridCol w="1426524"/>
                <a:gridCol w="1426524"/>
                <a:gridCol w="1426524"/>
              </a:tblGrid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期 限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一年期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年收益率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3.7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5.43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6.00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1671194" y="597025"/>
            <a:ext cx="369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759277" y="598668"/>
            <a:ext cx="2662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年国债利率表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1267669" y="2005379"/>
            <a:ext cx="7096282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）同样买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元的国债，到期后五年期的比三年期的利息多多少元？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2605350" y="2878200"/>
            <a:ext cx="5850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5000×6.00%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5 - 5000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5.43%×3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2265316" y="3242594"/>
            <a:ext cx="36915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814.5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2265316" y="3599781"/>
            <a:ext cx="2159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685.5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1664796" y="3967289"/>
            <a:ext cx="773174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答：到期后五年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三年期的利息多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685.5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4640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Group 6"/>
          <p:cNvGraphicFramePr>
            <a:graphicFrameLocks noGrp="1"/>
          </p:cNvGraphicFramePr>
          <p:nvPr/>
        </p:nvGraphicFramePr>
        <p:xfrm>
          <a:off x="2380374" y="1113309"/>
          <a:ext cx="5706096" cy="90011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26524"/>
                <a:gridCol w="1426524"/>
                <a:gridCol w="1426524"/>
                <a:gridCol w="1426524"/>
              </a:tblGrid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期 限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一年期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五年期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500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年收益率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3.7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5.43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6.00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1677907" y="627534"/>
            <a:ext cx="369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endParaRPr lang="en-US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765990" y="629177"/>
            <a:ext cx="2662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年国债利率表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1337637" y="2035888"/>
            <a:ext cx="5242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）你还能提出什么问题？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1029588" y="2417001"/>
            <a:ext cx="7574860" cy="755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小李家在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年买五年期的国债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元，到期后可以得到多少利息？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3333942" y="3052443"/>
            <a:ext cx="34563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20000×6.00%×5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3088825" y="3387009"/>
            <a:ext cx="18907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 ×5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3088825" y="3712050"/>
            <a:ext cx="16740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3088825" y="4078762"/>
            <a:ext cx="40243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答：到期后可以得到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元的利息。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5616" y="2009565"/>
            <a:ext cx="7272808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把钱存入银行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银行会按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的多少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及时间的长短付给储户一定的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利息的计算公式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267744" y="1862013"/>
            <a:ext cx="4320480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调查自己家中的储蓄情况，并计算出到期的利息。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0820" y="2765327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644291" y="1203598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35304" y="1700148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rial" panose="020B0604020202020204" pitchFamily="34" charset="0"/>
                  <a:ea typeface="楷体" panose="02010609060101010101" pitchFamily="49" charset="-122"/>
                </a:rPr>
                <a:t>关于银行储蓄的知识，你都知道哪些？ </a:t>
              </a:r>
              <a:endPara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264723" y="1528483"/>
            <a:ext cx="4179519" cy="22137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4" descr="[LZ`%GJ)[CFZFSJN%_MVWR5"/>
          <p:cNvPicPr>
            <a:picLocks noChangeAspect="1" noChangeArrowheads="1"/>
          </p:cNvPicPr>
          <p:nvPr/>
        </p:nvPicPr>
        <p:blipFill>
          <a:blip r:embed="rId1" cstate="email">
            <a:lum bright="-12000" contrast="12000"/>
          </a:blip>
          <a:srcRect/>
          <a:stretch>
            <a:fillRect/>
          </a:stretch>
        </p:blipFill>
        <p:spPr bwMode="auto">
          <a:xfrm>
            <a:off x="3268014" y="1293892"/>
            <a:ext cx="5696474" cy="255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79512" y="1592482"/>
            <a:ext cx="2969615" cy="1358034"/>
            <a:chOff x="343551" y="1453529"/>
            <a:chExt cx="296961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0" name="云形标注 5"/>
            <p:cNvSpPr>
              <a:spLocks noChangeArrowheads="1"/>
            </p:cNvSpPr>
            <p:nvPr/>
          </p:nvSpPr>
          <p:spPr bwMode="auto">
            <a:xfrm>
              <a:off x="343551" y="1453529"/>
              <a:ext cx="2900343" cy="1358034"/>
            </a:xfrm>
            <a:prstGeom prst="cloudCallout">
              <a:avLst>
                <a:gd name="adj1" fmla="val -1164"/>
                <a:gd name="adj2" fmla="val 73830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>
              <a:off x="559575" y="1747675"/>
              <a:ext cx="2753591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从存单上，你能了解到哪些信息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531235"/>
            <a:ext cx="366860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1506493" y="1146869"/>
            <a:ext cx="212050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男生志愿者</a:t>
            </a:r>
            <a:endParaRPr lang="zh-CN" altLang="en-US" sz="1350" b="1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王东 李明 刘刚</a:t>
            </a:r>
            <a:endParaRPr lang="zh-CN" altLang="en-US" sz="1350" b="1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李亮 丁一 张帅</a:t>
            </a:r>
            <a:endParaRPr lang="zh-CN" altLang="en-US" sz="1350" b="1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zh-CN" altLang="en-US" sz="1350" b="1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于军 刘平 赵海</a:t>
            </a:r>
            <a:endParaRPr lang="zh-CN" altLang="en-US" sz="1350" b="1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" name="Oval 42"/>
          <p:cNvSpPr>
            <a:spLocks noChangeArrowheads="1"/>
          </p:cNvSpPr>
          <p:nvPr/>
        </p:nvSpPr>
        <p:spPr bwMode="auto">
          <a:xfrm>
            <a:off x="1169545" y="2742306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339884" y="3022698"/>
            <a:ext cx="3799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存入银行的钱叫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本金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1339884" y="3454895"/>
            <a:ext cx="74085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取款时银行除还给本金外，另外付给的钱叫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利息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304401" y="3838277"/>
            <a:ext cx="6464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单位时间内，利息与本金的比值叫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利率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2" name="Picture 174" descr="[LZ`%GJ)[CFZFSJN%_MVWR5"/>
          <p:cNvPicPr>
            <a:picLocks noChangeAspect="1" noChangeArrowheads="1"/>
          </p:cNvPicPr>
          <p:nvPr/>
        </p:nvPicPr>
        <p:blipFill>
          <a:blip r:embed="rId1" cstate="email">
            <a:lum bright="-12000" contrast="12000"/>
          </a:blip>
          <a:srcRect/>
          <a:stretch>
            <a:fillRect/>
          </a:stretch>
        </p:blipFill>
        <p:spPr bwMode="auto">
          <a:xfrm>
            <a:off x="2006555" y="689669"/>
            <a:ext cx="52863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Oval 29"/>
          <p:cNvSpPr>
            <a:spLocks noChangeArrowheads="1"/>
          </p:cNvSpPr>
          <p:nvPr/>
        </p:nvSpPr>
        <p:spPr bwMode="auto">
          <a:xfrm>
            <a:off x="3626995" y="3066157"/>
            <a:ext cx="647700" cy="378619"/>
          </a:xfrm>
          <a:prstGeom prst="ellipse">
            <a:avLst/>
          </a:prstGeom>
          <a:noFill/>
          <a:ln w="19050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4" name="Line 30"/>
          <p:cNvSpPr>
            <a:spLocks noChangeShapeType="1"/>
          </p:cNvSpPr>
          <p:nvPr/>
        </p:nvSpPr>
        <p:spPr bwMode="auto">
          <a:xfrm>
            <a:off x="3518648" y="2363688"/>
            <a:ext cx="270272" cy="702469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7204976" y="3484216"/>
            <a:ext cx="684336" cy="378619"/>
          </a:xfrm>
          <a:prstGeom prst="ellipse">
            <a:avLst/>
          </a:prstGeom>
          <a:noFill/>
          <a:ln w="19050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" name="Line 32"/>
          <p:cNvSpPr>
            <a:spLocks noChangeShapeType="1"/>
          </p:cNvSpPr>
          <p:nvPr/>
        </p:nvSpPr>
        <p:spPr bwMode="auto">
          <a:xfrm flipH="1" flipV="1">
            <a:off x="6327332" y="1554063"/>
            <a:ext cx="1072754" cy="1906426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7" name="Line 33"/>
          <p:cNvSpPr>
            <a:spLocks noChangeShapeType="1"/>
          </p:cNvSpPr>
          <p:nvPr/>
        </p:nvSpPr>
        <p:spPr bwMode="auto">
          <a:xfrm flipH="1" flipV="1">
            <a:off x="5139089" y="1607641"/>
            <a:ext cx="1261504" cy="227892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50"/>
          </a:p>
        </p:txBody>
      </p:sp>
      <p:sp>
        <p:nvSpPr>
          <p:cNvPr id="28" name="Oval 34"/>
          <p:cNvSpPr>
            <a:spLocks noChangeArrowheads="1"/>
          </p:cNvSpPr>
          <p:nvPr/>
        </p:nvSpPr>
        <p:spPr bwMode="auto">
          <a:xfrm>
            <a:off x="5987217" y="3873082"/>
            <a:ext cx="680229" cy="378619"/>
          </a:xfrm>
          <a:prstGeom prst="ellipse">
            <a:avLst/>
          </a:prstGeom>
          <a:noFill/>
          <a:ln w="19050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3" grpId="0" animBg="1"/>
      <p:bldP spid="25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063059" y="627535"/>
            <a:ext cx="4888630" cy="2232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  <a:headEnd/>
            <a:tailEnd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788780" y="3129071"/>
            <a:ext cx="7743660" cy="93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       利率是银行规定的，按年计算的叫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年利率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，按月计算的叫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月利率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331640" y="3979699"/>
            <a:ext cx="720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利率可以根据存款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时间的长短和方式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的不同而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不同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173"/>
          <p:cNvSpPr>
            <a:spLocks noChangeArrowheads="1"/>
          </p:cNvSpPr>
          <p:nvPr/>
        </p:nvSpPr>
        <p:spPr bwMode="auto">
          <a:xfrm>
            <a:off x="4682775" y="1732083"/>
            <a:ext cx="323850" cy="37742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9" name="Picture 174" descr="[LZ`%GJ)[CFZFSJN%_MVWR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7496" y="1035934"/>
            <a:ext cx="52863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175"/>
          <p:cNvSpPr>
            <a:spLocks noChangeArrowheads="1"/>
          </p:cNvSpPr>
          <p:nvPr/>
        </p:nvSpPr>
        <p:spPr bwMode="auto">
          <a:xfrm>
            <a:off x="5785787" y="1515984"/>
            <a:ext cx="323850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576" y="305330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28628" y="1449225"/>
            <a:ext cx="3135260" cy="1358034"/>
            <a:chOff x="1001419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4" name="云形标注 5"/>
            <p:cNvSpPr>
              <a:spLocks noChangeArrowheads="1"/>
            </p:cNvSpPr>
            <p:nvPr/>
          </p:nvSpPr>
          <p:spPr bwMode="auto">
            <a:xfrm>
              <a:off x="1001419" y="1453529"/>
              <a:ext cx="3351645" cy="1358034"/>
            </a:xfrm>
            <a:prstGeom prst="cloudCallout">
              <a:avLst>
                <a:gd name="adj1" fmla="val 4873"/>
                <a:gd name="adj2" fmla="val 6938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1273954" y="1746916"/>
              <a:ext cx="2901935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从存单上，你还能了解到哪些内容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8628" y="1429740"/>
            <a:ext cx="3135260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7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4873"/>
                <a:gd name="adj2" fmla="val 6938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835304" y="1700148"/>
              <a:ext cx="2901936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你觉得利息的多少可能与什么有关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27"/>
          <p:cNvGraphicFramePr>
            <a:graphicFrameLocks noGrp="1"/>
          </p:cNvGraphicFramePr>
          <p:nvPr/>
        </p:nvGraphicFramePr>
        <p:xfrm>
          <a:off x="1259632" y="1651218"/>
          <a:ext cx="6912768" cy="1458517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271732"/>
                <a:gridCol w="1127254"/>
                <a:gridCol w="1128843"/>
                <a:gridCol w="1128842"/>
                <a:gridCol w="1127254"/>
                <a:gridCol w="1128843"/>
              </a:tblGrid>
              <a:tr h="4845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存款类型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 名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 金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 间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利 率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利 息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6966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整存整取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王飞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4.15</a:t>
                      </a: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4.15</a:t>
                      </a: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696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李林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</a:t>
                      </a: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4.15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8.3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8" name="Text Box 41"/>
          <p:cNvSpPr txBox="1">
            <a:spLocks noChangeArrowheads="1"/>
          </p:cNvSpPr>
          <p:nvPr/>
        </p:nvSpPr>
        <p:spPr bwMode="auto">
          <a:xfrm>
            <a:off x="1237202" y="3250377"/>
            <a:ext cx="3787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利息与本金有关。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" name="Text Box 42"/>
          <p:cNvSpPr txBox="1">
            <a:spLocks noChangeArrowheads="1"/>
          </p:cNvSpPr>
          <p:nvPr/>
        </p:nvSpPr>
        <p:spPr bwMode="auto">
          <a:xfrm>
            <a:off x="1237202" y="3766269"/>
            <a:ext cx="67190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当时间、利率相同时，本金越多，利息就越多。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Text Box 171"/>
          <p:cNvSpPr txBox="1">
            <a:spLocks noChangeArrowheads="1"/>
          </p:cNvSpPr>
          <p:nvPr/>
        </p:nvSpPr>
        <p:spPr bwMode="auto">
          <a:xfrm>
            <a:off x="1237202" y="692911"/>
            <a:ext cx="42124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利息的多少可能与什么有关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175"/>
          <p:cNvSpPr>
            <a:spLocks noChangeArrowheads="1"/>
          </p:cNvSpPr>
          <p:nvPr/>
        </p:nvSpPr>
        <p:spPr bwMode="auto">
          <a:xfrm>
            <a:off x="3851920" y="2164377"/>
            <a:ext cx="792088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" name="Oval 175"/>
          <p:cNvSpPr>
            <a:spLocks noChangeArrowheads="1"/>
          </p:cNvSpPr>
          <p:nvPr/>
        </p:nvSpPr>
        <p:spPr bwMode="auto">
          <a:xfrm>
            <a:off x="7236296" y="2179901"/>
            <a:ext cx="792088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" name="Oval 175"/>
          <p:cNvSpPr>
            <a:spLocks noChangeArrowheads="1"/>
          </p:cNvSpPr>
          <p:nvPr/>
        </p:nvSpPr>
        <p:spPr bwMode="auto">
          <a:xfrm>
            <a:off x="3851920" y="2664745"/>
            <a:ext cx="792088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" name="Oval 175"/>
          <p:cNvSpPr>
            <a:spLocks noChangeArrowheads="1"/>
          </p:cNvSpPr>
          <p:nvPr/>
        </p:nvSpPr>
        <p:spPr bwMode="auto">
          <a:xfrm>
            <a:off x="7236296" y="2680269"/>
            <a:ext cx="792088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" name="Text Box 118"/>
          <p:cNvSpPr txBox="1">
            <a:spLocks noChangeArrowheads="1"/>
          </p:cNvSpPr>
          <p:nvPr/>
        </p:nvSpPr>
        <p:spPr bwMode="auto">
          <a:xfrm>
            <a:off x="4101153" y="1124183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第一组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117"/>
          <p:cNvGraphicFramePr>
            <a:graphicFrameLocks noGrp="1"/>
          </p:cNvGraphicFramePr>
          <p:nvPr/>
        </p:nvGraphicFramePr>
        <p:xfrm>
          <a:off x="834221" y="1611383"/>
          <a:ext cx="7327278" cy="1457325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341974"/>
                <a:gridCol w="1198021"/>
                <a:gridCol w="1196421"/>
                <a:gridCol w="1196421"/>
                <a:gridCol w="1198020"/>
                <a:gridCol w="1196421"/>
              </a:tblGrid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存款类型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 名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本 金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 间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利 率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利 息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577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整存整取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王飞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4.15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4.15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57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李林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4.25</a:t>
                      </a: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8.5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8" name="Text Box 118"/>
          <p:cNvSpPr txBox="1">
            <a:spLocks noChangeArrowheads="1"/>
          </p:cNvSpPr>
          <p:nvPr/>
        </p:nvSpPr>
        <p:spPr bwMode="auto">
          <a:xfrm>
            <a:off x="3900836" y="1086853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第二组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9" name="Text Box 119"/>
          <p:cNvSpPr txBox="1">
            <a:spLocks noChangeArrowheads="1"/>
          </p:cNvSpPr>
          <p:nvPr/>
        </p:nvSpPr>
        <p:spPr bwMode="auto">
          <a:xfrm>
            <a:off x="852786" y="3606567"/>
            <a:ext cx="8111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当本金相同时，存的时间越长，利率越高，利息就越多。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852786" y="3137470"/>
            <a:ext cx="5618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利息与时间、利率有关。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" name="Text Box 171"/>
          <p:cNvSpPr txBox="1">
            <a:spLocks noChangeArrowheads="1"/>
          </p:cNvSpPr>
          <p:nvPr/>
        </p:nvSpPr>
        <p:spPr bwMode="auto">
          <a:xfrm>
            <a:off x="852786" y="636885"/>
            <a:ext cx="42124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利息的多少可能与什么有关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Oval 175"/>
          <p:cNvSpPr>
            <a:spLocks noChangeArrowheads="1"/>
          </p:cNvSpPr>
          <p:nvPr/>
        </p:nvSpPr>
        <p:spPr bwMode="auto">
          <a:xfrm>
            <a:off x="4768728" y="2123946"/>
            <a:ext cx="792088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" name="Oval 175"/>
          <p:cNvSpPr>
            <a:spLocks noChangeArrowheads="1"/>
          </p:cNvSpPr>
          <p:nvPr/>
        </p:nvSpPr>
        <p:spPr bwMode="auto">
          <a:xfrm>
            <a:off x="5938020" y="2132878"/>
            <a:ext cx="936104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5" name="Oval 175"/>
          <p:cNvSpPr>
            <a:spLocks noChangeArrowheads="1"/>
          </p:cNvSpPr>
          <p:nvPr/>
        </p:nvSpPr>
        <p:spPr bwMode="auto">
          <a:xfrm>
            <a:off x="7107312" y="2141810"/>
            <a:ext cx="936104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6" name="Oval 175"/>
          <p:cNvSpPr>
            <a:spLocks noChangeArrowheads="1"/>
          </p:cNvSpPr>
          <p:nvPr/>
        </p:nvSpPr>
        <p:spPr bwMode="auto">
          <a:xfrm>
            <a:off x="4802464" y="2588044"/>
            <a:ext cx="792088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" name="Oval 175"/>
          <p:cNvSpPr>
            <a:spLocks noChangeArrowheads="1"/>
          </p:cNvSpPr>
          <p:nvPr/>
        </p:nvSpPr>
        <p:spPr bwMode="auto">
          <a:xfrm>
            <a:off x="5971756" y="2596976"/>
            <a:ext cx="936104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8" name="Oval 175"/>
          <p:cNvSpPr>
            <a:spLocks noChangeArrowheads="1"/>
          </p:cNvSpPr>
          <p:nvPr/>
        </p:nvSpPr>
        <p:spPr bwMode="auto">
          <a:xfrm>
            <a:off x="7141048" y="2605908"/>
            <a:ext cx="936104" cy="43219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35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2565116" y="4054301"/>
            <a:ext cx="3840956" cy="461665"/>
          </a:xfrm>
          <a:prstGeom prst="rect">
            <a:avLst/>
          </a:prstGeom>
          <a:solidFill>
            <a:schemeClr val="accent2">
              <a:alpha val="5294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332720" y="688027"/>
            <a:ext cx="7061304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任纯朴将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元钱存入银行，年利率是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％，存期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年，到期时可以取回多少元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225427" y="1743585"/>
            <a:ext cx="4320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8000×4.25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％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225427" y="3982293"/>
            <a:ext cx="5919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答：到期后可以取回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2336528" y="2248133"/>
            <a:ext cx="539353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320400" y="2248133"/>
            <a:ext cx="714339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4957998" y="2248133"/>
            <a:ext cx="539353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4444036" y="2248133"/>
            <a:ext cx="163115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305083" y="2340941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本金</a:t>
            </a:r>
            <a:endParaRPr lang="zh-CN" altLang="en-US" sz="1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366729" y="2340941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利率</a:t>
            </a:r>
            <a:endParaRPr lang="zh-CN" altLang="en-US" sz="1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213835" y="2340941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时间</a:t>
            </a:r>
            <a:endParaRPr lang="zh-CN" altLang="en-US" sz="1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912406" y="2340941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利息</a:t>
            </a:r>
            <a:endParaRPr lang="zh-CN" altLang="en-US" sz="1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301867" y="1786468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利息：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301867" y="2759883"/>
            <a:ext cx="4320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到期后可以取回的钱数：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658476" y="3140255"/>
            <a:ext cx="4320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8000+1020=9020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>
            <a:off x="2414577" y="3591589"/>
            <a:ext cx="486966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solidFill>
                <a:srgbClr val="0070C0"/>
              </a:solidFill>
            </a:endParaRP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3136938" y="3591426"/>
            <a:ext cx="486965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solidFill>
                <a:srgbClr val="0070C0"/>
              </a:solidFill>
            </a:endParaRP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359760" y="3603813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本金</a:t>
            </a:r>
            <a:endParaRPr lang="zh-CN" altLang="en-US" sz="1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3041961" y="3603813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0070C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利息</a:t>
            </a:r>
            <a:endParaRPr lang="zh-CN" altLang="en-US" sz="1800" b="1" dirty="0">
              <a:solidFill>
                <a:srgbClr val="0070C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71600" y="820198"/>
            <a:ext cx="282045" cy="282045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PP_MARK_KEY" val="6c76837a-6711-4749-9945-b48dda17e30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1569</Words>
  <Application>WPS 演示</Application>
  <PresentationFormat>全屏显示(16:9)</PresentationFormat>
  <Paragraphs>343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67</cp:revision>
  <dcterms:created xsi:type="dcterms:W3CDTF">2018-09-11T05:46:00Z</dcterms:created>
  <dcterms:modified xsi:type="dcterms:W3CDTF">2023-02-13T05:35:08Z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2B3978109B7F484E9F841C274B8241B5</vt:lpwstr>
  </property>
  <property fmtid="{D5CDD505-2E9C-101B-9397-08002B2CF9AE}" pid="3" name="KSOProductBuildVer">
    <vt:lpwstr>2052-11.1.0.13703</vt:lpwstr>
  </property>
</Properties>
</file>