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303" r:id="rId4"/>
    <p:sldId id="290" r:id="rId5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6277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圆柱的认识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3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jpe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04248" y="445727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7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27"/>
          <p:cNvGrpSpPr/>
          <p:nvPr/>
        </p:nvGrpSpPr>
        <p:grpSpPr bwMode="auto">
          <a:xfrm>
            <a:off x="428929" y="2571746"/>
            <a:ext cx="3836194" cy="1510901"/>
            <a:chOff x="-243" y="2160"/>
            <a:chExt cx="3222" cy="1269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111" y="2160"/>
              <a:ext cx="1660" cy="953"/>
            </a:xfrm>
            <a:prstGeom prst="rect">
              <a:avLst/>
            </a:prstGeom>
            <a:solidFill>
              <a:srgbClr val="99CCFF">
                <a:alpha val="7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757" y="3093"/>
              <a:ext cx="222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底面周长</a:t>
              </a:r>
              <a:r>
                <a:rPr lang="en-US" altLang="zh-CN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20cm</a:t>
              </a:r>
              <a:endParaRPr lang="en-US" altLang="zh-CN" sz="2000" b="1" dirty="0">
                <a:solidFill>
                  <a:srgbClr val="DE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-243" y="2410"/>
              <a:ext cx="166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高</a:t>
              </a:r>
              <a:r>
                <a:rPr lang="en-US" altLang="zh-CN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15cm</a:t>
              </a:r>
              <a:endParaRPr lang="en-US" altLang="zh-CN" sz="2000" b="1" dirty="0">
                <a:solidFill>
                  <a:srgbClr val="DE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Group 28"/>
          <p:cNvGrpSpPr/>
          <p:nvPr/>
        </p:nvGrpSpPr>
        <p:grpSpPr bwMode="auto">
          <a:xfrm>
            <a:off x="5390654" y="2081898"/>
            <a:ext cx="2781300" cy="2412204"/>
            <a:chOff x="2857" y="1661"/>
            <a:chExt cx="2336" cy="2026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857" y="3351"/>
              <a:ext cx="199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底面周长</a:t>
              </a:r>
              <a:r>
                <a:rPr lang="en-US" altLang="zh-CN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15cm</a:t>
              </a:r>
              <a:endParaRPr lang="en-US" altLang="zh-CN" sz="2000" b="1" dirty="0">
                <a:solidFill>
                  <a:srgbClr val="DE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4285" y="2251"/>
              <a:ext cx="90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高</a:t>
              </a:r>
              <a:r>
                <a:rPr lang="en-US" altLang="zh-CN" sz="2000" b="1" dirty="0">
                  <a:solidFill>
                    <a:srgbClr val="DE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20cm</a:t>
              </a:r>
              <a:endParaRPr lang="en-US" altLang="zh-CN" sz="2000" b="1" dirty="0">
                <a:solidFill>
                  <a:srgbClr val="DE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6" name="Rectangle 26"/>
            <p:cNvSpPr>
              <a:spLocks noChangeArrowheads="1"/>
            </p:cNvSpPr>
            <p:nvPr/>
          </p:nvSpPr>
          <p:spPr bwMode="auto">
            <a:xfrm rot="5400000">
              <a:off x="3026" y="2014"/>
              <a:ext cx="1660" cy="953"/>
            </a:xfrm>
            <a:prstGeom prst="rect">
              <a:avLst/>
            </a:prstGeom>
            <a:solidFill>
              <a:srgbClr val="99CCFF">
                <a:alpha val="7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 b="1">
                <a:latin typeface="Arial" panose="020B0604020202020204" pitchFamily="34" charset="0"/>
              </a:endParaRPr>
            </a:p>
          </p:txBody>
        </p:sp>
      </p:grp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214020" y="1043051"/>
            <a:ext cx="7112602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用一张长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厘米、宽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厘米的长方形纸卷成一个圆柱形纸筒，纸筒的底面周长和高各是多少？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144" y="99548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60421" y="843558"/>
            <a:ext cx="544572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说一说下面物体的形状哪些是圆柱。</a:t>
            </a:r>
            <a:endParaRPr lang="zh-CN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" name="2101.EPS" descr="id:2147502831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454060" y="1911624"/>
            <a:ext cx="6502316" cy="207617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97568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797960" y="2415471"/>
            <a:ext cx="3586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(40 + 20)×4 + 20         </a:t>
            </a:r>
            <a:endParaRPr lang="en-US" altLang="zh-CN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24441" y="699542"/>
            <a:ext cx="727967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3.小芳给爷爷买了一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en-US" altLang="en-US" sz="24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生日蛋糕（如图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）。</a:t>
            </a:r>
            <a:r>
              <a:rPr lang="en-US" altLang="en-US" sz="24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捆扎这个蛋糕盒所用的彩带至少有多长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？（打结处大约用20厘米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彩带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en-US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636035" y="2886520"/>
            <a:ext cx="28243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 60×4+20</a:t>
            </a:r>
            <a:endParaRPr lang="en-US" altLang="zh-CN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646751" y="3357569"/>
            <a:ext cx="3128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 260(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厘米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endParaRPr lang="en-US" altLang="zh-CN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657870" y="3828619"/>
            <a:ext cx="4731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至少需要彩带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260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厘米。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A5.eps" descr="id:2147502971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842519" y="2232922"/>
            <a:ext cx="2282284" cy="180663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764192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0936" y="2214093"/>
            <a:ext cx="58221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圆柱的上、下两个面都是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，叫作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0936" y="3144644"/>
            <a:ext cx="4496744" cy="535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圆柱有一个曲面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曲面叫作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890936" y="3841669"/>
            <a:ext cx="4536529" cy="535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两底面之间的距离叫作</a:t>
            </a: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61054" y="1995540"/>
            <a:ext cx="1257301" cy="2232394"/>
            <a:chOff x="1361054" y="2149918"/>
            <a:chExt cx="1257301" cy="2232394"/>
          </a:xfrm>
        </p:grpSpPr>
        <p:sp>
          <p:nvSpPr>
            <p:cNvPr id="16" name="AutoShape 7"/>
            <p:cNvSpPr>
              <a:spLocks noChangeArrowheads="1"/>
            </p:cNvSpPr>
            <p:nvPr/>
          </p:nvSpPr>
          <p:spPr bwMode="auto">
            <a:xfrm>
              <a:off x="1402726" y="2222518"/>
              <a:ext cx="1215629" cy="2159794"/>
            </a:xfrm>
            <a:prstGeom prst="can">
              <a:avLst>
                <a:gd name="adj" fmla="val 44417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1402726" y="2221326"/>
              <a:ext cx="1215629" cy="539354"/>
            </a:xfrm>
            <a:prstGeom prst="ellipse">
              <a:avLst/>
            </a:prstGeom>
            <a:solidFill>
              <a:srgbClr val="E8CAEE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1402726" y="3829861"/>
              <a:ext cx="1215629" cy="539353"/>
            </a:xfrm>
            <a:prstGeom prst="ellipse">
              <a:avLst/>
            </a:prstGeom>
            <a:solidFill>
              <a:srgbClr val="E8CAEE">
                <a:alpha val="56078"/>
              </a:srgbClr>
            </a:solidFill>
            <a:ln w="9525" algn="ctr">
              <a:solidFill>
                <a:schemeClr val="bg2"/>
              </a:solidFill>
              <a:prstDash val="dash"/>
              <a:round/>
            </a:ln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1999230" y="2522555"/>
              <a:ext cx="9525" cy="161210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67500" tIns="35100" rIns="67500" bIns="35100" anchor="ctr"/>
            <a:lstStyle/>
            <a:p>
              <a:pPr>
                <a:lnSpc>
                  <a:spcPct val="200000"/>
                </a:lnSpc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Box 17"/>
            <p:cNvSpPr txBox="1">
              <a:spLocks noChangeArrowheads="1"/>
            </p:cNvSpPr>
            <p:nvPr/>
          </p:nvSpPr>
          <p:spPr bwMode="auto">
            <a:xfrm>
              <a:off x="1967083" y="3126202"/>
              <a:ext cx="398860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19"/>
            <p:cNvSpPr>
              <a:spLocks noChangeShapeType="1"/>
            </p:cNvSpPr>
            <p:nvPr/>
          </p:nvSpPr>
          <p:spPr bwMode="auto">
            <a:xfrm>
              <a:off x="2003992" y="2479692"/>
              <a:ext cx="4763" cy="1676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67500" tIns="35100" rIns="67500" bIns="35100" anchor="ctr"/>
            <a:lstStyle/>
            <a:p>
              <a:pPr>
                <a:lnSpc>
                  <a:spcPct val="200000"/>
                </a:lnSpc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1"/>
            <p:cNvSpPr>
              <a:spLocks noChangeArrowheads="1"/>
            </p:cNvSpPr>
            <p:nvPr/>
          </p:nvSpPr>
          <p:spPr bwMode="auto">
            <a:xfrm>
              <a:off x="1965892" y="2436830"/>
              <a:ext cx="90488" cy="90488"/>
            </a:xfrm>
            <a:prstGeom prst="ellipse">
              <a:avLst/>
            </a:prstGeom>
            <a:solidFill>
              <a:srgbClr val="99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22"/>
            <p:cNvSpPr txBox="1">
              <a:spLocks noChangeArrowheads="1"/>
            </p:cNvSpPr>
            <p:nvPr/>
          </p:nvSpPr>
          <p:spPr bwMode="auto">
            <a:xfrm>
              <a:off x="2097069" y="2149918"/>
              <a:ext cx="290513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1964701" y="4089417"/>
              <a:ext cx="90488" cy="90488"/>
            </a:xfrm>
            <a:prstGeom prst="ellipse">
              <a:avLst/>
            </a:prstGeom>
            <a:solidFill>
              <a:srgbClr val="99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24"/>
            <p:cNvSpPr txBox="1">
              <a:spLocks noChangeArrowheads="1"/>
            </p:cNvSpPr>
            <p:nvPr/>
          </p:nvSpPr>
          <p:spPr bwMode="auto">
            <a:xfrm>
              <a:off x="2082395" y="3787519"/>
              <a:ext cx="290513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en-US" altLang="zh-CN" sz="1600"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endParaRPr lang="en-US" altLang="zh-CN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361054" y="2865455"/>
              <a:ext cx="622697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1491423" y="2202711"/>
              <a:ext cx="621506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1457495" y="3787519"/>
              <a:ext cx="621506" cy="47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555776" y="2004288"/>
            <a:ext cx="4320480" cy="63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找一找生活中的圆柱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8468" y="1886826"/>
            <a:ext cx="5428674" cy="181189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06392" y="1587781"/>
              <a:ext cx="2753591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的物体是什么形状的？它们有哪些特征？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6"/>
          <p:cNvSpPr txBox="1">
            <a:spLocks noChangeArrowheads="1"/>
          </p:cNvSpPr>
          <p:nvPr/>
        </p:nvSpPr>
        <p:spPr bwMode="auto">
          <a:xfrm>
            <a:off x="1966137" y="3612251"/>
            <a:ext cx="5702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个物体的形状都是圆柱形的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简称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圆柱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4160" y="1429442"/>
            <a:ext cx="5487203" cy="17812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309971"/>
            <a:ext cx="5428674" cy="181189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1115616" y="3381301"/>
            <a:ext cx="6603611" cy="1134665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Dot"/>
          </a:ln>
          <a:effectLst/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" name="Picture 216" descr="图片3副本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8132" y="1277615"/>
            <a:ext cx="1350169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61"/>
          <p:cNvSpPr>
            <a:spLocks noChangeArrowheads="1"/>
          </p:cNvSpPr>
          <p:nvPr/>
        </p:nvSpPr>
        <p:spPr bwMode="auto">
          <a:xfrm>
            <a:off x="2093374" y="1416920"/>
            <a:ext cx="1268016" cy="1620440"/>
          </a:xfrm>
          <a:prstGeom prst="can">
            <a:avLst>
              <a:gd name="adj" fmla="val 34179"/>
            </a:avLst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" name="Group 212"/>
          <p:cNvGrpSpPr/>
          <p:nvPr/>
        </p:nvGrpSpPr>
        <p:grpSpPr bwMode="auto">
          <a:xfrm>
            <a:off x="2093374" y="1413347"/>
            <a:ext cx="1296591" cy="1620441"/>
            <a:chOff x="3878" y="1706"/>
            <a:chExt cx="1089" cy="1361"/>
          </a:xfrm>
        </p:grpSpPr>
        <p:sp>
          <p:nvSpPr>
            <p:cNvPr id="11" name="AutoShape 162"/>
            <p:cNvSpPr>
              <a:spLocks noChangeArrowheads="1"/>
            </p:cNvSpPr>
            <p:nvPr/>
          </p:nvSpPr>
          <p:spPr bwMode="auto">
            <a:xfrm>
              <a:off x="3878" y="1706"/>
              <a:ext cx="1089" cy="1361"/>
            </a:xfrm>
            <a:prstGeom prst="can">
              <a:avLst>
                <a:gd name="adj" fmla="val 33426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Oval 163"/>
            <p:cNvSpPr>
              <a:spLocks noChangeArrowheads="1"/>
            </p:cNvSpPr>
            <p:nvPr/>
          </p:nvSpPr>
          <p:spPr bwMode="auto">
            <a:xfrm>
              <a:off x="3903" y="2738"/>
              <a:ext cx="1042" cy="329"/>
            </a:xfrm>
            <a:prstGeom prst="ellipse">
              <a:avLst/>
            </a:prstGeom>
            <a:noFill/>
            <a:ln w="22225" algn="ctr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" name="Oval 166"/>
          <p:cNvSpPr>
            <a:spLocks noChangeArrowheads="1"/>
          </p:cNvSpPr>
          <p:nvPr/>
        </p:nvSpPr>
        <p:spPr bwMode="auto">
          <a:xfrm>
            <a:off x="2105282" y="2625404"/>
            <a:ext cx="1279922" cy="416719"/>
          </a:xfrm>
          <a:prstGeom prst="ellipse">
            <a:avLst/>
          </a:prstGeom>
          <a:solidFill>
            <a:srgbClr val="CCECFF"/>
          </a:solidFill>
          <a:ln w="12700" algn="ctr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Oval 168"/>
          <p:cNvSpPr>
            <a:spLocks noChangeArrowheads="1"/>
          </p:cNvSpPr>
          <p:nvPr/>
        </p:nvSpPr>
        <p:spPr bwMode="auto">
          <a:xfrm>
            <a:off x="2105282" y="1422873"/>
            <a:ext cx="1279922" cy="416719"/>
          </a:xfrm>
          <a:prstGeom prst="ellipse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75"/>
          <p:cNvSpPr txBox="1">
            <a:spLocks noChangeArrowheads="1"/>
          </p:cNvSpPr>
          <p:nvPr/>
        </p:nvSpPr>
        <p:spPr bwMode="auto">
          <a:xfrm>
            <a:off x="2308284" y="1379564"/>
            <a:ext cx="8298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</a:rPr>
              <a:t>底面</a:t>
            </a: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176"/>
          <p:cNvSpPr txBox="1">
            <a:spLocks noChangeArrowheads="1"/>
          </p:cNvSpPr>
          <p:nvPr/>
        </p:nvSpPr>
        <p:spPr bwMode="auto">
          <a:xfrm>
            <a:off x="2379126" y="3004959"/>
            <a:ext cx="7905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底面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Rectangle 220"/>
          <p:cNvSpPr>
            <a:spLocks noChangeArrowheads="1"/>
          </p:cNvSpPr>
          <p:nvPr/>
        </p:nvSpPr>
        <p:spPr bwMode="auto">
          <a:xfrm>
            <a:off x="1444843" y="3380374"/>
            <a:ext cx="3833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圆柱的两个圆面叫作</a:t>
            </a:r>
            <a:r>
              <a:rPr lang="zh-CN" altLang="en-US" sz="2400" b="1" dirty="0">
                <a:solidFill>
                  <a:srgbClr val="D608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Oval 221"/>
          <p:cNvSpPr>
            <a:spLocks noChangeArrowheads="1"/>
          </p:cNvSpPr>
          <p:nvPr/>
        </p:nvSpPr>
        <p:spPr bwMode="auto">
          <a:xfrm>
            <a:off x="2102901" y="1420491"/>
            <a:ext cx="1279922" cy="416719"/>
          </a:xfrm>
          <a:prstGeom prst="ellipse">
            <a:avLst/>
          </a:prstGeom>
          <a:solidFill>
            <a:srgbClr val="FFCC99"/>
          </a:solidFill>
          <a:ln w="63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solidFill>
                <a:srgbClr val="FF66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Rectangle 225"/>
          <p:cNvSpPr>
            <a:spLocks noChangeArrowheads="1"/>
          </p:cNvSpPr>
          <p:nvPr/>
        </p:nvSpPr>
        <p:spPr bwMode="auto">
          <a:xfrm>
            <a:off x="4838907" y="1350719"/>
            <a:ext cx="3303439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圆柱的上、下两个面都是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圆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，并且大小一样。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2102899" y="1656234"/>
            <a:ext cx="1295400" cy="1382316"/>
          </a:xfrm>
          <a:custGeom>
            <a:avLst/>
            <a:gdLst>
              <a:gd name="T0" fmla="*/ 0 w 1983"/>
              <a:gd name="T1" fmla="*/ 0 h 2647"/>
              <a:gd name="T2" fmla="*/ 2147483646 w 1983"/>
              <a:gd name="T3" fmla="*/ 2147483646 h 2647"/>
              <a:gd name="T4" fmla="*/ 2147483646 w 1983"/>
              <a:gd name="T5" fmla="*/ 2147483646 h 2647"/>
              <a:gd name="T6" fmla="*/ 2147483646 w 1983"/>
              <a:gd name="T7" fmla="*/ 2147483646 h 2647"/>
              <a:gd name="T8" fmla="*/ 2147483646 w 1983"/>
              <a:gd name="T9" fmla="*/ 2147483646 h 2647"/>
              <a:gd name="T10" fmla="*/ 2147483646 w 1983"/>
              <a:gd name="T11" fmla="*/ 2147483646 h 2647"/>
              <a:gd name="T12" fmla="*/ 2147483646 w 1983"/>
              <a:gd name="T13" fmla="*/ 2147483646 h 2647"/>
              <a:gd name="T14" fmla="*/ 2147483646 w 1983"/>
              <a:gd name="T15" fmla="*/ 2147483646 h 2647"/>
              <a:gd name="T16" fmla="*/ 2147483646 w 1983"/>
              <a:gd name="T17" fmla="*/ 2147483646 h 2647"/>
              <a:gd name="T18" fmla="*/ 2147483646 w 1983"/>
              <a:gd name="T19" fmla="*/ 2147483646 h 2647"/>
              <a:gd name="T20" fmla="*/ 2147483646 w 1983"/>
              <a:gd name="T21" fmla="*/ 2147483646 h 2647"/>
              <a:gd name="T22" fmla="*/ 2147483646 w 1983"/>
              <a:gd name="T23" fmla="*/ 2147483646 h 2647"/>
              <a:gd name="T24" fmla="*/ 2147483646 w 1983"/>
              <a:gd name="T25" fmla="*/ 2147483646 h 2647"/>
              <a:gd name="T26" fmla="*/ 2147483646 w 1983"/>
              <a:gd name="T27" fmla="*/ 2147483646 h 2647"/>
              <a:gd name="T28" fmla="*/ 2147483646 w 1983"/>
              <a:gd name="T29" fmla="*/ 2147483646 h 2647"/>
              <a:gd name="T30" fmla="*/ 2147483646 w 1983"/>
              <a:gd name="T31" fmla="*/ 2147483646 h 2647"/>
              <a:gd name="T32" fmla="*/ 2147483646 w 1983"/>
              <a:gd name="T33" fmla="*/ 2147483646 h 2647"/>
              <a:gd name="T34" fmla="*/ 2147483646 w 1983"/>
              <a:gd name="T35" fmla="*/ 2147483646 h 2647"/>
              <a:gd name="T36" fmla="*/ 2147483646 w 1983"/>
              <a:gd name="T37" fmla="*/ 2147483646 h 2647"/>
              <a:gd name="T38" fmla="*/ 2147483646 w 1983"/>
              <a:gd name="T39" fmla="*/ 2147483646 h 2647"/>
              <a:gd name="T40" fmla="*/ 2147483646 w 1983"/>
              <a:gd name="T41" fmla="*/ 2147483646 h 2647"/>
              <a:gd name="T42" fmla="*/ 2147483646 w 1983"/>
              <a:gd name="T43" fmla="*/ 2147483646 h 2647"/>
              <a:gd name="T44" fmla="*/ 2147483646 w 1983"/>
              <a:gd name="T45" fmla="*/ 2147483646 h 2647"/>
              <a:gd name="T46" fmla="*/ 2147483646 w 1983"/>
              <a:gd name="T47" fmla="*/ 2147483646 h 2647"/>
              <a:gd name="T48" fmla="*/ 2147483646 w 1983"/>
              <a:gd name="T49" fmla="*/ 2147483646 h 2647"/>
              <a:gd name="T50" fmla="*/ 2147483646 w 1983"/>
              <a:gd name="T51" fmla="*/ 2147483646 h 2647"/>
              <a:gd name="T52" fmla="*/ 2147483646 w 1983"/>
              <a:gd name="T53" fmla="*/ 2147483646 h 2647"/>
              <a:gd name="T54" fmla="*/ 2147483646 w 1983"/>
              <a:gd name="T55" fmla="*/ 2147483646 h 2647"/>
              <a:gd name="T56" fmla="*/ 2147483646 w 1983"/>
              <a:gd name="T57" fmla="*/ 2147483646 h 2647"/>
              <a:gd name="T58" fmla="*/ 2147483646 w 1983"/>
              <a:gd name="T59" fmla="*/ 2147483646 h 2647"/>
              <a:gd name="T60" fmla="*/ 2147483646 w 1983"/>
              <a:gd name="T61" fmla="*/ 2147483646 h 2647"/>
              <a:gd name="T62" fmla="*/ 2147483646 w 1983"/>
              <a:gd name="T63" fmla="*/ 2147483646 h 2647"/>
              <a:gd name="T64" fmla="*/ 2147483646 w 1983"/>
              <a:gd name="T65" fmla="*/ 2147483646 h 2647"/>
              <a:gd name="T66" fmla="*/ 2147483646 w 1983"/>
              <a:gd name="T67" fmla="*/ 2147483646 h 2647"/>
              <a:gd name="T68" fmla="*/ 0 w 1983"/>
              <a:gd name="T69" fmla="*/ 2147483646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CC99"/>
          </a:solidFill>
          <a:ln w="12700" cmpd="sng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Rectangle 229"/>
          <p:cNvSpPr>
            <a:spLocks noChangeArrowheads="1"/>
          </p:cNvSpPr>
          <p:nvPr/>
        </p:nvSpPr>
        <p:spPr bwMode="auto">
          <a:xfrm>
            <a:off x="4888184" y="2433015"/>
            <a:ext cx="244169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圆柱有一个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曲面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Rectangle 230"/>
          <p:cNvSpPr>
            <a:spLocks noChangeArrowheads="1"/>
          </p:cNvSpPr>
          <p:nvPr/>
        </p:nvSpPr>
        <p:spPr bwMode="auto">
          <a:xfrm>
            <a:off x="5105999" y="3417484"/>
            <a:ext cx="2592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曲面叫作</a:t>
            </a:r>
            <a:r>
              <a:rPr lang="zh-CN" altLang="en-US" sz="2400" b="1" dirty="0">
                <a:solidFill>
                  <a:srgbClr val="D608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侧面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4" name="Group 211"/>
          <p:cNvGrpSpPr/>
          <p:nvPr/>
        </p:nvGrpSpPr>
        <p:grpSpPr bwMode="auto">
          <a:xfrm>
            <a:off x="2102900" y="1397871"/>
            <a:ext cx="1654969" cy="1625204"/>
            <a:chOff x="2381" y="1616"/>
            <a:chExt cx="1390" cy="1365"/>
          </a:xfrm>
        </p:grpSpPr>
        <p:sp>
          <p:nvSpPr>
            <p:cNvPr id="25" name="Text Box 185"/>
            <p:cNvSpPr txBox="1">
              <a:spLocks noChangeArrowheads="1"/>
            </p:cNvSpPr>
            <p:nvPr/>
          </p:nvSpPr>
          <p:spPr bwMode="auto">
            <a:xfrm>
              <a:off x="2821" y="2619"/>
              <a:ext cx="344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  <a:ea typeface="楷体" panose="02010609060101010101" pitchFamily="49" charset="-122"/>
                </a:rPr>
                <a:t>O</a:t>
              </a:r>
              <a:endParaRPr lang="zh-CN" altLang="en-US" sz="2200" b="1" i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6" name="Group 210"/>
            <p:cNvGrpSpPr/>
            <p:nvPr/>
          </p:nvGrpSpPr>
          <p:grpSpPr bwMode="auto">
            <a:xfrm>
              <a:off x="2381" y="1616"/>
              <a:ext cx="1390" cy="1360"/>
              <a:chOff x="2381" y="1616"/>
              <a:chExt cx="1390" cy="1360"/>
            </a:xfrm>
          </p:grpSpPr>
          <p:sp>
            <p:nvSpPr>
              <p:cNvPr id="27" name="Text Box 186"/>
              <p:cNvSpPr txBox="1">
                <a:spLocks noChangeArrowheads="1"/>
              </p:cNvSpPr>
              <p:nvPr/>
            </p:nvSpPr>
            <p:spPr bwMode="auto">
              <a:xfrm>
                <a:off x="2832" y="1752"/>
                <a:ext cx="435" cy="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O’</a:t>
                </a:r>
                <a:endParaRPr lang="zh-CN" altLang="en-US" sz="2200" b="1" i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pSp>
            <p:nvGrpSpPr>
              <p:cNvPr id="28" name="Group 209"/>
              <p:cNvGrpSpPr/>
              <p:nvPr/>
            </p:nvGrpSpPr>
            <p:grpSpPr bwMode="auto">
              <a:xfrm>
                <a:off x="2381" y="1616"/>
                <a:ext cx="1390" cy="1360"/>
                <a:chOff x="2381" y="1616"/>
                <a:chExt cx="1390" cy="1360"/>
              </a:xfrm>
            </p:grpSpPr>
            <p:sp>
              <p:nvSpPr>
                <p:cNvPr id="29" name="Line 180"/>
                <p:cNvSpPr>
                  <a:spLocks noChangeShapeType="1"/>
                </p:cNvSpPr>
                <p:nvPr/>
              </p:nvSpPr>
              <p:spPr bwMode="auto">
                <a:xfrm>
                  <a:off x="2381" y="1813"/>
                  <a:ext cx="108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0" name="Line 181"/>
                <p:cNvSpPr>
                  <a:spLocks noChangeShapeType="1"/>
                </p:cNvSpPr>
                <p:nvPr/>
              </p:nvSpPr>
              <p:spPr bwMode="auto">
                <a:xfrm>
                  <a:off x="2381" y="2819"/>
                  <a:ext cx="108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31" name="Group 208"/>
                <p:cNvGrpSpPr/>
                <p:nvPr/>
              </p:nvGrpSpPr>
              <p:grpSpPr bwMode="auto">
                <a:xfrm>
                  <a:off x="2715" y="1616"/>
                  <a:ext cx="412" cy="1360"/>
                  <a:chOff x="2715" y="1616"/>
                  <a:chExt cx="412" cy="1360"/>
                </a:xfrm>
              </p:grpSpPr>
              <p:sp>
                <p:nvSpPr>
                  <p:cNvPr id="37" name="Text Box 18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18" y="1616"/>
                    <a:ext cx="409" cy="3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ysDot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200" b="1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.</a:t>
                    </a:r>
                    <a:endParaRPr lang="en-US" altLang="zh-CN" sz="2200" b="1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8" name="Text Box 18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15" y="2614"/>
                    <a:ext cx="409" cy="3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prstDash val="sysDot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200" b="1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.</a:t>
                    </a:r>
                    <a:endParaRPr lang="en-US" altLang="zh-CN" sz="2200" b="1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9" name="Line 187"/>
                  <p:cNvSpPr>
                    <a:spLocks noChangeShapeType="1"/>
                  </p:cNvSpPr>
                  <p:nvPr/>
                </p:nvSpPr>
                <p:spPr bwMode="auto">
                  <a:xfrm>
                    <a:off x="2915" y="1840"/>
                    <a:ext cx="0" cy="100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32" name="Line 189"/>
                <p:cNvSpPr>
                  <a:spLocks noChangeShapeType="1"/>
                </p:cNvSpPr>
                <p:nvPr/>
              </p:nvSpPr>
              <p:spPr bwMode="auto">
                <a:xfrm>
                  <a:off x="3440" y="1810"/>
                  <a:ext cx="1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3" name="Line 190"/>
                <p:cNvSpPr>
                  <a:spLocks noChangeShapeType="1"/>
                </p:cNvSpPr>
                <p:nvPr/>
              </p:nvSpPr>
              <p:spPr bwMode="auto">
                <a:xfrm>
                  <a:off x="3472" y="2816"/>
                  <a:ext cx="18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4" name="Line 191"/>
                <p:cNvSpPr>
                  <a:spLocks noChangeShapeType="1"/>
                </p:cNvSpPr>
                <p:nvPr/>
              </p:nvSpPr>
              <p:spPr bwMode="auto">
                <a:xfrm>
                  <a:off x="3560" y="2504"/>
                  <a:ext cx="0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5" name="Line 192"/>
                <p:cNvSpPr>
                  <a:spLocks noChangeShapeType="1"/>
                </p:cNvSpPr>
                <p:nvPr/>
              </p:nvSpPr>
              <p:spPr bwMode="auto">
                <a:xfrm flipV="1">
                  <a:off x="3568" y="1818"/>
                  <a:ext cx="3" cy="3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36" name="Text Box 193"/>
                <p:cNvSpPr txBox="1">
                  <a:spLocks noChangeArrowheads="1"/>
                </p:cNvSpPr>
                <p:nvPr/>
              </p:nvSpPr>
              <p:spPr bwMode="auto">
                <a:xfrm>
                  <a:off x="3408" y="2171"/>
                  <a:ext cx="363" cy="3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ysDot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CN" altLang="en-US" sz="22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高</a:t>
                  </a:r>
                  <a:endParaRPr lang="zh-CN" altLang="en-US" sz="22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40" name="Rectangle 231"/>
          <p:cNvSpPr>
            <a:spLocks noChangeArrowheads="1"/>
          </p:cNvSpPr>
          <p:nvPr/>
        </p:nvSpPr>
        <p:spPr bwMode="auto">
          <a:xfrm>
            <a:off x="1444843" y="3857833"/>
            <a:ext cx="6061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两底面之间的距离叫作</a:t>
            </a:r>
            <a:r>
              <a:rPr lang="zh-CN" altLang="en-US" sz="2400" b="1" dirty="0">
                <a:solidFill>
                  <a:srgbClr val="D608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高，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圆柱有</a:t>
            </a:r>
            <a:r>
              <a:rPr lang="zh-CN" altLang="en-US" sz="2400" b="1" dirty="0">
                <a:solidFill>
                  <a:srgbClr val="D608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无数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条高。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Text Box 36"/>
          <p:cNvSpPr txBox="1">
            <a:spLocks noChangeArrowheads="1"/>
          </p:cNvSpPr>
          <p:nvPr/>
        </p:nvSpPr>
        <p:spPr bwMode="auto">
          <a:xfrm>
            <a:off x="1349234" y="627534"/>
            <a:ext cx="45362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圆柱有哪些特征呢？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2" name="Text Box 177"/>
          <p:cNvSpPr txBox="1">
            <a:spLocks noChangeArrowheads="1"/>
          </p:cNvSpPr>
          <p:nvPr/>
        </p:nvSpPr>
        <p:spPr bwMode="auto">
          <a:xfrm>
            <a:off x="1302323" y="2012234"/>
            <a:ext cx="861774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侧面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1.7284E-6 L 0.00034 0.2354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0.23549 L 4.44444E-6 0.000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8" grpId="1" animBg="1"/>
      <p:bldP spid="18" grpId="2" animBg="1"/>
      <p:bldP spid="18" grpId="3" animBg="1"/>
      <p:bldP spid="19" grpId="0"/>
      <p:bldP spid="20" grpId="0" animBg="1"/>
      <p:bldP spid="20" grpId="1" animBg="1"/>
      <p:bldP spid="22" grpId="0"/>
      <p:bldP spid="23" grpId="0"/>
      <p:bldP spid="40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53565" y="763897"/>
            <a:ext cx="5404043" cy="576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生活中外形是圆柱形的物体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有哪些？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823433" y="1753010"/>
            <a:ext cx="841344" cy="24029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518582" y="2139702"/>
            <a:ext cx="1415647" cy="20162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2332" y="2406878"/>
            <a:ext cx="2508060" cy="1499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68157" y="732542"/>
            <a:ext cx="5404043" cy="576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生活中外形是圆柱形的物体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有哪些？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79169" y="1505631"/>
            <a:ext cx="3312368" cy="3082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83097" y="627534"/>
            <a:ext cx="5404043" cy="576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生活中外形是圆柱形的物体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有哪些？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56377" y="1335482"/>
            <a:ext cx="4075863" cy="30579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97982" y="2040072"/>
            <a:ext cx="27385" cy="2052638"/>
          </a:xfrm>
          <a:prstGeom prst="rect">
            <a:avLst/>
          </a:prstGeom>
          <a:solidFill>
            <a:srgbClr val="F0AF2C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367" y="2040073"/>
            <a:ext cx="539353" cy="1134665"/>
          </a:xfrm>
          <a:prstGeom prst="rect">
            <a:avLst/>
          </a:prstGeom>
          <a:solidFill>
            <a:srgbClr val="EEDC7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33792" y="1059582"/>
            <a:ext cx="7252048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一个长方形围绕一条直线旋转，会形成什么图形呢？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4126" y="2012688"/>
            <a:ext cx="27385" cy="2052638"/>
          </a:xfrm>
          <a:prstGeom prst="rect">
            <a:avLst/>
          </a:prstGeom>
          <a:solidFill>
            <a:srgbClr val="F0AF2C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1511" y="2012689"/>
            <a:ext cx="539353" cy="1134665"/>
          </a:xfrm>
          <a:prstGeom prst="rect">
            <a:avLst/>
          </a:prstGeom>
          <a:solidFill>
            <a:srgbClr val="EEDC7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12" name="圆柱形 11"/>
          <p:cNvSpPr/>
          <p:nvPr/>
        </p:nvSpPr>
        <p:spPr>
          <a:xfrm>
            <a:off x="5825728" y="1884100"/>
            <a:ext cx="1079897" cy="1403747"/>
          </a:xfrm>
          <a:prstGeom prst="can">
            <a:avLst/>
          </a:prstGeom>
          <a:solidFill>
            <a:srgbClr val="F0AF2C">
              <a:alpha val="5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9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97005" y="463028"/>
            <a:ext cx="623888" cy="394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立方体 7"/>
          <p:cNvSpPr/>
          <p:nvPr/>
        </p:nvSpPr>
        <p:spPr>
          <a:xfrm>
            <a:off x="2525605" y="3747963"/>
            <a:ext cx="5237559" cy="912019"/>
          </a:xfrm>
          <a:prstGeom prst="cube">
            <a:avLst>
              <a:gd name="adj" fmla="val 93922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9" name="圆柱形 8"/>
          <p:cNvSpPr/>
          <p:nvPr/>
        </p:nvSpPr>
        <p:spPr bwMode="auto">
          <a:xfrm>
            <a:off x="2920892" y="1598885"/>
            <a:ext cx="1232297" cy="2840831"/>
          </a:xfrm>
          <a:prstGeom prst="can">
            <a:avLst>
              <a:gd name="adj" fmla="val 35325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5400000" flipH="1" flipV="1">
            <a:off x="1714195" y="3017514"/>
            <a:ext cx="2412206" cy="11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154269" y="655158"/>
            <a:ext cx="2920734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怎样测量圆柱的高？</a:t>
            </a:r>
            <a:endParaRPr lang="zh-CN" altLang="en-US" dirty="0"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27664" y="1069557"/>
            <a:ext cx="2688752" cy="272910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PP_MARK_KEY" val="77b19b65-e481-46d0-b5dd-d3617b0faa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WPS 演示</Application>
  <PresentationFormat>全屏显示(16:9)</PresentationFormat>
  <Paragraphs>141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Times New Roman</vt:lpstr>
      <vt:lpstr>幼圆</vt:lpstr>
      <vt:lpstr>Calibri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66</cp:revision>
  <dcterms:created xsi:type="dcterms:W3CDTF">2018-09-11T05:46:00Z</dcterms:created>
  <dcterms:modified xsi:type="dcterms:W3CDTF">2023-02-13T05:38:12Z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C1FF41176BF94D02B27D9EEF541E4739</vt:lpwstr>
  </property>
  <property fmtid="{D5CDD505-2E9C-101B-9397-08002B2CF9AE}" pid="3" name="KSOProductBuildVer">
    <vt:lpwstr>2052-11.1.0.13703</vt:lpwstr>
  </property>
</Properties>
</file>