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91" r:id="rId4"/>
    <p:sldId id="292" r:id="rId5"/>
    <p:sldId id="293" r:id="rId7"/>
    <p:sldId id="294" r:id="rId8"/>
    <p:sldId id="295" r:id="rId9"/>
    <p:sldId id="296" r:id="rId10"/>
    <p:sldId id="297" r:id="rId11"/>
    <p:sldId id="298" r:id="rId12"/>
    <p:sldId id="299" r:id="rId13"/>
    <p:sldId id="300" r:id="rId14"/>
    <p:sldId id="301" r:id="rId15"/>
    <p:sldId id="302" r:id="rId16"/>
    <p:sldId id="289" r:id="rId17"/>
    <p:sldId id="272" r:id="rId18"/>
  </p:sldIdLst>
  <p:sldSz cx="9144000" cy="5143500" type="screen16x9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09" autoAdjust="0"/>
    <p:restoredTop sz="99852" autoAdjust="0"/>
  </p:normalViewPr>
  <p:slideViewPr>
    <p:cSldViewPr>
      <p:cViewPr varScale="1">
        <p:scale>
          <a:sx n="154" d="100"/>
          <a:sy n="154" d="100"/>
        </p:scale>
        <p:origin x="-56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048B9D-C3EF-4F87-954D-825FFBFDF1D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4254CC-6D17-4AB3-A887-1E6F5D60F33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502"/>
            <a:ext cx="269979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3861"/>
            <a:ext cx="26642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b="0" baseline="0" dirty="0" smtClean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圆柱和圆锥  圆锥的认识</a:t>
            </a:r>
            <a:endParaRPr lang="zh-CN" altLang="en-US" sz="1200" b="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3.xml"/><Relationship Id="rId5" Type="http://schemas.openxmlformats.org/officeDocument/2006/relationships/slide" Target="slide12.xml"/><Relationship Id="rId4" Type="http://schemas.openxmlformats.org/officeDocument/2006/relationships/slide" Target="slide15.xml"/><Relationship Id="rId3" Type="http://schemas.openxmlformats.org/officeDocument/2006/relationships/slide" Target="slide14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28.png"/><Relationship Id="rId1" Type="http://schemas.openxmlformats.org/officeDocument/2006/relationships/image" Target="../media/image27.GIF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37.png"/><Relationship Id="rId8" Type="http://schemas.openxmlformats.org/officeDocument/2006/relationships/image" Target="../media/image36.png"/><Relationship Id="rId7" Type="http://schemas.openxmlformats.org/officeDocument/2006/relationships/image" Target="../media/image35.png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4" Type="http://schemas.openxmlformats.org/officeDocument/2006/relationships/slideLayout" Target="../slideLayouts/slideLayout2.xml"/><Relationship Id="rId13" Type="http://schemas.openxmlformats.org/officeDocument/2006/relationships/image" Target="../media/image7.png"/><Relationship Id="rId12" Type="http://schemas.openxmlformats.org/officeDocument/2006/relationships/slide" Target="slide1.xml"/><Relationship Id="rId11" Type="http://schemas.openxmlformats.org/officeDocument/2006/relationships/image" Target="../media/image39.png"/><Relationship Id="rId10" Type="http://schemas.openxmlformats.org/officeDocument/2006/relationships/image" Target="../media/image38.png"/><Relationship Id="rId1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slide" Target="slide1.xml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slide" Target="slide1.xml"/><Relationship Id="rId4" Type="http://schemas.openxmlformats.org/officeDocument/2006/relationships/image" Target="../media/image44.emf"/><Relationship Id="rId3" Type="http://schemas.openxmlformats.org/officeDocument/2006/relationships/image" Target="../media/image15.png"/><Relationship Id="rId2" Type="http://schemas.openxmlformats.org/officeDocument/2006/relationships/image" Target="../media/image43.png"/><Relationship Id="rId1" Type="http://schemas.openxmlformats.org/officeDocument/2006/relationships/image" Target="../media/image42.emf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7.png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" Target="slide1.xml"/><Relationship Id="rId8" Type="http://schemas.openxmlformats.org/officeDocument/2006/relationships/image" Target="../media/image14.png"/><Relationship Id="rId7" Type="http://schemas.openxmlformats.org/officeDocument/2006/relationships/image" Target="../media/image4.png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2" Type="http://schemas.openxmlformats.org/officeDocument/2006/relationships/notesSlide" Target="../notesSlides/notesSlide1.x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46675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06919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版六年制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六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630063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259632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331640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导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6402366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单圆角矩形 25"/>
          <p:cNvSpPr/>
          <p:nvPr/>
        </p:nvSpPr>
        <p:spPr>
          <a:xfrm>
            <a:off x="3779912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圆角矩形 26">
            <a:hlinkClick r:id="rId6" action="ppaction://hlinksldjump"/>
          </p:cNvPr>
          <p:cNvSpPr/>
          <p:nvPr/>
        </p:nvSpPr>
        <p:spPr>
          <a:xfrm>
            <a:off x="3840477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959303" y="2297971"/>
            <a:ext cx="1436933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时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553068" y="1131590"/>
            <a:ext cx="7547739" cy="68480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冰淇淋盒有多</a:t>
            </a:r>
            <a:r>
              <a:rPr lang="zh-CN" altLang="en-US" sz="4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en-US" altLang="zh-CN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圆柱和圆锥</a:t>
            </a:r>
            <a:endParaRPr lang="zh-CN" altLang="en-US" sz="28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754205" y="1111869"/>
            <a:ext cx="654847" cy="648072"/>
            <a:chOff x="1306635" y="1440417"/>
            <a:chExt cx="654847" cy="648072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32" name="文本框 10"/>
            <p:cNvSpPr txBox="1"/>
            <p:nvPr/>
          </p:nvSpPr>
          <p:spPr>
            <a:xfrm>
              <a:off x="1326372" y="1457547"/>
              <a:ext cx="63511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3500" b="1" dirty="0">
                  <a:solidFill>
                    <a:srgbClr val="0050AA"/>
                  </a:solidFill>
                  <a:latin typeface="+mj-ea"/>
                  <a:ea typeface="+mj-ea"/>
                </a:rPr>
                <a:t>二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331640" y="771550"/>
            <a:ext cx="292900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>
            <a:lvl1pPr indent="2667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外形是圆锥的物体</a:t>
            </a:r>
            <a:endParaRPr kumimoji="0" lang="zh-CN" altLang="en-US" sz="24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1860039" y="1541934"/>
            <a:ext cx="2376264" cy="23537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5076056" y="1541934"/>
            <a:ext cx="2376264" cy="23537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0" name="组合 9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39533" y="1786624"/>
            <a:ext cx="3206146" cy="1896351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539552" y="1115839"/>
            <a:ext cx="861142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667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把一个直角三角形的纸，围绕一条直角边旋转，</a:t>
            </a:r>
            <a:endParaRPr lang="zh-CN" altLang="en-US" sz="22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等腰三角形 9"/>
          <p:cNvSpPr/>
          <p:nvPr/>
        </p:nvSpPr>
        <p:spPr>
          <a:xfrm>
            <a:off x="2375865" y="2049403"/>
            <a:ext cx="733492" cy="1370792"/>
          </a:xfrm>
          <a:custGeom>
            <a:avLst/>
            <a:gdLst>
              <a:gd name="connsiteX0" fmla="*/ 0 w 749496"/>
              <a:gd name="connsiteY0" fmla="*/ 1368152 h 1368152"/>
              <a:gd name="connsiteX1" fmla="*/ 374748 w 749496"/>
              <a:gd name="connsiteY1" fmla="*/ 0 h 1368152"/>
              <a:gd name="connsiteX2" fmla="*/ 749496 w 749496"/>
              <a:gd name="connsiteY2" fmla="*/ 1368152 h 1368152"/>
              <a:gd name="connsiteX3" fmla="*/ 0 w 749496"/>
              <a:gd name="connsiteY3" fmla="*/ 1368152 h 1368152"/>
              <a:gd name="connsiteX0-1" fmla="*/ 0 w 395166"/>
              <a:gd name="connsiteY0-2" fmla="*/ 1368152 h 1436732"/>
              <a:gd name="connsiteX1-3" fmla="*/ 374748 w 395166"/>
              <a:gd name="connsiteY1-4" fmla="*/ 0 h 1436732"/>
              <a:gd name="connsiteX2-5" fmla="*/ 395166 w 395166"/>
              <a:gd name="connsiteY2-6" fmla="*/ 1436732 h 1436732"/>
              <a:gd name="connsiteX3-7" fmla="*/ 0 w 395166"/>
              <a:gd name="connsiteY3-8" fmla="*/ 1368152 h 1436732"/>
              <a:gd name="connsiteX0-9" fmla="*/ 0 w 589476"/>
              <a:gd name="connsiteY0-10" fmla="*/ 1425302 h 1436732"/>
              <a:gd name="connsiteX1-11" fmla="*/ 569058 w 589476"/>
              <a:gd name="connsiteY1-12" fmla="*/ 0 h 1436732"/>
              <a:gd name="connsiteX2-13" fmla="*/ 589476 w 589476"/>
              <a:gd name="connsiteY2-14" fmla="*/ 1436732 h 1436732"/>
              <a:gd name="connsiteX3-15" fmla="*/ 0 w 589476"/>
              <a:gd name="connsiteY3-16" fmla="*/ 1425302 h 143673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89476" h="1436732">
                <a:moveTo>
                  <a:pt x="0" y="1425302"/>
                </a:moveTo>
                <a:lnTo>
                  <a:pt x="569058" y="0"/>
                </a:lnTo>
                <a:lnTo>
                  <a:pt x="589476" y="1436732"/>
                </a:lnTo>
                <a:lnTo>
                  <a:pt x="0" y="1425302"/>
                </a:lnTo>
                <a:close/>
              </a:path>
            </a:pathLst>
          </a:custGeom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442606" y="1115838"/>
            <a:ext cx="241740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667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形成一个圆锥。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83891" y="3420195"/>
            <a:ext cx="733492" cy="375691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7288" y="122355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1048888" y="1100351"/>
            <a:ext cx="75355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1.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下列物体中，哪些是圆柱形的？哪些是圆锥形的？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9" name="Picture 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695" y="1828800"/>
            <a:ext cx="629840" cy="863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459" y="1882379"/>
            <a:ext cx="60007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77432" y="1882378"/>
            <a:ext cx="563165" cy="756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7056" y="1935956"/>
            <a:ext cx="919163" cy="57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68144" y="1882378"/>
            <a:ext cx="756047" cy="6893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034332" y="3286125"/>
            <a:ext cx="1025128" cy="654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2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329732" y="3340894"/>
            <a:ext cx="809625" cy="645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2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517976" y="3232548"/>
            <a:ext cx="863203" cy="820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4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543103" y="3271838"/>
            <a:ext cx="1026319" cy="608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</p:pic>
      <p:sp>
        <p:nvSpPr>
          <p:cNvPr id="18" name="Text Box 25"/>
          <p:cNvSpPr txBox="1">
            <a:spLocks noChangeArrowheads="1"/>
          </p:cNvSpPr>
          <p:nvPr/>
        </p:nvSpPr>
        <p:spPr bwMode="auto">
          <a:xfrm>
            <a:off x="2248645" y="2692004"/>
            <a:ext cx="64889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CN" altLang="en-US" sz="1800" b="1">
                <a:solidFill>
                  <a:srgbClr val="DE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圆柱</a:t>
            </a:r>
            <a:endParaRPr lang="zh-CN" altLang="en-US" sz="1800" b="1">
              <a:solidFill>
                <a:srgbClr val="DE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9" name="Text Box 26"/>
          <p:cNvSpPr txBox="1">
            <a:spLocks noChangeArrowheads="1"/>
          </p:cNvSpPr>
          <p:nvPr/>
        </p:nvSpPr>
        <p:spPr bwMode="auto">
          <a:xfrm>
            <a:off x="3966716" y="2692004"/>
            <a:ext cx="64889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CN" altLang="en-US" sz="1800" b="1">
                <a:solidFill>
                  <a:srgbClr val="DE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圆柱</a:t>
            </a:r>
            <a:endParaRPr lang="zh-CN" altLang="en-US" sz="1800" b="1">
              <a:solidFill>
                <a:srgbClr val="DE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22" name="Text Box 27"/>
          <p:cNvSpPr txBox="1">
            <a:spLocks noChangeArrowheads="1"/>
          </p:cNvSpPr>
          <p:nvPr/>
        </p:nvSpPr>
        <p:spPr bwMode="auto">
          <a:xfrm>
            <a:off x="5920532" y="2692004"/>
            <a:ext cx="64889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CN" altLang="en-US" sz="1800" b="1">
                <a:solidFill>
                  <a:srgbClr val="DE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圆柱</a:t>
            </a:r>
            <a:endParaRPr lang="zh-CN" altLang="en-US" sz="1800" b="1">
              <a:solidFill>
                <a:srgbClr val="DE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23" name="Text Box 28"/>
          <p:cNvSpPr txBox="1">
            <a:spLocks noChangeArrowheads="1"/>
          </p:cNvSpPr>
          <p:nvPr/>
        </p:nvSpPr>
        <p:spPr bwMode="auto">
          <a:xfrm>
            <a:off x="5750272" y="4077891"/>
            <a:ext cx="64889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CN" altLang="en-US" sz="1800" b="1">
                <a:solidFill>
                  <a:srgbClr val="DE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圆柱</a:t>
            </a:r>
            <a:endParaRPr lang="zh-CN" altLang="en-US" sz="1800" b="1">
              <a:solidFill>
                <a:srgbClr val="DE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24" name="Text Box 29"/>
          <p:cNvSpPr txBox="1">
            <a:spLocks noChangeArrowheads="1"/>
          </p:cNvSpPr>
          <p:nvPr/>
        </p:nvSpPr>
        <p:spPr bwMode="auto">
          <a:xfrm>
            <a:off x="3103513" y="2692004"/>
            <a:ext cx="64889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CN" altLang="en-US" sz="1800" b="1">
                <a:solidFill>
                  <a:srgbClr val="DE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圆锥</a:t>
            </a:r>
            <a:endParaRPr lang="zh-CN" altLang="en-US" sz="1800" b="1">
              <a:solidFill>
                <a:srgbClr val="DE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25" name="Text Box 30"/>
          <p:cNvSpPr txBox="1">
            <a:spLocks noChangeArrowheads="1"/>
          </p:cNvSpPr>
          <p:nvPr/>
        </p:nvSpPr>
        <p:spPr bwMode="auto">
          <a:xfrm>
            <a:off x="2248645" y="4042172"/>
            <a:ext cx="64889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CN" altLang="en-US" sz="1800" b="1">
                <a:solidFill>
                  <a:srgbClr val="DE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圆锥</a:t>
            </a:r>
            <a:endParaRPr lang="zh-CN" altLang="en-US" sz="1800" b="1">
              <a:solidFill>
                <a:srgbClr val="DE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26" name="Text Box 31"/>
          <p:cNvSpPr txBox="1">
            <a:spLocks noChangeArrowheads="1"/>
          </p:cNvSpPr>
          <p:nvPr/>
        </p:nvSpPr>
        <p:spPr bwMode="auto">
          <a:xfrm>
            <a:off x="4625132" y="4077891"/>
            <a:ext cx="64889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CN" altLang="en-US" sz="1800" b="1">
                <a:solidFill>
                  <a:srgbClr val="DE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圆锥</a:t>
            </a:r>
            <a:endParaRPr lang="zh-CN" altLang="en-US" sz="1800" b="1">
              <a:solidFill>
                <a:srgbClr val="DE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27" name="Rectangle 32"/>
          <p:cNvSpPr>
            <a:spLocks noChangeArrowheads="1"/>
          </p:cNvSpPr>
          <p:nvPr/>
        </p:nvSpPr>
        <p:spPr bwMode="auto">
          <a:xfrm>
            <a:off x="4950172" y="2746773"/>
            <a:ext cx="431006" cy="215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350">
              <a:latin typeface="Arial" panose="020B0604020202020204" pitchFamily="34" charset="0"/>
            </a:endParaRPr>
          </a:p>
        </p:txBody>
      </p:sp>
      <p:sp>
        <p:nvSpPr>
          <p:cNvPr id="28" name="Rectangle 33"/>
          <p:cNvSpPr>
            <a:spLocks noChangeArrowheads="1"/>
          </p:cNvSpPr>
          <p:nvPr/>
        </p:nvSpPr>
        <p:spPr bwMode="auto">
          <a:xfrm>
            <a:off x="3600004" y="4150519"/>
            <a:ext cx="431006" cy="215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350">
              <a:latin typeface="Arial" panose="020B0604020202020204" pitchFamily="34" charset="0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11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30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32" name="图片 31">
              <a:hlinkClick r:id="rId12" action="ppaction://hlinksldjump"/>
            </p:cNvPr>
            <p:cNvPicPr>
              <a:picLocks noChangeAspect="1"/>
            </p:cNvPicPr>
            <p:nvPr/>
          </p:nvPicPr>
          <p:blipFill>
            <a:blip r:embed="rId1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3" name="文本框 26">
              <a:hlinkClick r:id="rId1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2" grpId="0"/>
      <p:bldP spid="23" grpId="0"/>
      <p:bldP spid="24" grpId="0"/>
      <p:bldP spid="25" grpId="0"/>
      <p:bldP spid="26" grpId="0"/>
      <p:bldP spid="27" grpId="0" animBg="1"/>
      <p:bldP spid="2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27584" y="83557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1500582" y="699542"/>
            <a:ext cx="54542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2.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连一连。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9" name="Line 4"/>
          <p:cNvSpPr>
            <a:spLocks noChangeShapeType="1"/>
          </p:cNvSpPr>
          <p:nvPr/>
        </p:nvSpPr>
        <p:spPr bwMode="auto">
          <a:xfrm>
            <a:off x="3560108" y="2292635"/>
            <a:ext cx="1026319" cy="1133475"/>
          </a:xfrm>
          <a:prstGeom prst="line">
            <a:avLst/>
          </a:prstGeom>
          <a:noFill/>
          <a:ln w="38100">
            <a:solidFill>
              <a:srgbClr val="DE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/>
          </a:p>
        </p:txBody>
      </p:sp>
      <p:sp>
        <p:nvSpPr>
          <p:cNvPr id="10" name="Line 5"/>
          <p:cNvSpPr>
            <a:spLocks noChangeShapeType="1"/>
          </p:cNvSpPr>
          <p:nvPr/>
        </p:nvSpPr>
        <p:spPr bwMode="auto">
          <a:xfrm flipV="1">
            <a:off x="3451761" y="2292635"/>
            <a:ext cx="2537222" cy="917972"/>
          </a:xfrm>
          <a:prstGeom prst="line">
            <a:avLst/>
          </a:prstGeom>
          <a:noFill/>
          <a:ln w="38100">
            <a:solidFill>
              <a:srgbClr val="DE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/>
          </a:p>
        </p:txBody>
      </p:sp>
      <p:sp>
        <p:nvSpPr>
          <p:cNvPr id="11" name="Line 6"/>
          <p:cNvSpPr>
            <a:spLocks noChangeShapeType="1"/>
          </p:cNvSpPr>
          <p:nvPr/>
        </p:nvSpPr>
        <p:spPr bwMode="auto">
          <a:xfrm>
            <a:off x="4801929" y="2292635"/>
            <a:ext cx="919163" cy="971550"/>
          </a:xfrm>
          <a:prstGeom prst="line">
            <a:avLst/>
          </a:prstGeom>
          <a:noFill/>
          <a:ln w="38100">
            <a:solidFill>
              <a:srgbClr val="DE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/>
          </a:p>
        </p:txBody>
      </p:sp>
      <p:pic>
        <p:nvPicPr>
          <p:cNvPr id="12" name="Picture 8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50459" y="1117489"/>
            <a:ext cx="4374356" cy="1583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9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27861" y="3172507"/>
            <a:ext cx="3726656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</p:pic>
      <p:grpSp>
        <p:nvGrpSpPr>
          <p:cNvPr id="14" name="组合 13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259632" y="1886665"/>
            <a:ext cx="2406253" cy="2413277"/>
            <a:chOff x="1569581" y="1913574"/>
            <a:chExt cx="2406253" cy="2413277"/>
          </a:xfrm>
        </p:grpSpPr>
        <p:grpSp>
          <p:nvGrpSpPr>
            <p:cNvPr id="11" name="Group 56"/>
            <p:cNvGrpSpPr/>
            <p:nvPr/>
          </p:nvGrpSpPr>
          <p:grpSpPr bwMode="auto">
            <a:xfrm>
              <a:off x="1569581" y="1913574"/>
              <a:ext cx="2116931" cy="2364581"/>
              <a:chOff x="1194" y="1645"/>
              <a:chExt cx="1778" cy="1986"/>
            </a:xfrm>
          </p:grpSpPr>
          <p:grpSp>
            <p:nvGrpSpPr>
              <p:cNvPr id="35" name="Group 55"/>
              <p:cNvGrpSpPr/>
              <p:nvPr/>
            </p:nvGrpSpPr>
            <p:grpSpPr bwMode="auto">
              <a:xfrm>
                <a:off x="1202" y="1645"/>
                <a:ext cx="1572" cy="1890"/>
                <a:chOff x="1202" y="1645"/>
                <a:chExt cx="1572" cy="1890"/>
              </a:xfrm>
            </p:grpSpPr>
            <p:grpSp>
              <p:nvGrpSpPr>
                <p:cNvPr id="37" name="Group 48"/>
                <p:cNvGrpSpPr/>
                <p:nvPr/>
              </p:nvGrpSpPr>
              <p:grpSpPr bwMode="auto">
                <a:xfrm>
                  <a:off x="1202" y="1645"/>
                  <a:ext cx="1572" cy="1695"/>
                  <a:chOff x="2088" y="1344"/>
                  <a:chExt cx="1572" cy="1695"/>
                </a:xfrm>
              </p:grpSpPr>
              <p:sp>
                <p:nvSpPr>
                  <p:cNvPr id="39" name="Line 7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088" y="1344"/>
                    <a:ext cx="792" cy="1689"/>
                  </a:xfrm>
                  <a:prstGeom prst="line">
                    <a:avLst/>
                  </a:prstGeom>
                  <a:noFill/>
                  <a:ln w="28575">
                    <a:solidFill>
                      <a:srgbClr val="0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  <p:sp>
                <p:nvSpPr>
                  <p:cNvPr id="40" name="Line 8"/>
                  <p:cNvSpPr>
                    <a:spLocks noChangeShapeType="1"/>
                  </p:cNvSpPr>
                  <p:nvPr/>
                </p:nvSpPr>
                <p:spPr bwMode="auto">
                  <a:xfrm>
                    <a:off x="2875" y="1362"/>
                    <a:ext cx="785" cy="1677"/>
                  </a:xfrm>
                  <a:prstGeom prst="line">
                    <a:avLst/>
                  </a:prstGeom>
                  <a:noFill/>
                  <a:ln w="28575">
                    <a:solidFill>
                      <a:srgbClr val="0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</p:grpSp>
            <p:sp>
              <p:nvSpPr>
                <p:cNvPr id="38" name="Oval 9"/>
                <p:cNvSpPr>
                  <a:spLocks noChangeArrowheads="1"/>
                </p:cNvSpPr>
                <p:nvPr/>
              </p:nvSpPr>
              <p:spPr bwMode="auto">
                <a:xfrm>
                  <a:off x="1215" y="3133"/>
                  <a:ext cx="1542" cy="402"/>
                </a:xfrm>
                <a:prstGeom prst="ellipse">
                  <a:avLst/>
                </a:prstGeom>
                <a:solidFill>
                  <a:srgbClr val="FFFFFF"/>
                </a:solidFill>
                <a:ln w="12700">
                  <a:solidFill>
                    <a:srgbClr val="333300"/>
                  </a:solidFill>
                  <a:prstDash val="dash"/>
                  <a:round/>
                </a:ln>
              </p:spPr>
              <p:txBody>
                <a:bodyPr/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endParaRPr lang="zh-CN" altLang="en-US" sz="2200" b="1">
                    <a:latin typeface="Times New Roman" panose="02020603050405020304" pitchFamily="18" charset="0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36" name="Picture 53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1194" y="3313"/>
                <a:ext cx="1778" cy="3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2" name="Oval 13"/>
            <p:cNvSpPr>
              <a:spLocks noChangeArrowheads="1"/>
            </p:cNvSpPr>
            <p:nvPr/>
          </p:nvSpPr>
          <p:spPr bwMode="auto">
            <a:xfrm>
              <a:off x="1595775" y="3686413"/>
              <a:ext cx="1835944" cy="463154"/>
            </a:xfrm>
            <a:prstGeom prst="ellipse">
              <a:avLst/>
            </a:prstGeom>
            <a:solidFill>
              <a:schemeClr val="accent2"/>
            </a:solidFill>
            <a:ln w="12700">
              <a:solidFill>
                <a:srgbClr val="333300"/>
              </a:solidFill>
              <a:prstDash val="sysDot"/>
              <a:round/>
            </a:ln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22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3" name="Text Box 18"/>
            <p:cNvSpPr txBox="1">
              <a:spLocks noChangeArrowheads="1"/>
            </p:cNvSpPr>
            <p:nvPr/>
          </p:nvSpPr>
          <p:spPr bwMode="auto">
            <a:xfrm>
              <a:off x="2093456" y="3895964"/>
              <a:ext cx="810815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2200" b="1">
                  <a:latin typeface="Times New Roman" panose="02020603050405020304" pitchFamily="18" charset="0"/>
                  <a:ea typeface="楷体" panose="02010609060101010101" pitchFamily="49" charset="-122"/>
                </a:rPr>
                <a:t>底面</a:t>
              </a:r>
              <a:endParaRPr lang="zh-CN" altLang="en-US" sz="22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pSp>
          <p:nvGrpSpPr>
            <p:cNvPr id="16" name="Group 64"/>
            <p:cNvGrpSpPr/>
            <p:nvPr/>
          </p:nvGrpSpPr>
          <p:grpSpPr bwMode="auto">
            <a:xfrm>
              <a:off x="2507794" y="1923098"/>
              <a:ext cx="1468040" cy="2022872"/>
              <a:chOff x="4550" y="1042"/>
              <a:chExt cx="1233" cy="1699"/>
            </a:xfrm>
          </p:grpSpPr>
          <p:sp>
            <p:nvSpPr>
              <p:cNvPr id="30" name="Line 25"/>
              <p:cNvSpPr>
                <a:spLocks noChangeShapeType="1"/>
              </p:cNvSpPr>
              <p:nvPr/>
            </p:nvSpPr>
            <p:spPr bwMode="auto">
              <a:xfrm>
                <a:off x="5342" y="2728"/>
                <a:ext cx="31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31" name="Line 28"/>
              <p:cNvSpPr>
                <a:spLocks noChangeShapeType="1"/>
              </p:cNvSpPr>
              <p:nvPr/>
            </p:nvSpPr>
            <p:spPr bwMode="auto">
              <a:xfrm>
                <a:off x="4550" y="1042"/>
                <a:ext cx="1134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32" name="Line 29"/>
              <p:cNvSpPr>
                <a:spLocks noChangeShapeType="1"/>
              </p:cNvSpPr>
              <p:nvPr/>
            </p:nvSpPr>
            <p:spPr bwMode="auto">
              <a:xfrm>
                <a:off x="5561" y="2152"/>
                <a:ext cx="0" cy="589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33" name="Line 30"/>
              <p:cNvSpPr>
                <a:spLocks noChangeShapeType="1"/>
              </p:cNvSpPr>
              <p:nvPr/>
            </p:nvSpPr>
            <p:spPr bwMode="auto">
              <a:xfrm flipV="1">
                <a:off x="5561" y="1045"/>
                <a:ext cx="0" cy="68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34" name="Text Box 31"/>
              <p:cNvSpPr txBox="1">
                <a:spLocks noChangeArrowheads="1"/>
              </p:cNvSpPr>
              <p:nvPr/>
            </p:nvSpPr>
            <p:spPr bwMode="auto">
              <a:xfrm>
                <a:off x="5329" y="1759"/>
                <a:ext cx="454" cy="3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ysDot"/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  <a:buFontTx/>
                  <a:buNone/>
                </a:pPr>
                <a:r>
                  <a:rPr lang="zh-CN" altLang="en-US" sz="2200" b="1">
                    <a:latin typeface="Times New Roman" panose="02020603050405020304" pitchFamily="18" charset="0"/>
                    <a:ea typeface="楷体" panose="02010609060101010101" pitchFamily="49" charset="-122"/>
                  </a:rPr>
                  <a:t>高</a:t>
                </a:r>
                <a:endParaRPr lang="zh-CN" altLang="en-US" sz="2200" b="1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17" name="Group 73"/>
            <p:cNvGrpSpPr/>
            <p:nvPr/>
          </p:nvGrpSpPr>
          <p:grpSpPr bwMode="auto">
            <a:xfrm>
              <a:off x="2307769" y="1917145"/>
              <a:ext cx="431006" cy="2194321"/>
              <a:chOff x="1117" y="1210"/>
              <a:chExt cx="362" cy="1843"/>
            </a:xfrm>
          </p:grpSpPr>
          <p:sp>
            <p:nvSpPr>
              <p:cNvPr id="28" name="Line 23"/>
              <p:cNvSpPr>
                <a:spLocks noChangeShapeType="1"/>
              </p:cNvSpPr>
              <p:nvPr/>
            </p:nvSpPr>
            <p:spPr bwMode="auto">
              <a:xfrm>
                <a:off x="1289" y="1210"/>
                <a:ext cx="6" cy="169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29" name="Text Box 22"/>
              <p:cNvSpPr txBox="1">
                <a:spLocks noChangeArrowheads="1"/>
              </p:cNvSpPr>
              <p:nvPr/>
            </p:nvSpPr>
            <p:spPr bwMode="auto">
              <a:xfrm>
                <a:off x="1117" y="2691"/>
                <a:ext cx="362" cy="3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ysDot"/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  <a:buFontTx/>
                  <a:buNone/>
                </a:pPr>
                <a:r>
                  <a:rPr lang="en-US" altLang="zh-CN" sz="2200" b="1">
                    <a:latin typeface="Times New Roman" panose="02020603050405020304" pitchFamily="18" charset="0"/>
                    <a:ea typeface="楷体" panose="02010609060101010101" pitchFamily="49" charset="-122"/>
                  </a:rPr>
                  <a:t>.</a:t>
                </a:r>
                <a:endParaRPr lang="en-US" altLang="zh-CN" sz="2200" b="1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24" name="Text Box 46"/>
            <p:cNvSpPr txBox="1">
              <a:spLocks noChangeArrowheads="1"/>
            </p:cNvSpPr>
            <p:nvPr/>
          </p:nvSpPr>
          <p:spPr bwMode="auto">
            <a:xfrm>
              <a:off x="2379205" y="3680460"/>
              <a:ext cx="432197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200" b="1" i="1">
                  <a:latin typeface="Times New Roman" panose="02020603050405020304" pitchFamily="18" charset="0"/>
                  <a:ea typeface="楷体" panose="02010609060101010101" pitchFamily="49" charset="-122"/>
                </a:rPr>
                <a:t>O</a:t>
              </a:r>
              <a:endParaRPr lang="zh-CN" altLang="en-US" sz="22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pSp>
          <p:nvGrpSpPr>
            <p:cNvPr id="25" name="Group 76"/>
            <p:cNvGrpSpPr/>
            <p:nvPr/>
          </p:nvGrpSpPr>
          <p:grpSpPr bwMode="auto">
            <a:xfrm>
              <a:off x="1598156" y="3270890"/>
              <a:ext cx="1835944" cy="769146"/>
              <a:chOff x="521" y="2347"/>
              <a:chExt cx="1542" cy="646"/>
            </a:xfrm>
          </p:grpSpPr>
          <p:sp>
            <p:nvSpPr>
              <p:cNvPr id="26" name="Line 20"/>
              <p:cNvSpPr>
                <a:spLocks noChangeShapeType="1"/>
              </p:cNvSpPr>
              <p:nvPr/>
            </p:nvSpPr>
            <p:spPr bwMode="auto">
              <a:xfrm>
                <a:off x="521" y="2893"/>
                <a:ext cx="154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27" name="Text Box 60"/>
              <p:cNvSpPr txBox="1">
                <a:spLocks noChangeArrowheads="1"/>
              </p:cNvSpPr>
              <p:nvPr/>
            </p:nvSpPr>
            <p:spPr bwMode="auto">
              <a:xfrm>
                <a:off x="1110" y="2347"/>
                <a:ext cx="363" cy="6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ysDot"/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  <a:buFontTx/>
                  <a:buNone/>
                </a:pPr>
                <a:r>
                  <a:rPr lang="zh-CN" altLang="en-US" sz="2200" b="1">
                    <a:latin typeface="Times New Roman" panose="02020603050405020304" pitchFamily="18" charset="0"/>
                    <a:ea typeface="楷体" panose="02010609060101010101" pitchFamily="49" charset="-122"/>
                  </a:rPr>
                  <a:t>　</a:t>
                </a:r>
                <a:r>
                  <a:rPr lang="en-US" altLang="zh-CN" sz="2200" b="1">
                    <a:solidFill>
                      <a:srgbClr val="DE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.</a:t>
                </a:r>
                <a:r>
                  <a:rPr lang="zh-CN" altLang="en-US" sz="2200" b="1">
                    <a:latin typeface="Times New Roman" panose="02020603050405020304" pitchFamily="18" charset="0"/>
                    <a:ea typeface="楷体" panose="02010609060101010101" pitchFamily="49" charset="-122"/>
                  </a:rPr>
                  <a:t>　</a:t>
                </a:r>
                <a:endParaRPr lang="zh-CN" altLang="en-US" sz="2200" b="1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41" name="组合 40"/>
          <p:cNvGrpSpPr/>
          <p:nvPr/>
        </p:nvGrpSpPr>
        <p:grpSpPr>
          <a:xfrm>
            <a:off x="3778354" y="1908096"/>
            <a:ext cx="3979693" cy="443935"/>
            <a:chOff x="4546997" y="1685875"/>
            <a:chExt cx="3979693" cy="443935"/>
          </a:xfrm>
        </p:grpSpPr>
        <p:sp>
          <p:nvSpPr>
            <p:cNvPr id="42" name="Rectangle 39"/>
            <p:cNvSpPr>
              <a:spLocks noChangeArrowheads="1"/>
            </p:cNvSpPr>
            <p:nvPr/>
          </p:nvSpPr>
          <p:spPr bwMode="black">
            <a:xfrm>
              <a:off x="4546997" y="1727264"/>
              <a:ext cx="3213100" cy="402546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</a:pPr>
              <a:endParaRPr lang="en-US" altLang="zh-CN" b="1" dirty="0">
                <a:solidFill>
                  <a:srgbClr val="FEFFFF"/>
                </a:solidFill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43" name="Rectangle 78"/>
            <p:cNvSpPr>
              <a:spLocks noChangeArrowheads="1"/>
            </p:cNvSpPr>
            <p:nvPr/>
          </p:nvSpPr>
          <p:spPr bwMode="auto">
            <a:xfrm>
              <a:off x="4711615" y="1685875"/>
              <a:ext cx="3815075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2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圆锥的</a:t>
              </a:r>
              <a:r>
                <a:rPr lang="zh-CN" altLang="en-US" sz="22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底面</a:t>
              </a:r>
              <a:r>
                <a:rPr lang="zh-CN" altLang="en-US" sz="22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是一个</a:t>
              </a:r>
              <a:r>
                <a:rPr lang="zh-CN" altLang="en-US" sz="22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圆面</a:t>
              </a:r>
              <a:r>
                <a:rPr lang="en-US" altLang="zh-CN" sz="22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;</a:t>
              </a:r>
              <a:endPara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3778354" y="2602508"/>
            <a:ext cx="3567474" cy="482806"/>
            <a:chOff x="4583395" y="2812361"/>
            <a:chExt cx="3567474" cy="482806"/>
          </a:xfrm>
        </p:grpSpPr>
        <p:sp>
          <p:nvSpPr>
            <p:cNvPr id="45" name="Rectangle 38"/>
            <p:cNvSpPr>
              <a:spLocks noChangeArrowheads="1"/>
            </p:cNvSpPr>
            <p:nvPr/>
          </p:nvSpPr>
          <p:spPr bwMode="black">
            <a:xfrm>
              <a:off x="4583395" y="2892620"/>
              <a:ext cx="3213100" cy="402547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</a:pPr>
              <a:endParaRPr lang="en-US" altLang="zh-CN" b="1" dirty="0">
                <a:solidFill>
                  <a:srgbClr val="FEFFFF"/>
                </a:solidFill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46" name="Rectangle 81"/>
            <p:cNvSpPr>
              <a:spLocks noChangeArrowheads="1"/>
            </p:cNvSpPr>
            <p:nvPr/>
          </p:nvSpPr>
          <p:spPr bwMode="auto">
            <a:xfrm>
              <a:off x="4721869" y="2812361"/>
              <a:ext cx="342900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2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圆锥的侧面是一个</a:t>
              </a:r>
              <a:r>
                <a:rPr lang="zh-CN" altLang="en-US" sz="22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曲面</a:t>
              </a:r>
              <a:r>
                <a:rPr lang="en-US" altLang="zh-CN" sz="22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;</a:t>
              </a:r>
              <a:endPara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3778354" y="3335791"/>
            <a:ext cx="3509655" cy="769441"/>
            <a:chOff x="4486776" y="3846785"/>
            <a:chExt cx="3509655" cy="769441"/>
          </a:xfrm>
        </p:grpSpPr>
        <p:grpSp>
          <p:nvGrpSpPr>
            <p:cNvPr id="48" name="组合 47"/>
            <p:cNvGrpSpPr/>
            <p:nvPr/>
          </p:nvGrpSpPr>
          <p:grpSpPr>
            <a:xfrm>
              <a:off x="4486776" y="3859832"/>
              <a:ext cx="3281363" cy="478457"/>
              <a:chOff x="4480659" y="3978018"/>
              <a:chExt cx="3281363" cy="631825"/>
            </a:xfrm>
          </p:grpSpPr>
          <p:pic>
            <p:nvPicPr>
              <p:cNvPr id="50" name="Picture 7" descr="Picture4"/>
              <p:cNvPicPr>
                <a:picLocks noChangeAspect="1" noChangeArrowheads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4480659" y="3978018"/>
                <a:ext cx="742950" cy="631825"/>
              </a:xfrm>
              <a:prstGeom prst="rect">
                <a:avLst/>
              </a:prstGeom>
              <a:noFill/>
            </p:spPr>
          </p:pic>
          <p:sp>
            <p:nvSpPr>
              <p:cNvPr id="51" name="Rectangle 40"/>
              <p:cNvSpPr>
                <a:spLocks noChangeArrowheads="1"/>
              </p:cNvSpPr>
              <p:nvPr/>
            </p:nvSpPr>
            <p:spPr bwMode="black">
              <a:xfrm>
                <a:off x="4548922" y="4039931"/>
                <a:ext cx="3213100" cy="53158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endParaRPr lang="en-US" altLang="zh-CN" b="1" dirty="0">
                  <a:solidFill>
                    <a:srgbClr val="FEFFFF"/>
                  </a:solidFill>
                  <a:ea typeface="楷体" panose="02010609060101010101" pitchFamily="49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49" name="Rectangle 83"/>
            <p:cNvSpPr>
              <a:spLocks noChangeArrowheads="1"/>
            </p:cNvSpPr>
            <p:nvPr/>
          </p:nvSpPr>
          <p:spPr bwMode="auto">
            <a:xfrm>
              <a:off x="4634325" y="3846785"/>
              <a:ext cx="3362106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2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顶点到底面圆心的距离是圆锥的高，它有</a:t>
              </a:r>
              <a:r>
                <a:rPr lang="zh-CN" altLang="en-US" sz="22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一条高</a:t>
              </a:r>
              <a:r>
                <a:rPr lang="zh-CN" altLang="en-US" sz="22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。</a:t>
              </a:r>
              <a:endPara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53" name="图片 52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4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87824" y="1563638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85986" y="2765327"/>
            <a:ext cx="1495425" cy="139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4" name="组合 23"/>
          <p:cNvGrpSpPr/>
          <p:nvPr/>
        </p:nvGrpSpPr>
        <p:grpSpPr>
          <a:xfrm>
            <a:off x="1209457" y="1203598"/>
            <a:ext cx="3351645" cy="1358034"/>
            <a:chOff x="539552" y="1453529"/>
            <a:chExt cx="3351645" cy="1358034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3" name="云形标注 5"/>
            <p:cNvSpPr>
              <a:spLocks noChangeArrowheads="1"/>
            </p:cNvSpPr>
            <p:nvPr/>
          </p:nvSpPr>
          <p:spPr bwMode="auto">
            <a:xfrm>
              <a:off x="539552" y="1453529"/>
              <a:ext cx="3351645" cy="1358034"/>
            </a:xfrm>
            <a:prstGeom prst="cloudCallout">
              <a:avLst>
                <a:gd name="adj1" fmla="val -18241"/>
                <a:gd name="adj2" fmla="val 81545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矩形 4"/>
            <p:cNvSpPr>
              <a:spLocks noChangeArrowheads="1"/>
            </p:cNvSpPr>
            <p:nvPr/>
          </p:nvSpPr>
          <p:spPr bwMode="auto">
            <a:xfrm>
              <a:off x="1006392" y="1610598"/>
              <a:ext cx="2753591" cy="108952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  <a:buNone/>
              </a:pP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下边的物体是什么形状的？它们有哪些特征？</a:t>
              </a:r>
              <a:endPara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36469" y="1858409"/>
            <a:ext cx="5411995" cy="1922191"/>
          </a:xfrm>
          <a:prstGeom prst="rect">
            <a:avLst/>
          </a:prstGeom>
        </p:spPr>
      </p:pic>
      <p:sp>
        <p:nvSpPr>
          <p:cNvPr id="16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2856873" y="1804231"/>
            <a:ext cx="1845203" cy="2000521"/>
          </a:xfrm>
          <a:prstGeom prst="rect">
            <a:avLst/>
          </a:prstGeom>
        </p:spPr>
      </p:pic>
      <p:sp>
        <p:nvSpPr>
          <p:cNvPr id="15" name="Text Box 36"/>
          <p:cNvSpPr txBox="1">
            <a:spLocks noChangeArrowheads="1"/>
          </p:cNvSpPr>
          <p:nvPr/>
        </p:nvSpPr>
        <p:spPr bwMode="auto">
          <a:xfrm>
            <a:off x="4935114" y="3868172"/>
            <a:ext cx="2865017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这些物体是圆锥形的。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5286395" y="1771199"/>
            <a:ext cx="1296144" cy="209907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-5221"/>
          <a:stretch>
            <a:fillRect/>
          </a:stretch>
        </p:blipFill>
        <p:spPr>
          <a:xfrm>
            <a:off x="7094242" y="1662481"/>
            <a:ext cx="1152128" cy="209907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5142378" y="1804231"/>
            <a:ext cx="1440161" cy="1922191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200229" y="1740852"/>
            <a:ext cx="1517878" cy="1922191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7158603" y="1804231"/>
            <a:ext cx="1301829" cy="1922191"/>
          </a:xfrm>
          <a:prstGeom prst="rect">
            <a:avLst/>
          </a:prstGeom>
        </p:spPr>
      </p:pic>
      <p:pic>
        <p:nvPicPr>
          <p:cNvPr id="26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21111" y="2765327"/>
            <a:ext cx="1495425" cy="139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7" name="组合 26"/>
          <p:cNvGrpSpPr/>
          <p:nvPr/>
        </p:nvGrpSpPr>
        <p:grpSpPr>
          <a:xfrm>
            <a:off x="844582" y="1203598"/>
            <a:ext cx="3351645" cy="1358034"/>
            <a:chOff x="539552" y="1453529"/>
            <a:chExt cx="3351645" cy="1358034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28" name="云形标注 5"/>
            <p:cNvSpPr>
              <a:spLocks noChangeArrowheads="1"/>
            </p:cNvSpPr>
            <p:nvPr/>
          </p:nvSpPr>
          <p:spPr bwMode="auto">
            <a:xfrm>
              <a:off x="539552" y="1453529"/>
              <a:ext cx="3351645" cy="1358034"/>
            </a:xfrm>
            <a:prstGeom prst="cloudCallout">
              <a:avLst>
                <a:gd name="adj1" fmla="val -18241"/>
                <a:gd name="adj2" fmla="val 81545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矩形 4"/>
            <p:cNvSpPr>
              <a:spLocks noChangeArrowheads="1"/>
            </p:cNvSpPr>
            <p:nvPr/>
          </p:nvSpPr>
          <p:spPr bwMode="auto">
            <a:xfrm>
              <a:off x="1006392" y="1610598"/>
              <a:ext cx="2753591" cy="108952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  <a:buNone/>
              </a:pP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下边的物体是什么形状的？它们有哪些特征？</a:t>
              </a:r>
              <a:endPara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192083" y="531235"/>
            <a:ext cx="366860" cy="456339"/>
          </a:xfrm>
          <a:prstGeom prst="rect">
            <a:avLst/>
          </a:prstGeom>
        </p:spPr>
      </p:pic>
      <p:sp>
        <p:nvSpPr>
          <p:cNvPr id="2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9" action="ppaction://hlinksldjump"/>
            </p:cNvPr>
            <p:cNvPicPr>
              <a:picLocks noChangeAspect="1"/>
            </p:cNvPicPr>
            <p:nvPr/>
          </p:nvPicPr>
          <p:blipFill>
            <a:blip r:embed="rId10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0" name="文本框 26">
              <a:hlinkClick r:id="rId9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56"/>
          <p:cNvGrpSpPr/>
          <p:nvPr/>
        </p:nvGrpSpPr>
        <p:grpSpPr bwMode="auto">
          <a:xfrm>
            <a:off x="1510057" y="1338941"/>
            <a:ext cx="2116931" cy="2364581"/>
            <a:chOff x="1194" y="1645"/>
            <a:chExt cx="1778" cy="1986"/>
          </a:xfrm>
        </p:grpSpPr>
        <p:grpSp>
          <p:nvGrpSpPr>
            <p:cNvPr id="8" name="Group 55"/>
            <p:cNvGrpSpPr/>
            <p:nvPr/>
          </p:nvGrpSpPr>
          <p:grpSpPr bwMode="auto">
            <a:xfrm>
              <a:off x="1202" y="1645"/>
              <a:ext cx="1572" cy="1890"/>
              <a:chOff x="1202" y="1645"/>
              <a:chExt cx="1572" cy="1890"/>
            </a:xfrm>
          </p:grpSpPr>
          <p:grpSp>
            <p:nvGrpSpPr>
              <p:cNvPr id="10" name="Group 48"/>
              <p:cNvGrpSpPr/>
              <p:nvPr/>
            </p:nvGrpSpPr>
            <p:grpSpPr bwMode="auto">
              <a:xfrm>
                <a:off x="1202" y="1645"/>
                <a:ext cx="1572" cy="1695"/>
                <a:chOff x="2088" y="1344"/>
                <a:chExt cx="1572" cy="1695"/>
              </a:xfrm>
            </p:grpSpPr>
            <p:sp>
              <p:nvSpPr>
                <p:cNvPr id="12" name="Line 7"/>
                <p:cNvSpPr>
                  <a:spLocks noChangeShapeType="1"/>
                </p:cNvSpPr>
                <p:nvPr/>
              </p:nvSpPr>
              <p:spPr bwMode="auto">
                <a:xfrm flipH="1">
                  <a:off x="2088" y="1344"/>
                  <a:ext cx="792" cy="1689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13" name="Line 8"/>
                <p:cNvSpPr>
                  <a:spLocks noChangeShapeType="1"/>
                </p:cNvSpPr>
                <p:nvPr/>
              </p:nvSpPr>
              <p:spPr bwMode="auto">
                <a:xfrm>
                  <a:off x="2875" y="1362"/>
                  <a:ext cx="785" cy="1677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</p:grpSp>
          <p:sp>
            <p:nvSpPr>
              <p:cNvPr id="11" name="Oval 9"/>
              <p:cNvSpPr>
                <a:spLocks noChangeArrowheads="1"/>
              </p:cNvSpPr>
              <p:nvPr/>
            </p:nvSpPr>
            <p:spPr bwMode="auto">
              <a:xfrm>
                <a:off x="1215" y="3133"/>
                <a:ext cx="1542" cy="402"/>
              </a:xfrm>
              <a:prstGeom prst="ellipse">
                <a:avLst/>
              </a:prstGeom>
              <a:solidFill>
                <a:srgbClr val="FFFFFF"/>
              </a:solidFill>
              <a:ln w="12700">
                <a:solidFill>
                  <a:srgbClr val="333300"/>
                </a:solidFill>
                <a:prstDash val="dash"/>
                <a:round/>
              </a:ln>
            </p:spPr>
            <p:txBody>
              <a:bodyPr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2200" b="1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9" name="Picture 53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194" y="3313"/>
              <a:ext cx="1778" cy="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" name="Oval 13"/>
          <p:cNvSpPr>
            <a:spLocks noChangeArrowheads="1"/>
          </p:cNvSpPr>
          <p:nvPr/>
        </p:nvSpPr>
        <p:spPr bwMode="auto">
          <a:xfrm>
            <a:off x="1536251" y="3111780"/>
            <a:ext cx="1835944" cy="463154"/>
          </a:xfrm>
          <a:prstGeom prst="ellipse">
            <a:avLst/>
          </a:prstGeom>
          <a:solidFill>
            <a:schemeClr val="accent2"/>
          </a:solidFill>
          <a:ln w="12700">
            <a:solidFill>
              <a:srgbClr val="333300"/>
            </a:solidFill>
            <a:prstDash val="sysDot"/>
            <a:round/>
          </a:ln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22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5" name="Text Box 18"/>
          <p:cNvSpPr txBox="1">
            <a:spLocks noChangeArrowheads="1"/>
          </p:cNvSpPr>
          <p:nvPr/>
        </p:nvSpPr>
        <p:spPr bwMode="auto">
          <a:xfrm>
            <a:off x="2033932" y="3321331"/>
            <a:ext cx="81081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CN" altLang="en-US" sz="2200" b="1">
                <a:latin typeface="Times New Roman" panose="02020603050405020304" pitchFamily="18" charset="0"/>
                <a:ea typeface="楷体" panose="02010609060101010101" pitchFamily="49" charset="-122"/>
              </a:rPr>
              <a:t>底面</a:t>
            </a:r>
            <a:endParaRPr lang="zh-CN" altLang="en-US" sz="22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16" name="Group 64"/>
          <p:cNvGrpSpPr/>
          <p:nvPr/>
        </p:nvGrpSpPr>
        <p:grpSpPr bwMode="auto">
          <a:xfrm>
            <a:off x="2448270" y="1348465"/>
            <a:ext cx="1468040" cy="2022872"/>
            <a:chOff x="4550" y="1042"/>
            <a:chExt cx="1233" cy="1699"/>
          </a:xfrm>
        </p:grpSpPr>
        <p:sp>
          <p:nvSpPr>
            <p:cNvPr id="17" name="Line 25"/>
            <p:cNvSpPr>
              <a:spLocks noChangeShapeType="1"/>
            </p:cNvSpPr>
            <p:nvPr/>
          </p:nvSpPr>
          <p:spPr bwMode="auto">
            <a:xfrm>
              <a:off x="5342" y="2728"/>
              <a:ext cx="31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8" name="Line 28"/>
            <p:cNvSpPr>
              <a:spLocks noChangeShapeType="1"/>
            </p:cNvSpPr>
            <p:nvPr/>
          </p:nvSpPr>
          <p:spPr bwMode="auto">
            <a:xfrm>
              <a:off x="4550" y="1042"/>
              <a:ext cx="1134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9" name="Line 29"/>
            <p:cNvSpPr>
              <a:spLocks noChangeShapeType="1"/>
            </p:cNvSpPr>
            <p:nvPr/>
          </p:nvSpPr>
          <p:spPr bwMode="auto">
            <a:xfrm>
              <a:off x="5561" y="2152"/>
              <a:ext cx="0" cy="589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21" name="Line 30"/>
            <p:cNvSpPr>
              <a:spLocks noChangeShapeType="1"/>
            </p:cNvSpPr>
            <p:nvPr/>
          </p:nvSpPr>
          <p:spPr bwMode="auto">
            <a:xfrm flipV="1">
              <a:off x="5561" y="1045"/>
              <a:ext cx="0" cy="68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22" name="Text Box 31"/>
            <p:cNvSpPr txBox="1">
              <a:spLocks noChangeArrowheads="1"/>
            </p:cNvSpPr>
            <p:nvPr/>
          </p:nvSpPr>
          <p:spPr bwMode="auto">
            <a:xfrm>
              <a:off x="5329" y="1759"/>
              <a:ext cx="454" cy="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2200" b="1">
                  <a:latin typeface="Times New Roman" panose="02020603050405020304" pitchFamily="18" charset="0"/>
                  <a:ea typeface="楷体" panose="02010609060101010101" pitchFamily="49" charset="-122"/>
                </a:rPr>
                <a:t>高</a:t>
              </a:r>
              <a:endParaRPr lang="zh-CN" altLang="en-US" sz="22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23" name="Group 73"/>
          <p:cNvGrpSpPr/>
          <p:nvPr/>
        </p:nvGrpSpPr>
        <p:grpSpPr bwMode="auto">
          <a:xfrm>
            <a:off x="2248245" y="1342512"/>
            <a:ext cx="431006" cy="2194321"/>
            <a:chOff x="1117" y="1210"/>
            <a:chExt cx="362" cy="1843"/>
          </a:xfrm>
        </p:grpSpPr>
        <p:sp>
          <p:nvSpPr>
            <p:cNvPr id="24" name="Line 23"/>
            <p:cNvSpPr>
              <a:spLocks noChangeShapeType="1"/>
            </p:cNvSpPr>
            <p:nvPr/>
          </p:nvSpPr>
          <p:spPr bwMode="auto">
            <a:xfrm>
              <a:off x="1289" y="1210"/>
              <a:ext cx="6" cy="169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25" name="Text Box 22"/>
            <p:cNvSpPr txBox="1">
              <a:spLocks noChangeArrowheads="1"/>
            </p:cNvSpPr>
            <p:nvPr/>
          </p:nvSpPr>
          <p:spPr bwMode="auto">
            <a:xfrm>
              <a:off x="1117" y="2691"/>
              <a:ext cx="362" cy="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200" b="1">
                  <a:latin typeface="Times New Roman" panose="02020603050405020304" pitchFamily="18" charset="0"/>
                  <a:ea typeface="楷体" panose="02010609060101010101" pitchFamily="49" charset="-122"/>
                </a:rPr>
                <a:t>.</a:t>
              </a:r>
              <a:endParaRPr lang="en-US" altLang="zh-CN" sz="22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sp>
        <p:nvSpPr>
          <p:cNvPr id="26" name="Text Box 46"/>
          <p:cNvSpPr txBox="1">
            <a:spLocks noChangeArrowheads="1"/>
          </p:cNvSpPr>
          <p:nvPr/>
        </p:nvSpPr>
        <p:spPr bwMode="auto">
          <a:xfrm>
            <a:off x="2410088" y="3016054"/>
            <a:ext cx="432197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2200" b="1" i="1">
                <a:latin typeface="Times New Roman" panose="02020603050405020304" pitchFamily="18" charset="0"/>
                <a:ea typeface="楷体" panose="02010609060101010101" pitchFamily="49" charset="-122"/>
              </a:rPr>
              <a:t>O</a:t>
            </a:r>
            <a:endParaRPr lang="zh-CN" altLang="en-US" sz="22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27" name="Group 76"/>
          <p:cNvGrpSpPr/>
          <p:nvPr/>
        </p:nvGrpSpPr>
        <p:grpSpPr bwMode="auto">
          <a:xfrm>
            <a:off x="1538632" y="2720069"/>
            <a:ext cx="1835944" cy="769146"/>
            <a:chOff x="521" y="2367"/>
            <a:chExt cx="1542" cy="646"/>
          </a:xfrm>
        </p:grpSpPr>
        <p:sp>
          <p:nvSpPr>
            <p:cNvPr id="28" name="Line 20"/>
            <p:cNvSpPr>
              <a:spLocks noChangeShapeType="1"/>
            </p:cNvSpPr>
            <p:nvPr/>
          </p:nvSpPr>
          <p:spPr bwMode="auto">
            <a:xfrm>
              <a:off x="521" y="2893"/>
              <a:ext cx="154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 dirty="0"/>
            </a:p>
          </p:txBody>
        </p:sp>
        <p:sp>
          <p:nvSpPr>
            <p:cNvPr id="29" name="Text Box 60"/>
            <p:cNvSpPr txBox="1">
              <a:spLocks noChangeArrowheads="1"/>
            </p:cNvSpPr>
            <p:nvPr/>
          </p:nvSpPr>
          <p:spPr bwMode="auto">
            <a:xfrm>
              <a:off x="1101" y="2367"/>
              <a:ext cx="363" cy="6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22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　</a:t>
              </a:r>
              <a:r>
                <a:rPr lang="en-US" altLang="zh-CN" sz="2200" b="1" dirty="0">
                  <a:solidFill>
                    <a:srgbClr val="DE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.</a:t>
              </a:r>
              <a:r>
                <a:rPr lang="zh-CN" altLang="en-US" sz="22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　</a:t>
              </a:r>
              <a:endPara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sp>
        <p:nvSpPr>
          <p:cNvPr id="30" name="Rectangle 78"/>
          <p:cNvSpPr>
            <a:spLocks noChangeArrowheads="1"/>
          </p:cNvSpPr>
          <p:nvPr/>
        </p:nvSpPr>
        <p:spPr bwMode="auto">
          <a:xfrm>
            <a:off x="1045454" y="3767036"/>
            <a:ext cx="359858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圆锥的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底面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是一个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圆面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endParaRPr lang="zh-CN" altLang="en-US" sz="22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1" name="Rectangle 81"/>
          <p:cNvSpPr>
            <a:spLocks noChangeArrowheads="1"/>
          </p:cNvSpPr>
          <p:nvPr/>
        </p:nvSpPr>
        <p:spPr bwMode="auto">
          <a:xfrm>
            <a:off x="4176462" y="1279780"/>
            <a:ext cx="3429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圆锥的侧面是一个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曲面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2" name="Rectangle 83"/>
          <p:cNvSpPr>
            <a:spLocks noChangeArrowheads="1"/>
          </p:cNvSpPr>
          <p:nvPr/>
        </p:nvSpPr>
        <p:spPr bwMode="auto">
          <a:xfrm>
            <a:off x="4101774" y="1820630"/>
            <a:ext cx="4502674" cy="113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从圆锥的顶点到底面圆心的距离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是圆锥的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高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，圆锥只有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一条高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3" name="Text Box 36"/>
          <p:cNvSpPr txBox="1">
            <a:spLocks noChangeArrowheads="1"/>
          </p:cNvSpPr>
          <p:nvPr/>
        </p:nvSpPr>
        <p:spPr bwMode="auto">
          <a:xfrm>
            <a:off x="1205499" y="555526"/>
            <a:ext cx="298844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圆锥有哪些特征呢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?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35" name="图片 3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6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5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35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35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/>
      <p:bldP spid="26" grpId="0"/>
      <p:bldP spid="30" grpId="0"/>
      <p:bldP spid="3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363134" y="699542"/>
            <a:ext cx="292900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>
            <a:lvl1pPr indent="2667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外形是圆锥的物体</a:t>
            </a:r>
            <a:endParaRPr kumimoji="0" lang="zh-CN" altLang="en-US" sz="24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1507150" y="1635646"/>
            <a:ext cx="1577926" cy="238543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141770" y="1761931"/>
            <a:ext cx="1086414" cy="1744607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371427" y="771550"/>
            <a:ext cx="292900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>
            <a:lvl1pPr indent="2667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外形是圆锥的物体</a:t>
            </a:r>
            <a:endParaRPr kumimoji="0" lang="zh-CN" altLang="en-US" sz="24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907158" y="1535988"/>
            <a:ext cx="3556292" cy="238098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4778491" y="1535987"/>
            <a:ext cx="3537925" cy="2380989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331640" y="843558"/>
            <a:ext cx="292900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>
            <a:lvl1pPr indent="2667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外形是圆锥的物体</a:t>
            </a:r>
            <a:endParaRPr kumimoji="0" lang="zh-CN" altLang="en-US" sz="24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10" name="2107.EPS" descr="id:2147503080;FounderCES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1331640" y="1901974"/>
            <a:ext cx="2977182" cy="149813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4932040" y="1488534"/>
            <a:ext cx="2671646" cy="1887169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436796" y="724228"/>
            <a:ext cx="292900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>
            <a:lvl1pPr indent="2667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外形是圆锥的物体</a:t>
            </a:r>
            <a:endParaRPr kumimoji="0" lang="zh-CN" altLang="en-US" sz="24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533840" y="1297136"/>
            <a:ext cx="3711268" cy="22827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7156" y="1297136"/>
            <a:ext cx="3711268" cy="224987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pSp>
        <p:nvGrpSpPr>
          <p:cNvPr id="10" name="组合 9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2064365" y="1441273"/>
            <a:ext cx="5099923" cy="25706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373967" y="678712"/>
            <a:ext cx="292900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>
            <a:lvl1pPr indent="2667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外形是圆锥的物体</a:t>
            </a:r>
            <a:endParaRPr kumimoji="0" lang="zh-CN" altLang="en-US" sz="24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8a71e890-68b3-40aa-9447-43b1cda3ea25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419</Words>
  <Application>WPS 演示</Application>
  <PresentationFormat>全屏显示(16:9)</PresentationFormat>
  <Paragraphs>136</Paragraphs>
  <Slides>15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0" baseType="lpstr">
      <vt:lpstr>Arial</vt:lpstr>
      <vt:lpstr>宋体</vt:lpstr>
      <vt:lpstr>Wingdings</vt:lpstr>
      <vt:lpstr>黑体</vt:lpstr>
      <vt:lpstr>微软雅黑</vt:lpstr>
      <vt:lpstr>楷体</vt:lpstr>
      <vt:lpstr>等线</vt:lpstr>
      <vt:lpstr>Times New Roman</vt:lpstr>
      <vt:lpstr>幼圆</vt:lpstr>
      <vt:lpstr>Calibri</vt:lpstr>
      <vt:lpstr>楷体_GB2312</vt:lpstr>
      <vt:lpstr>新宋体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67</cp:revision>
  <dcterms:created xsi:type="dcterms:W3CDTF">2018-09-11T05:46:00Z</dcterms:created>
  <dcterms:modified xsi:type="dcterms:W3CDTF">2023-02-13T05:41:40Z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7B2484F3EB744C5D8189620D148DA11B</vt:lpwstr>
  </property>
  <property fmtid="{D5CDD505-2E9C-101B-9397-08002B2CF9AE}" pid="3" name="KSOProductBuildVer">
    <vt:lpwstr>2052-11.1.0.13703</vt:lpwstr>
  </property>
</Properties>
</file>