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91" r:id="rId4"/>
    <p:sldId id="292" r:id="rId5"/>
    <p:sldId id="293" r:id="rId6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289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圆柱和圆锥  圆锥的体积公式和应用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8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22.png"/><Relationship Id="rId4" Type="http://schemas.openxmlformats.org/officeDocument/2006/relationships/image" Target="../media/image26.jpe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7.png"/><Relationship Id="rId7" Type="http://schemas.openxmlformats.org/officeDocument/2006/relationships/slide" Target="slide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image12.wdp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59303" y="2297971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53068" y="1131590"/>
            <a:ext cx="7547739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冰淇淋盒有多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圆柱和圆锥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4205" y="1111869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二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4887" y="92069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矩形 21"/>
          <p:cNvSpPr/>
          <p:nvPr/>
        </p:nvSpPr>
        <p:spPr>
          <a:xfrm>
            <a:off x="-36512" y="687805"/>
            <a:ext cx="9471908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3.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这样一个铅锤的体积是多少立方厘米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这种金属每立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方厘米的质量约为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7.8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这个铅锤约重多少克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 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417471" y="3066354"/>
            <a:ext cx="3739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37.68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 Box 20"/>
              <p:cNvSpPr txBox="1">
                <a:spLocks noChangeArrowheads="1"/>
              </p:cNvSpPr>
              <p:nvPr/>
            </p:nvSpPr>
            <p:spPr bwMode="auto">
              <a:xfrm>
                <a:off x="3912678" y="2423284"/>
                <a:ext cx="3417233" cy="6688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×3.14×9×4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 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12678" y="2423284"/>
                <a:ext cx="3417233" cy="668837"/>
              </a:xfrm>
              <a:prstGeom prst="rect">
                <a:avLst/>
              </a:prstGeom>
              <a:blipFill rotWithShape="1">
                <a:blip r:embed="rId2"/>
                <a:stretch>
                  <a:fillRect l="-13" t="-19" r="3" b="4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 Box 20"/>
              <p:cNvSpPr txBox="1">
                <a:spLocks noChangeArrowheads="1"/>
              </p:cNvSpPr>
              <p:nvPr/>
            </p:nvSpPr>
            <p:spPr bwMode="auto">
              <a:xfrm>
                <a:off x="3912678" y="1791213"/>
                <a:ext cx="4355461" cy="6688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×3.14×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6÷2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zh-CN" altLang="en-US" sz="2000" b="1" baseline="30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4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 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12678" y="1791213"/>
                <a:ext cx="4355461" cy="668837"/>
              </a:xfrm>
              <a:prstGeom prst="rect">
                <a:avLst/>
              </a:prstGeom>
              <a:blipFill rotWithShape="1">
                <a:blip r:embed="rId3"/>
                <a:stretch>
                  <a:fillRect l="-10" t="-2735" r="10" b="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组合 26"/>
          <p:cNvGrpSpPr/>
          <p:nvPr/>
        </p:nvGrpSpPr>
        <p:grpSpPr>
          <a:xfrm>
            <a:off x="1287917" y="2086899"/>
            <a:ext cx="1548333" cy="1669861"/>
            <a:chOff x="1111740" y="2598019"/>
            <a:chExt cx="1548333" cy="1669861"/>
          </a:xfrm>
        </p:grpSpPr>
        <p:pic>
          <p:nvPicPr>
            <p:cNvPr id="28" name="2401.EPS" descr="id:2147503984;FounderCES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11740" y="2686342"/>
              <a:ext cx="1548333" cy="1581538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18906" y="2598019"/>
              <a:ext cx="133333" cy="306337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430057" y="2652302"/>
              <a:ext cx="311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endParaRPr lang="zh-CN" altLang="en-US" sz="16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183475" y="3589004"/>
            <a:ext cx="3813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37.68 × 7.8 = 293.904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（克）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67690" y="4043848"/>
            <a:ext cx="39340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这个铅锤约重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293.904 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 animBg="1"/>
      <p:bldP spid="26" grpId="0" animBg="1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80598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矩形 21"/>
          <p:cNvSpPr/>
          <p:nvPr/>
        </p:nvSpPr>
        <p:spPr>
          <a:xfrm>
            <a:off x="880315" y="627534"/>
            <a:ext cx="7563927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欣欣把一块底面半径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厘米、高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厘米的圆柱形橡皮泥捏成一个底面与圆柱底面相等的圆锥。圆锥的高是多少厘米呢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841" y="2300408"/>
            <a:ext cx="86396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等底等体的圆柱和圆锥，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圆锥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高等于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原圆柱的高的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6×3=18(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圆锥的高是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98920" y="1669100"/>
            <a:ext cx="5946159" cy="2630842"/>
            <a:chOff x="2068180" y="2173457"/>
            <a:chExt cx="4952091" cy="2126485"/>
          </a:xfrm>
        </p:grpSpPr>
        <p:sp>
          <p:nvSpPr>
            <p:cNvPr id="12" name="圆角矩形 69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outerShdw dist="38100" algn="l" rotWithShape="0">
                <a:prstClr val="black">
                  <a:alpha val="49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圆角矩形 71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25400" dir="13500000">
                <a:prstClr val="black">
                  <a:alpha val="6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75295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矩形 21"/>
          <p:cNvSpPr/>
          <p:nvPr/>
        </p:nvSpPr>
        <p:spPr>
          <a:xfrm>
            <a:off x="814374" y="554020"/>
            <a:ext cx="78464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一个圆锥与一个圆柱等底等高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已知它们的体积之和是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那么圆锥的体积是多少立方分米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圆柱呢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1945989" y="1907334"/>
                <a:ext cx="6048672" cy="21543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</a:pP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圆锥的体积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:48÷(1+3)=12(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立方分米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</a:pP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圆柱的体积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:48÷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000" b="1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000" b="1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=36(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立方分米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</a:pP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圆锥的体积是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立方分米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</a:pP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圆柱的体积是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36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立方分米。</a:t>
                </a:r>
                <a:endPara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5989" y="1907334"/>
                <a:ext cx="6048672" cy="2154372"/>
              </a:xfrm>
              <a:prstGeom prst="rect">
                <a:avLst/>
              </a:prstGeom>
              <a:blipFill rotWithShape="1">
                <a:blip r:embed="rId2"/>
                <a:stretch>
                  <a:fillRect l="-6" t="-20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55" name="TextBox 51"/>
          <p:cNvSpPr txBox="1"/>
          <p:nvPr/>
        </p:nvSpPr>
        <p:spPr bwMode="auto">
          <a:xfrm>
            <a:off x="1331640" y="1981422"/>
            <a:ext cx="59987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圆锥的体积等于和它等底等高的圆柱体积的三分之一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6" name="矩形 55"/>
              <p:cNvSpPr/>
              <p:nvPr/>
            </p:nvSpPr>
            <p:spPr>
              <a:xfrm>
                <a:off x="2191030" y="2867625"/>
                <a:ext cx="4414536" cy="1288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/>
                <a:r>
                  <a:rPr lang="zh-CN" altLang="zh-CN" sz="2400" b="1" dirty="0">
                    <a:solidFill>
                      <a:srgbClr val="FF0000"/>
                    </a:solidFill>
                    <a:uFill>
                      <a:solidFill>
                        <a:srgbClr val="FF4CFF"/>
                      </a:solidFill>
                    </a:u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lt"/>
                  </a:rPr>
                  <a:t>圆锥的体积</a:t>
                </a:r>
                <a:r>
                  <a:rPr lang="en-US" altLang="zh-CN" sz="2400" b="1" dirty="0">
                    <a:solidFill>
                      <a:srgbClr val="FF0000"/>
                    </a:solidFill>
                    <a:uFill>
                      <a:solidFill>
                        <a:srgbClr val="FF4CFF"/>
                      </a:solidFill>
                    </a:u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lt"/>
                  </a:rPr>
                  <a:t>=</a:t>
                </a:r>
                <a:r>
                  <a:rPr lang="zh-CN" altLang="zh-CN" sz="2400" b="1" dirty="0">
                    <a:solidFill>
                      <a:srgbClr val="FF0000"/>
                    </a:solidFill>
                    <a:uFill>
                      <a:solidFill>
                        <a:srgbClr val="FF4CFF"/>
                      </a:solidFill>
                    </a:u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lt"/>
                  </a:rPr>
                  <a:t>底面积</a:t>
                </a:r>
                <a:r>
                  <a:rPr lang="en-US" altLang="zh-CN" sz="2400" b="1" dirty="0">
                    <a:solidFill>
                      <a:srgbClr val="FF0000"/>
                    </a:solidFill>
                    <a:uFill>
                      <a:solidFill>
                        <a:srgbClr val="FF4CFF"/>
                      </a:solidFill>
                    </a:u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lt"/>
                  </a:rPr>
                  <a:t>×</a:t>
                </a:r>
                <a:r>
                  <a:rPr lang="zh-CN" altLang="zh-CN" sz="2400" b="1" dirty="0">
                    <a:solidFill>
                      <a:srgbClr val="FF0000"/>
                    </a:solidFill>
                    <a:uFill>
                      <a:solidFill>
                        <a:srgbClr val="FF4CFF"/>
                      </a:solidFill>
                    </a:u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lt"/>
                  </a:rPr>
                  <a:t>高</a:t>
                </a:r>
                <a:r>
                  <a:rPr lang="en-US" altLang="zh-CN" sz="2400" b="1" dirty="0">
                    <a:solidFill>
                      <a:srgbClr val="FF0000"/>
                    </a:solidFill>
                    <a:uFill>
                      <a:solidFill>
                        <a:srgbClr val="FF4CFF"/>
                      </a:solidFill>
                    </a:u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+mn-lt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lt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+mn-lt"/>
                </a:endParaRPr>
              </a:p>
              <a:p>
                <a:pPr indent="266700" algn="ctr"/>
                <a:r>
                  <a:rPr lang="en-US" altLang="zh-CN" sz="2400" b="1" i="1" dirty="0">
                    <a:solidFill>
                      <a:srgbClr val="FF0000"/>
                    </a:solidFill>
                    <a:ea typeface="楷体" panose="02010609060101010101" pitchFamily="49" charset="-122"/>
                    <a:cs typeface="Times New Roman" panose="02020603050405020304" pitchFamily="18" charset="0"/>
                    <a:sym typeface="+mn-lt"/>
                  </a:rPr>
                  <a:t>V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+mn-ea"/>
                        <a:sym typeface="+mn-lt"/>
                      </a:rPr>
                      <m:t>=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+mn-lt"/>
                          </a:rPr>
                          <m:t>3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+mn-ea"/>
                        <a:sym typeface="+mn-lt"/>
                      </a:rPr>
                      <m:t>𝑺𝒉</m:t>
                    </m:r>
                  </m:oMath>
                </a14:m>
                <a:endParaRPr lang="zh-CN" altLang="en-US" sz="2400" b="1" i="1" dirty="0">
                  <a:solidFill>
                    <a:srgbClr val="FF0000"/>
                  </a:solidFill>
                  <a:ea typeface="楷体" panose="02010609060101010101" pitchFamily="49" charset="-122"/>
                  <a:cs typeface="Times New Roman" panose="02020603050405020304" pitchFamily="18" charset="0"/>
                  <a:sym typeface="+mn-lt"/>
                </a:endParaRPr>
              </a:p>
            </p:txBody>
          </p:sp>
        </mc:Choice>
        <mc:Fallback>
          <p:sp>
            <p:nvSpPr>
              <p:cNvPr id="56" name="矩形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1030" y="2867625"/>
                <a:ext cx="4414536" cy="1288301"/>
              </a:xfrm>
              <a:prstGeom prst="rect">
                <a:avLst/>
              </a:prstGeom>
              <a:blipFill rotWithShape="1">
                <a:blip r:embed="rId3"/>
                <a:stretch>
                  <a:fillRect l="-6" t="-47" r="7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组合 1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5" grpId="0"/>
      <p:bldP spid="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514925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29-30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到什么信息？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46144" y="1248766"/>
            <a:ext cx="2561594" cy="1862039"/>
            <a:chOff x="4301444" y="1027926"/>
            <a:chExt cx="3586622" cy="26071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301444" y="1027926"/>
              <a:ext cx="3086100" cy="2076450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 rot="3444014">
              <a:off x="5062955" y="809953"/>
              <a:ext cx="2134046" cy="3516177"/>
              <a:chOff x="4716008" y="678922"/>
              <a:chExt cx="2467121" cy="347669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4716008" y="678922"/>
                <a:ext cx="1729743" cy="720373"/>
                <a:chOff x="5865657" y="2488884"/>
                <a:chExt cx="781068" cy="526374"/>
              </a:xfrm>
            </p:grpSpPr>
            <p:grpSp>
              <p:nvGrpSpPr>
                <p:cNvPr id="28" name="Group 4"/>
                <p:cNvGrpSpPr/>
                <p:nvPr/>
              </p:nvGrpSpPr>
              <p:grpSpPr bwMode="auto">
                <a:xfrm>
                  <a:off x="5865657" y="2671991"/>
                  <a:ext cx="756048" cy="343267"/>
                  <a:chOff x="0" y="0"/>
                  <a:chExt cx="2586" cy="226"/>
                </a:xfrm>
              </p:grpSpPr>
              <p:sp>
                <p:nvSpPr>
                  <p:cNvPr id="30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22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1000"/>
                  </a:p>
                </p:txBody>
              </p:sp>
              <p:sp>
                <p:nvSpPr>
                  <p:cNvPr id="31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2586" y="0"/>
                    <a:ext cx="0" cy="22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1000"/>
                  </a:p>
                </p:txBody>
              </p:sp>
              <p:sp>
                <p:nvSpPr>
                  <p:cNvPr id="32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0" y="90"/>
                    <a:ext cx="72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1000"/>
                  </a:p>
                </p:txBody>
              </p:sp>
              <p:sp>
                <p:nvSpPr>
                  <p:cNvPr id="33" name="Line 1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15" y="90"/>
                    <a:ext cx="771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1000"/>
                  </a:p>
                </p:txBody>
              </p:sp>
            </p:grpSp>
            <p:sp>
              <p:nvSpPr>
                <p:cNvPr id="29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6130063" y="2488884"/>
                  <a:ext cx="516662" cy="40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dirty="0">
                      <a:latin typeface="楷体_GB2312" panose="02010609030101010101" pitchFamily="49" charset="-122"/>
                      <a:ea typeface="楷体_GB2312" panose="02010609030101010101" pitchFamily="49" charset="-122"/>
                    </a:rPr>
                    <a:t>6</a:t>
                  </a:r>
                  <a:endParaRPr lang="en-US" altLang="zh-CN" sz="2000" dirty="0">
                    <a:latin typeface="楷体_GB2312" panose="02010609030101010101" pitchFamily="49" charset="-122"/>
                    <a:ea typeface="楷体_GB2312" panose="02010609030101010101" pitchFamily="49" charset="-122"/>
                  </a:endParaRPr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5385749" y="1354054"/>
                <a:ext cx="1797380" cy="2801564"/>
                <a:chOff x="7437669" y="1921699"/>
                <a:chExt cx="1160261" cy="780820"/>
              </a:xfrm>
            </p:grpSpPr>
            <p:sp>
              <p:nvSpPr>
                <p:cNvPr id="22" name="Line 25"/>
                <p:cNvSpPr>
                  <a:spLocks noChangeShapeType="1"/>
                </p:cNvSpPr>
                <p:nvPr/>
              </p:nvSpPr>
              <p:spPr bwMode="auto">
                <a:xfrm>
                  <a:off x="8272649" y="1921699"/>
                  <a:ext cx="0" cy="77436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00"/>
                </a:p>
              </p:txBody>
            </p:sp>
            <p:sp>
              <p:nvSpPr>
                <p:cNvPr id="23" name="Line 18"/>
                <p:cNvSpPr>
                  <a:spLocks noChangeShapeType="1"/>
                </p:cNvSpPr>
                <p:nvPr/>
              </p:nvSpPr>
              <p:spPr bwMode="auto">
                <a:xfrm>
                  <a:off x="8086169" y="1925468"/>
                  <a:ext cx="317901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00"/>
                </a:p>
              </p:txBody>
            </p:sp>
            <p:sp>
              <p:nvSpPr>
                <p:cNvPr id="26" name="Line 19"/>
                <p:cNvSpPr>
                  <a:spLocks noChangeShapeType="1"/>
                </p:cNvSpPr>
                <p:nvPr/>
              </p:nvSpPr>
              <p:spPr bwMode="auto">
                <a:xfrm>
                  <a:off x="7437669" y="2702519"/>
                  <a:ext cx="991051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00"/>
                </a:p>
              </p:txBody>
            </p:sp>
            <p:sp>
              <p:nvSpPr>
                <p:cNvPr id="27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8028875" y="2184494"/>
                  <a:ext cx="569055" cy="15635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dirty="0">
                      <a:latin typeface="楷体_GB2312" panose="02010609030101010101" pitchFamily="49" charset="-122"/>
                      <a:ea typeface="楷体_GB2312" panose="02010609030101010101" pitchFamily="49" charset="-122"/>
                    </a:rPr>
                    <a:t>10</a:t>
                  </a:r>
                  <a:endParaRPr lang="en-US" altLang="zh-CN" sz="2000" dirty="0">
                    <a:latin typeface="楷体_GB2312" panose="02010609030101010101" pitchFamily="49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1911506" y="3710583"/>
            <a:ext cx="7169124" cy="49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圆锥形冰淇淋包装盒的底面直径是6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cm,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高是1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7971" y="2466034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22960" y="895961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6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910817" y="1637426"/>
              <a:ext cx="2753591" cy="91986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根据这些信息，你能提出什么问题？</a:t>
              </a:r>
              <a:endParaRPr lang="en-US" altLang="zh-CN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18034" y="699542"/>
            <a:ext cx="2561594" cy="1862039"/>
            <a:chOff x="4301444" y="1027926"/>
            <a:chExt cx="3586622" cy="26071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301444" y="1027926"/>
              <a:ext cx="3086100" cy="2076450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 rot="3444014">
              <a:off x="5062955" y="809953"/>
              <a:ext cx="2134046" cy="3516177"/>
              <a:chOff x="4716008" y="678922"/>
              <a:chExt cx="2467121" cy="347669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4716008" y="678922"/>
                <a:ext cx="1729743" cy="720373"/>
                <a:chOff x="5865657" y="2488884"/>
                <a:chExt cx="781068" cy="526374"/>
              </a:xfrm>
            </p:grpSpPr>
            <p:grpSp>
              <p:nvGrpSpPr>
                <p:cNvPr id="28" name="Group 4"/>
                <p:cNvGrpSpPr/>
                <p:nvPr/>
              </p:nvGrpSpPr>
              <p:grpSpPr bwMode="auto">
                <a:xfrm>
                  <a:off x="5865657" y="2671991"/>
                  <a:ext cx="756048" cy="343267"/>
                  <a:chOff x="0" y="0"/>
                  <a:chExt cx="2586" cy="226"/>
                </a:xfrm>
              </p:grpSpPr>
              <p:sp>
                <p:nvSpPr>
                  <p:cNvPr id="30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22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1000"/>
                  </a:p>
                </p:txBody>
              </p:sp>
              <p:sp>
                <p:nvSpPr>
                  <p:cNvPr id="31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2586" y="0"/>
                    <a:ext cx="0" cy="22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1000"/>
                  </a:p>
                </p:txBody>
              </p:sp>
              <p:sp>
                <p:nvSpPr>
                  <p:cNvPr id="32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0" y="90"/>
                    <a:ext cx="72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1000"/>
                  </a:p>
                </p:txBody>
              </p:sp>
              <p:sp>
                <p:nvSpPr>
                  <p:cNvPr id="33" name="Line 1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15" y="90"/>
                    <a:ext cx="771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1000"/>
                  </a:p>
                </p:txBody>
              </p:sp>
            </p:grpSp>
            <p:sp>
              <p:nvSpPr>
                <p:cNvPr id="29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6130063" y="2488884"/>
                  <a:ext cx="516662" cy="40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dirty="0">
                      <a:latin typeface="楷体_GB2312" panose="02010609030101010101" pitchFamily="49" charset="-122"/>
                      <a:ea typeface="楷体_GB2312" panose="02010609030101010101" pitchFamily="49" charset="-122"/>
                    </a:rPr>
                    <a:t>6</a:t>
                  </a:r>
                  <a:endParaRPr lang="en-US" altLang="zh-CN" sz="2000" dirty="0">
                    <a:latin typeface="楷体_GB2312" panose="02010609030101010101" pitchFamily="49" charset="-122"/>
                    <a:ea typeface="楷体_GB2312" panose="02010609030101010101" pitchFamily="49" charset="-122"/>
                  </a:endParaRPr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5385749" y="1354054"/>
                <a:ext cx="1797380" cy="2801564"/>
                <a:chOff x="7437669" y="1921699"/>
                <a:chExt cx="1160261" cy="780820"/>
              </a:xfrm>
            </p:grpSpPr>
            <p:sp>
              <p:nvSpPr>
                <p:cNvPr id="22" name="Line 25"/>
                <p:cNvSpPr>
                  <a:spLocks noChangeShapeType="1"/>
                </p:cNvSpPr>
                <p:nvPr/>
              </p:nvSpPr>
              <p:spPr bwMode="auto">
                <a:xfrm>
                  <a:off x="8272649" y="1921699"/>
                  <a:ext cx="0" cy="77436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00"/>
                </a:p>
              </p:txBody>
            </p:sp>
            <p:sp>
              <p:nvSpPr>
                <p:cNvPr id="23" name="Line 18"/>
                <p:cNvSpPr>
                  <a:spLocks noChangeShapeType="1"/>
                </p:cNvSpPr>
                <p:nvPr/>
              </p:nvSpPr>
              <p:spPr bwMode="auto">
                <a:xfrm>
                  <a:off x="8086169" y="1925468"/>
                  <a:ext cx="317901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00"/>
                </a:p>
              </p:txBody>
            </p:sp>
            <p:sp>
              <p:nvSpPr>
                <p:cNvPr id="26" name="Line 19"/>
                <p:cNvSpPr>
                  <a:spLocks noChangeShapeType="1"/>
                </p:cNvSpPr>
                <p:nvPr/>
              </p:nvSpPr>
              <p:spPr bwMode="auto">
                <a:xfrm>
                  <a:off x="7437669" y="2702519"/>
                  <a:ext cx="991051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00"/>
                </a:p>
              </p:txBody>
            </p:sp>
            <p:sp>
              <p:nvSpPr>
                <p:cNvPr id="27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8028875" y="2184494"/>
                  <a:ext cx="569055" cy="15635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dirty="0">
                      <a:latin typeface="楷体_GB2312" panose="02010609030101010101" pitchFamily="49" charset="-122"/>
                      <a:ea typeface="楷体_GB2312" panose="02010609030101010101" pitchFamily="49" charset="-122"/>
                    </a:rPr>
                    <a:t>10</a:t>
                  </a:r>
                  <a:endParaRPr lang="en-US" altLang="zh-CN" sz="2000" dirty="0">
                    <a:latin typeface="楷体_GB2312" panose="02010609030101010101" pitchFamily="49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2083396" y="3030070"/>
            <a:ext cx="7169124" cy="49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圆锥形冰淇淋包装盒的底面直径是6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cm,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高是1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23"/>
          <p:cNvSpPr txBox="1">
            <a:spLocks noChangeArrowheads="1"/>
          </p:cNvSpPr>
          <p:nvPr/>
        </p:nvSpPr>
        <p:spPr bwMode="auto">
          <a:xfrm>
            <a:off x="2083396" y="3643379"/>
            <a:ext cx="602242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圆锥形包装盒的体积是多少立方厘米？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3"/>
          <p:cNvGrpSpPr/>
          <p:nvPr/>
        </p:nvGrpSpPr>
        <p:grpSpPr bwMode="auto">
          <a:xfrm>
            <a:off x="2250281" y="3003947"/>
            <a:ext cx="1187054" cy="1394222"/>
            <a:chOff x="0" y="0"/>
            <a:chExt cx="1827" cy="1776"/>
          </a:xfrm>
        </p:grpSpPr>
        <p:sp>
          <p:nvSpPr>
            <p:cNvPr id="14" name="Freeform 51"/>
            <p:cNvSpPr/>
            <p:nvPr/>
          </p:nvSpPr>
          <p:spPr bwMode="auto">
            <a:xfrm flipV="1">
              <a:off x="0" y="0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7"/>
                <a:gd name="T103" fmla="*/ 0 h 1776"/>
                <a:gd name="T104" fmla="*/ 1827 w 1827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009900">
                <a:alpha val="50195"/>
              </a:srgbClr>
            </a:solidFill>
            <a:ln w="38100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Oval 49"/>
            <p:cNvSpPr>
              <a:spLocks noChangeArrowheads="1"/>
            </p:cNvSpPr>
            <p:nvPr/>
          </p:nvSpPr>
          <p:spPr bwMode="auto">
            <a:xfrm flipV="1">
              <a:off x="0" y="0"/>
              <a:ext cx="1824" cy="672"/>
            </a:xfrm>
            <a:prstGeom prst="ellipse">
              <a:avLst/>
            </a:prstGeom>
            <a:solidFill>
              <a:srgbClr val="009900">
                <a:alpha val="50195"/>
              </a:srgbClr>
            </a:solidFill>
            <a:ln w="38100">
              <a:solidFill>
                <a:schemeClr val="tx1"/>
              </a:solidFill>
              <a:round/>
            </a:ln>
          </p:spPr>
          <p:txBody>
            <a:bodyPr rot="10800000" wrap="none" lIns="67628" tIns="35243" rIns="67628" bIns="35243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en-US" altLang="zh-CN" sz="2400">
                <a:solidFill>
                  <a:srgbClr val="FFCC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1263147" y="1467926"/>
            <a:ext cx="61930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求圆锥形包装盒的体积就是求圆锥的体积。 </a:t>
            </a:r>
            <a:endParaRPr lang="zh-CN" altLang="en-US" sz="2400" dirty="0">
              <a:solidFill>
                <a:srgbClr val="FFCC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263147" y="2369331"/>
            <a:ext cx="86848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猜一猜：圆锥的体积可能与哪种立体图形的体积有关系？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3738387" y="3420338"/>
            <a:ext cx="802834" cy="636555"/>
          </a:xfrm>
          <a:prstGeom prst="rightArrow">
            <a:avLst>
              <a:gd name="adj1" fmla="val 50000"/>
              <a:gd name="adj2" fmla="val 88235"/>
            </a:avLst>
          </a:prstGeom>
          <a:solidFill>
            <a:srgbClr val="FFC000"/>
          </a:solidFill>
          <a:ln w="9525">
            <a:noFill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CC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Group 10"/>
          <p:cNvGrpSpPr/>
          <p:nvPr/>
        </p:nvGrpSpPr>
        <p:grpSpPr bwMode="auto">
          <a:xfrm>
            <a:off x="4828622" y="2859782"/>
            <a:ext cx="1201895" cy="1638301"/>
            <a:chOff x="-21" y="0"/>
            <a:chExt cx="1849" cy="2136"/>
          </a:xfrm>
        </p:grpSpPr>
        <p:sp>
          <p:nvSpPr>
            <p:cNvPr id="27" name="Freeform 5"/>
            <p:cNvSpPr/>
            <p:nvPr/>
          </p:nvSpPr>
          <p:spPr bwMode="auto">
            <a:xfrm flipV="1">
              <a:off x="-21" y="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8"/>
                <a:gd name="T103" fmla="*/ 0 h 1776"/>
                <a:gd name="T104" fmla="*/ 1828 w 1828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Oval 2"/>
            <p:cNvSpPr>
              <a:spLocks noChangeArrowheads="1"/>
            </p:cNvSpPr>
            <p:nvPr/>
          </p:nvSpPr>
          <p:spPr bwMode="auto">
            <a:xfrm>
              <a:off x="0" y="1440"/>
              <a:ext cx="1824" cy="67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28575">
              <a:solidFill>
                <a:schemeClr val="tx1"/>
              </a:solidFill>
              <a:round/>
            </a:ln>
          </p:spPr>
          <p:txBody>
            <a:bodyPr wrap="none" lIns="67628" tIns="35243" rIns="67628" bIns="35243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en-US" altLang="zh-CN" sz="2400">
                <a:solidFill>
                  <a:srgbClr val="FFCC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Oval 4"/>
            <p:cNvSpPr>
              <a:spLocks noChangeArrowheads="1"/>
            </p:cNvSpPr>
            <p:nvPr/>
          </p:nvSpPr>
          <p:spPr bwMode="auto">
            <a:xfrm>
              <a:off x="0" y="0"/>
              <a:ext cx="1824" cy="672"/>
            </a:xfrm>
            <a:prstGeom prst="ellipse">
              <a:avLst/>
            </a:prstGeom>
            <a:solidFill>
              <a:srgbClr val="009900">
                <a:alpha val="50195"/>
              </a:srgbClr>
            </a:solidFill>
            <a:ln w="28575">
              <a:solidFill>
                <a:schemeClr val="tx1"/>
              </a:solidFill>
              <a:round/>
            </a:ln>
          </p:spPr>
          <p:txBody>
            <a:bodyPr wrap="none" lIns="67628" tIns="35243" rIns="67628" bIns="35243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en-US" altLang="zh-CN" sz="2400">
                <a:solidFill>
                  <a:srgbClr val="FFCC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Freeform 10"/>
            <p:cNvSpPr/>
            <p:nvPr/>
          </p:nvSpPr>
          <p:spPr bwMode="auto">
            <a:xfrm>
              <a:off x="0" y="36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8"/>
                <a:gd name="T103" fmla="*/ 0 h 1776"/>
                <a:gd name="T104" fmla="*/ 1828 w 1828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9900">
                <a:alpha val="50195"/>
              </a:srgbClr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1263147" y="1017223"/>
            <a:ext cx="5348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圆锥形包装盒的体积是多少立方厘米？ 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1263147" y="1918629"/>
            <a:ext cx="58876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怎样求圆锥的体积呢？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810622" y="1143532"/>
            <a:ext cx="253748" cy="25374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531235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ldLvl="0" autoUpdateAnimBg="0"/>
      <p:bldP spid="18" grpId="0" bldLvl="0" animBg="1" autoUpdateAnimBg="0"/>
      <p:bldP spid="31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/>
          <p:nvPr/>
        </p:nvGrpSpPr>
        <p:grpSpPr bwMode="auto">
          <a:xfrm>
            <a:off x="2235718" y="1666411"/>
            <a:ext cx="1350169" cy="1565672"/>
            <a:chOff x="0" y="0"/>
            <a:chExt cx="1827" cy="1776"/>
          </a:xfrm>
        </p:grpSpPr>
        <p:sp>
          <p:nvSpPr>
            <p:cNvPr id="8" name="Freeform 51"/>
            <p:cNvSpPr/>
            <p:nvPr/>
          </p:nvSpPr>
          <p:spPr bwMode="auto">
            <a:xfrm flipV="1">
              <a:off x="0" y="0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7"/>
                <a:gd name="T103" fmla="*/ 0 h 1776"/>
                <a:gd name="T104" fmla="*/ 1827 w 1827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009900">
                <a:alpha val="50195"/>
              </a:srgbClr>
            </a:solidFill>
            <a:ln w="38100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" name="Oval 49"/>
            <p:cNvSpPr>
              <a:spLocks noChangeArrowheads="1"/>
            </p:cNvSpPr>
            <p:nvPr/>
          </p:nvSpPr>
          <p:spPr bwMode="auto">
            <a:xfrm flipV="1">
              <a:off x="0" y="0"/>
              <a:ext cx="1824" cy="672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chemeClr val="tx1"/>
              </a:solidFill>
              <a:round/>
            </a:ln>
          </p:spPr>
          <p:txBody>
            <a:bodyPr rot="10800000" wrap="none" lIns="67628" tIns="35243" rIns="67628" bIns="35243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en-US" altLang="zh-CN" sz="2400" b="1" dirty="0">
                <a:solidFill>
                  <a:srgbClr val="FFCC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Group 6"/>
          <p:cNvGrpSpPr/>
          <p:nvPr/>
        </p:nvGrpSpPr>
        <p:grpSpPr bwMode="auto">
          <a:xfrm>
            <a:off x="5206328" y="1614022"/>
            <a:ext cx="1350169" cy="1890713"/>
            <a:chOff x="0" y="0"/>
            <a:chExt cx="1828" cy="2112"/>
          </a:xfrm>
        </p:grpSpPr>
        <p:sp>
          <p:nvSpPr>
            <p:cNvPr id="11" name="Oval 2"/>
            <p:cNvSpPr>
              <a:spLocks noChangeArrowheads="1"/>
            </p:cNvSpPr>
            <p:nvPr/>
          </p:nvSpPr>
          <p:spPr bwMode="auto">
            <a:xfrm>
              <a:off x="0" y="1440"/>
              <a:ext cx="1824" cy="67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28575">
              <a:solidFill>
                <a:schemeClr val="tx1"/>
              </a:solidFill>
              <a:round/>
            </a:ln>
          </p:spPr>
          <p:txBody>
            <a:bodyPr wrap="none" lIns="67628" tIns="35243" rIns="67628" bIns="35243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en-US" altLang="zh-CN" sz="2400" b="1">
                <a:solidFill>
                  <a:srgbClr val="FFCC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" name="Oval 4"/>
            <p:cNvSpPr>
              <a:spLocks noChangeArrowheads="1"/>
            </p:cNvSpPr>
            <p:nvPr/>
          </p:nvSpPr>
          <p:spPr bwMode="auto">
            <a:xfrm>
              <a:off x="0" y="0"/>
              <a:ext cx="1824" cy="67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28575">
              <a:solidFill>
                <a:schemeClr val="tx1"/>
              </a:solidFill>
              <a:round/>
            </a:ln>
          </p:spPr>
          <p:txBody>
            <a:bodyPr wrap="none" lIns="67628" tIns="35243" rIns="67628" bIns="35243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en-US" altLang="zh-CN" sz="2400" b="1">
                <a:solidFill>
                  <a:srgbClr val="FFCC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" name="Freeform 5"/>
            <p:cNvSpPr/>
            <p:nvPr/>
          </p:nvSpPr>
          <p:spPr bwMode="auto">
            <a:xfrm flipV="1">
              <a:off x="0" y="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8"/>
                <a:gd name="T103" fmla="*/ 0 h 1776"/>
                <a:gd name="T104" fmla="*/ 1828 w 1828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0" y="336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8"/>
                <a:gd name="T103" fmla="*/ 0 h 1776"/>
                <a:gd name="T104" fmla="*/ 1828 w 1828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9900">
                <a:alpha val="50195"/>
              </a:srgbClr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5" name="Oval 11"/>
          <p:cNvSpPr>
            <a:spLocks noChangeArrowheads="1"/>
          </p:cNvSpPr>
          <p:nvPr/>
        </p:nvSpPr>
        <p:spPr bwMode="auto">
          <a:xfrm>
            <a:off x="5220616" y="1614022"/>
            <a:ext cx="1350169" cy="595313"/>
          </a:xfrm>
          <a:prstGeom prst="ellipse">
            <a:avLst/>
          </a:prstGeom>
          <a:solidFill>
            <a:srgbClr val="009900"/>
          </a:solidFill>
          <a:ln w="9525">
            <a:solidFill>
              <a:srgbClr val="000000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CC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2444977" y="3766269"/>
            <a:ext cx="38707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这个圆柱和圆锥等底等高。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1961207" y="738679"/>
            <a:ext cx="53470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圆锥的体积与圆柱有怎样的关系呢？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>
            <a:off x="5896890" y="1948587"/>
            <a:ext cx="0" cy="128349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5764894" y="1840241"/>
            <a:ext cx="26161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" b="1">
                <a:latin typeface="Times New Roman" panose="02020603050405020304" pitchFamily="18" charset="0"/>
                <a:ea typeface="楷体" panose="02010609060101010101" pitchFamily="49" charset="-122"/>
              </a:rPr>
              <a:t>●</a:t>
            </a:r>
            <a:endParaRPr lang="zh-CN" altLang="en-US" sz="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5766085" y="3161110"/>
            <a:ext cx="26161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●</a:t>
            </a:r>
            <a:endParaRPr lang="zh-CN" altLang="en-US" sz="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46914E-6 L 0.32673 -2.46914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673 -2.46914E-6 L -0.00399 -2.46914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utoUpdateAnimBg="0"/>
      <p:bldP spid="17" grpId="0"/>
      <p:bldP spid="18" grpId="0" animBg="1"/>
      <p:bldP spid="19" grpId="0"/>
      <p:bldP spid="19" grpId="1"/>
      <p:bldP spid="21" grpId="0"/>
      <p:bldP spid="2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362707" y="946197"/>
            <a:ext cx="1938706" cy="19564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890" y="1360393"/>
            <a:ext cx="1978026" cy="14424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467" y1="54757" x2="41595" y2="87961"/>
                        <a14:foregroundMark x1="34758" y1="50680" x2="46724" y2="55922"/>
                        <a14:foregroundMark x1="33048" y1="76893" x2="89744" y2="97282"/>
                        <a14:foregroundMark x1="82051" y1="59417" x2="96581" y2="89126"/>
                        <a14:foregroundMark x1="87179" y1="60000" x2="99145" y2="7339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231824" y="1006237"/>
            <a:ext cx="1332148" cy="195641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95025" y="3044410"/>
            <a:ext cx="8545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圆锥的体积等于和它等底等高的圆柱体积的三分之一。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5026" y="3490992"/>
            <a:ext cx="45236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圆柱的体积</a:t>
            </a:r>
            <a:r>
              <a:rPr lang="en-US" altLang="zh-CN" sz="2400" b="1" dirty="0">
                <a:solidFill>
                  <a:srgbClr val="00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lang="zh-CN" altLang="zh-CN" sz="2400" b="1" dirty="0">
                <a:solidFill>
                  <a:srgbClr val="00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底面积</a:t>
            </a:r>
            <a:r>
              <a:rPr lang="en-US" altLang="zh-CN" sz="2400" b="1" dirty="0">
                <a:solidFill>
                  <a:srgbClr val="00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× </a:t>
            </a:r>
            <a:r>
              <a:rPr lang="zh-CN" altLang="zh-CN" sz="2400" b="1" dirty="0">
                <a:solidFill>
                  <a:srgbClr val="00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732872" y="4064367"/>
                <a:ext cx="5446729" cy="3795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ts val="1575"/>
                  </a:lnSpc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00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圆锥的体积</a:t>
                </a:r>
                <a:r>
                  <a:rPr lang="en-US" altLang="zh-CN" sz="2400" b="1" dirty="0">
                    <a:solidFill>
                      <a:srgbClr val="00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= </a:t>
                </a:r>
                <a:r>
                  <a:rPr lang="zh-CN" altLang="zh-CN" sz="2400" b="1" dirty="0">
                    <a:solidFill>
                      <a:srgbClr val="00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底面积</a:t>
                </a:r>
                <a:r>
                  <a:rPr lang="en-US" altLang="zh-CN" sz="2400" b="1" dirty="0">
                    <a:solidFill>
                      <a:srgbClr val="00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× </a:t>
                </a:r>
                <a:r>
                  <a:rPr lang="zh-CN" altLang="zh-CN" sz="2400" b="1" dirty="0">
                    <a:solidFill>
                      <a:srgbClr val="00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高</a:t>
                </a:r>
                <a:r>
                  <a:rPr lang="en-US" altLang="zh-CN" sz="2400" b="1" dirty="0">
                    <a:solidFill>
                      <a:srgbClr val="000000"/>
                    </a:solidFill>
                    <a:uFill>
                      <a:solidFill>
                        <a:srgbClr val="FF4CFF"/>
                      </a:solidFill>
                    </a:u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872" y="4064367"/>
                <a:ext cx="5446729" cy="379591"/>
              </a:xfrm>
              <a:prstGeom prst="rect">
                <a:avLst/>
              </a:prstGeom>
              <a:blipFill rotWithShape="1">
                <a:blip r:embed="rId5"/>
                <a:stretch>
                  <a:fillRect l="-2" t="-32717" r="8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995025" y="663256"/>
            <a:ext cx="4972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圆锥的体积与圆柱有怎样的关系呢？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179601" y="3751461"/>
                <a:ext cx="1095173" cy="625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50000"/>
                  </a:spcBef>
                  <a:buNone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Ⅴ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40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sh</a:t>
                </a:r>
                <a:endPara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9601" y="3751461"/>
                <a:ext cx="1095173" cy="625812"/>
              </a:xfrm>
              <a:prstGeom prst="rect">
                <a:avLst/>
              </a:prstGeom>
              <a:blipFill rotWithShape="1">
                <a:blip r:embed="rId6"/>
                <a:stretch>
                  <a:fillRect l="-38" t="-82" r="2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3829849" y="2188677"/>
            <a:ext cx="3484959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 Box 20"/>
              <p:cNvSpPr txBox="1">
                <a:spLocks noChangeArrowheads="1"/>
              </p:cNvSpPr>
              <p:nvPr/>
            </p:nvSpPr>
            <p:spPr bwMode="auto">
              <a:xfrm>
                <a:off x="4098169" y="1188391"/>
                <a:ext cx="6882543" cy="3471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0070C0"/>
                            </a:solidFill>
                            <a:latin typeface="Cambria Math" panose="02040503050406030204"/>
                            <a:ea typeface="楷体_GB2312" panose="0201060903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70C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70C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×3.14×</a:t>
                </a: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（6</a:t>
                </a:r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÷2</a:t>
                </a: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zh-CN" altLang="en-US" sz="2400" b="1" baseline="30000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0070C0"/>
                            </a:solidFill>
                            <a:latin typeface="Cambria Math" panose="02040503050406030204"/>
                            <a:ea typeface="楷体_GB2312" panose="0201060903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70C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70C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×3.14×</a:t>
                </a: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94.2（立方厘米）</a:t>
                </a:r>
                <a:endPara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spcBef>
                    <a:spcPct val="50000"/>
                  </a:spcBef>
                  <a:buNone/>
                </a:pP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答：这个圆锥形包装盒的体积是</a:t>
                </a:r>
                <a:endPara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spcBef>
                    <a:spcPct val="50000"/>
                  </a:spcBef>
                  <a:buNone/>
                </a:pPr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94.2立方厘米。</a:t>
                </a:r>
                <a:endPara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 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98169" y="1188391"/>
                <a:ext cx="6882543" cy="3471591"/>
              </a:xfrm>
              <a:prstGeom prst="rect">
                <a:avLst/>
              </a:prstGeom>
              <a:blipFill rotWithShape="1">
                <a:blip r:embed="rId1"/>
                <a:stretch>
                  <a:fillRect l="-7" t="-887" r="4" b="1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1546793" y="675602"/>
            <a:ext cx="5348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圆锥形包装盒的体积是多少立方厘米？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094268" y="801911"/>
            <a:ext cx="253748" cy="25374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016882" y="1684469"/>
            <a:ext cx="2561594" cy="1862039"/>
            <a:chOff x="4301444" y="1027926"/>
            <a:chExt cx="3586622" cy="260713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301444" y="1027926"/>
              <a:ext cx="3086100" cy="2076450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 rot="3444014">
              <a:off x="5062955" y="809953"/>
              <a:ext cx="2134046" cy="3516177"/>
              <a:chOff x="4716008" y="678922"/>
              <a:chExt cx="2467121" cy="3476696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716008" y="678922"/>
                <a:ext cx="1729743" cy="720373"/>
                <a:chOff x="5865657" y="2488884"/>
                <a:chExt cx="781068" cy="526374"/>
              </a:xfrm>
            </p:grpSpPr>
            <p:grpSp>
              <p:nvGrpSpPr>
                <p:cNvPr id="35" name="Group 4"/>
                <p:cNvGrpSpPr/>
                <p:nvPr/>
              </p:nvGrpSpPr>
              <p:grpSpPr bwMode="auto">
                <a:xfrm>
                  <a:off x="5865657" y="2671991"/>
                  <a:ext cx="756048" cy="343267"/>
                  <a:chOff x="0" y="0"/>
                  <a:chExt cx="2586" cy="226"/>
                </a:xfrm>
              </p:grpSpPr>
              <p:sp>
                <p:nvSpPr>
                  <p:cNvPr id="37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22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1000"/>
                  </a:p>
                </p:txBody>
              </p:sp>
              <p:sp>
                <p:nvSpPr>
                  <p:cNvPr id="38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2586" y="0"/>
                    <a:ext cx="0" cy="22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1000"/>
                  </a:p>
                </p:txBody>
              </p:sp>
              <p:sp>
                <p:nvSpPr>
                  <p:cNvPr id="39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0" y="90"/>
                    <a:ext cx="72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1000"/>
                  </a:p>
                </p:txBody>
              </p:sp>
              <p:sp>
                <p:nvSpPr>
                  <p:cNvPr id="40" name="Line 1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15" y="90"/>
                    <a:ext cx="771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1000"/>
                  </a:p>
                </p:txBody>
              </p:sp>
            </p:grpSp>
            <p:sp>
              <p:nvSpPr>
                <p:cNvPr id="36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6130063" y="2488884"/>
                  <a:ext cx="516662" cy="40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dirty="0">
                      <a:latin typeface="楷体_GB2312" panose="02010609030101010101" pitchFamily="49" charset="-122"/>
                      <a:ea typeface="楷体_GB2312" panose="02010609030101010101" pitchFamily="49" charset="-122"/>
                    </a:rPr>
                    <a:t>6</a:t>
                  </a:r>
                  <a:endParaRPr lang="en-US" altLang="zh-CN" sz="2000" dirty="0">
                    <a:latin typeface="楷体_GB2312" panose="02010609030101010101" pitchFamily="49" charset="-122"/>
                    <a:ea typeface="楷体_GB2312" panose="02010609030101010101" pitchFamily="49" charset="-122"/>
                  </a:endParaRP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5385749" y="1354054"/>
                <a:ext cx="1797380" cy="2801564"/>
                <a:chOff x="7437669" y="1921699"/>
                <a:chExt cx="1160261" cy="780820"/>
              </a:xfrm>
            </p:grpSpPr>
            <p:sp>
              <p:nvSpPr>
                <p:cNvPr id="31" name="Line 25"/>
                <p:cNvSpPr>
                  <a:spLocks noChangeShapeType="1"/>
                </p:cNvSpPr>
                <p:nvPr/>
              </p:nvSpPr>
              <p:spPr bwMode="auto">
                <a:xfrm>
                  <a:off x="8272649" y="1921699"/>
                  <a:ext cx="0" cy="77436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00"/>
                </a:p>
              </p:txBody>
            </p:sp>
            <p:sp>
              <p:nvSpPr>
                <p:cNvPr id="32" name="Line 18"/>
                <p:cNvSpPr>
                  <a:spLocks noChangeShapeType="1"/>
                </p:cNvSpPr>
                <p:nvPr/>
              </p:nvSpPr>
              <p:spPr bwMode="auto">
                <a:xfrm>
                  <a:off x="8086169" y="1925468"/>
                  <a:ext cx="317901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00"/>
                </a:p>
              </p:txBody>
            </p:sp>
            <p:sp>
              <p:nvSpPr>
                <p:cNvPr id="33" name="Line 19"/>
                <p:cNvSpPr>
                  <a:spLocks noChangeShapeType="1"/>
                </p:cNvSpPr>
                <p:nvPr/>
              </p:nvSpPr>
              <p:spPr bwMode="auto">
                <a:xfrm>
                  <a:off x="7437669" y="2702519"/>
                  <a:ext cx="991051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1000"/>
                </a:p>
              </p:txBody>
            </p:sp>
            <p:sp>
              <p:nvSpPr>
                <p:cNvPr id="3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8028875" y="2184494"/>
                  <a:ext cx="569055" cy="15635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dirty="0">
                      <a:latin typeface="楷体_GB2312" panose="02010609030101010101" pitchFamily="49" charset="-122"/>
                      <a:ea typeface="楷体_GB2312" panose="02010609030101010101" pitchFamily="49" charset="-122"/>
                    </a:rPr>
                    <a:t>10</a:t>
                  </a:r>
                  <a:endParaRPr lang="en-US" altLang="zh-CN" sz="2000" dirty="0">
                    <a:latin typeface="楷体_GB2312" panose="02010609030101010101" pitchFamily="49" charset="-122"/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1201" y="1210092"/>
            <a:ext cx="4966993" cy="1883160"/>
          </a:xfrm>
          <a:prstGeom prst="rect">
            <a:avLst/>
          </a:prstGeom>
        </p:spPr>
      </p:pic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1273372" y="1144524"/>
            <a:ext cx="54542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计算下列圆锥的体积。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979407" y="3600742"/>
            <a:ext cx="38802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 Box 8"/>
              <p:cNvSpPr txBox="1">
                <a:spLocks noChangeArrowheads="1"/>
              </p:cNvSpPr>
              <p:nvPr/>
            </p:nvSpPr>
            <p:spPr bwMode="auto">
              <a:xfrm>
                <a:off x="979407" y="2981685"/>
                <a:ext cx="4004198" cy="693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None/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_GB2312" panose="0201060903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4÷2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zh-CN" altLang="en-US" sz="2400" b="1" baseline="30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79407" y="2981685"/>
                <a:ext cx="4004198" cy="693908"/>
              </a:xfrm>
              <a:prstGeom prst="rect">
                <a:avLst/>
              </a:prstGeom>
              <a:blipFill rotWithShape="1">
                <a:blip r:embed="rId3"/>
                <a:stretch>
                  <a:fillRect l="-6" t="-4444" r="3" b="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 Box 8"/>
              <p:cNvSpPr txBox="1">
                <a:spLocks noChangeArrowheads="1"/>
              </p:cNvSpPr>
              <p:nvPr/>
            </p:nvSpPr>
            <p:spPr bwMode="auto">
              <a:xfrm>
                <a:off x="5189538" y="2981685"/>
                <a:ext cx="3517311" cy="693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None/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_GB2312" panose="0201060903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baseline="30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4.5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89538" y="2981685"/>
                <a:ext cx="3517311" cy="693908"/>
              </a:xfrm>
              <a:prstGeom prst="rect">
                <a:avLst/>
              </a:prstGeom>
              <a:blipFill rotWithShape="1">
                <a:blip r:embed="rId4"/>
                <a:stretch>
                  <a:fillRect l="-9" t="-4444" r="10" b="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979407" y="4085659"/>
            <a:ext cx="27330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25.12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zh-CN" altLang="en-US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4930408" y="3600741"/>
            <a:ext cx="3880247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3.14×4×1.5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5100987" y="4085659"/>
            <a:ext cx="3880247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18.84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（dm</a:t>
            </a:r>
            <a:r>
              <a:rPr lang="zh-CN" altLang="en-US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8" grpId="0" animBg="1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560" y="83128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848033" y="2871490"/>
            <a:ext cx="3888581" cy="94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62.8（m</a:t>
            </a:r>
            <a:r>
              <a:rPr lang="zh-CN" altLang="en-US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1097394" y="3887329"/>
            <a:ext cx="3888581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62.8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 = 87.92（吨）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4309006" y="3887329"/>
            <a:ext cx="3888581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答：这堆煤大约重87.92吨。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 Box 9"/>
              <p:cNvSpPr txBox="1">
                <a:spLocks noChangeArrowheads="1"/>
              </p:cNvSpPr>
              <p:nvPr/>
            </p:nvSpPr>
            <p:spPr bwMode="auto">
              <a:xfrm>
                <a:off x="848033" y="2319936"/>
                <a:ext cx="4954227" cy="593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None/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_GB2312" panose="0201060903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（31.4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2）</a:t>
                </a:r>
                <a:r>
                  <a:rPr lang="zh-CN" altLang="en-US" sz="2000" b="1" baseline="30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2.4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 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8033" y="2319936"/>
                <a:ext cx="4954227" cy="593624"/>
              </a:xfrm>
              <a:prstGeom prst="rect">
                <a:avLst/>
              </a:prstGeom>
              <a:blipFill rotWithShape="1">
                <a:blip r:embed="rId2"/>
                <a:stretch>
                  <a:fillRect l="-6" t="-3042" r="5" b="3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178560" y="661197"/>
            <a:ext cx="832425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有一个近似圆锥形的煤堆，测得它的底面周长是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31.4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米，如果每立方米煤重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吨，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这堆煤大约重多少吨？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1378" y="2032649"/>
            <a:ext cx="133333" cy="30633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986350" y="2064792"/>
            <a:ext cx="3191920" cy="1450465"/>
            <a:chOff x="6112525" y="2544116"/>
            <a:chExt cx="2822069" cy="12823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30657" y="2544116"/>
              <a:ext cx="2803937" cy="1282398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6112525" y="2645515"/>
              <a:ext cx="1427394" cy="1000175"/>
              <a:chOff x="8026035" y="1921350"/>
              <a:chExt cx="1491494" cy="781169"/>
            </a:xfrm>
          </p:grpSpPr>
          <p:sp>
            <p:nvSpPr>
              <p:cNvPr id="31" name="Line 25"/>
              <p:cNvSpPr>
                <a:spLocks noChangeShapeType="1"/>
              </p:cNvSpPr>
              <p:nvPr/>
            </p:nvSpPr>
            <p:spPr bwMode="auto">
              <a:xfrm>
                <a:off x="8272649" y="1921699"/>
                <a:ext cx="0" cy="7743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  <p:sp>
            <p:nvSpPr>
              <p:cNvPr id="32" name="Line 18"/>
              <p:cNvSpPr>
                <a:spLocks noChangeShapeType="1"/>
              </p:cNvSpPr>
              <p:nvPr/>
            </p:nvSpPr>
            <p:spPr bwMode="auto">
              <a:xfrm>
                <a:off x="8086168" y="1925468"/>
                <a:ext cx="143136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  <p:sp>
            <p:nvSpPr>
              <p:cNvPr id="33" name="Line 19"/>
              <p:cNvSpPr>
                <a:spLocks noChangeShapeType="1"/>
              </p:cNvSpPr>
              <p:nvPr/>
            </p:nvSpPr>
            <p:spPr bwMode="auto">
              <a:xfrm>
                <a:off x="8071643" y="2702519"/>
                <a:ext cx="52628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0"/>
              </a:p>
            </p:txBody>
          </p:sp>
          <p:sp>
            <p:nvSpPr>
              <p:cNvPr id="34" name="Text Box 10"/>
              <p:cNvSpPr txBox="1">
                <a:spLocks noChangeArrowheads="1"/>
              </p:cNvSpPr>
              <p:nvPr/>
            </p:nvSpPr>
            <p:spPr bwMode="auto">
              <a:xfrm rot="16200000">
                <a:off x="7908414" y="2038971"/>
                <a:ext cx="556839" cy="321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1400" b="1" dirty="0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2.4m</a:t>
                </a:r>
                <a:endParaRPr lang="en-US" altLang="zh-CN" sz="1400" b="1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 animBg="1"/>
    </p:bldLst>
  </p:timing>
</p:sld>
</file>

<file path=ppt/tags/tag1.xml><?xml version="1.0" encoding="utf-8"?>
<p:tagLst xmlns:p="http://schemas.openxmlformats.org/presentationml/2006/main">
  <p:tag name="KSO_WPP_MARK_KEY" val="02eb07b6-dc67-43de-807e-a2e08abbcce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1240</Words>
  <Application>WPS 演示</Application>
  <PresentationFormat>全屏显示(16:9)</PresentationFormat>
  <Paragraphs>182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Calibri</vt:lpstr>
      <vt:lpstr>楷体_GB2312</vt:lpstr>
      <vt:lpstr>新宋体</vt:lpstr>
      <vt:lpstr>幼圆</vt:lpstr>
      <vt:lpstr>Times New Roman</vt:lpstr>
      <vt:lpstr>Cambria Math</vt:lpstr>
      <vt:lpstr>Cambria Math</vt:lpstr>
      <vt:lpstr>方正书宋_GBK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71</cp:revision>
  <dcterms:created xsi:type="dcterms:W3CDTF">2018-09-11T05:46:00Z</dcterms:created>
  <dcterms:modified xsi:type="dcterms:W3CDTF">2023-02-13T05:44:08Z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C89437B9568942109B43012AC3174DFD</vt:lpwstr>
  </property>
  <property fmtid="{D5CDD505-2E9C-101B-9397-08002B2CF9AE}" pid="3" name="KSOProductBuildVer">
    <vt:lpwstr>2052-11.1.0.13703</vt:lpwstr>
  </property>
</Properties>
</file>