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272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圆柱和圆锥  回顾整理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4" Type="http://schemas.openxmlformats.org/officeDocument/2006/relationships/slide" Target="slide15.xml"/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openxmlformats.org/officeDocument/2006/relationships/image" Target="../media/image4.png"/><Relationship Id="rId4" Type="http://schemas.openxmlformats.org/officeDocument/2006/relationships/slide" Target="slide9.xml"/><Relationship Id="rId3" Type="http://schemas.openxmlformats.org/officeDocument/2006/relationships/slide" Target="slide5.xml"/><Relationship Id="rId2" Type="http://schemas.openxmlformats.org/officeDocument/2006/relationships/slide" Target="slide7.xml"/><Relationship Id="rId1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slide" Target="slide1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microsoft.com/office/2007/relationships/hdphoto" Target="../media/image13.wdp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43611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124168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123728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整体回顾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195736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综合运用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6663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959303" y="2297971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53068" y="1131590"/>
            <a:ext cx="7547739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冰淇淋盒有多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圆柱和圆锥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54205" y="1111869"/>
            <a:ext cx="654847" cy="648072"/>
            <a:chOff x="1306635" y="1440417"/>
            <a:chExt cx="654847" cy="64807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二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120855" y="610282"/>
            <a:ext cx="7656033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想一想：圆柱的侧面积、表面积怎样计算？圆柱、圆锥的体积公式是怎样导出的？再填写下表。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07952" y="2547746"/>
          <a:ext cx="7440012" cy="1680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200"/>
                <a:gridCol w="1152128"/>
                <a:gridCol w="1152128"/>
                <a:gridCol w="1080120"/>
                <a:gridCol w="1512168"/>
                <a:gridCol w="1499268"/>
              </a:tblGrid>
              <a:tr h="4200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 积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半 径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直 径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表面积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 积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66CCFF"/>
                    </a:solidFill>
                  </a:tcPr>
                </a:tc>
              </a:tr>
              <a:tr h="420047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 柱</a:t>
                      </a: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5dm</a:t>
                      </a: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4dm</a:t>
                      </a: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20047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2m</a:t>
                      </a: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0.7m</a:t>
                      </a: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20047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20cm</a:t>
                      </a: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5cm</a:t>
                      </a: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7" name="圆角矩形标注 16"/>
          <p:cNvSpPr/>
          <p:nvPr/>
        </p:nvSpPr>
        <p:spPr>
          <a:xfrm>
            <a:off x="3402516" y="1718500"/>
            <a:ext cx="2261715" cy="609034"/>
          </a:xfrm>
          <a:prstGeom prst="wedgeRoundRectCallout">
            <a:avLst>
              <a:gd name="adj1" fmla="val 53866"/>
              <a:gd name="adj2" fmla="val 11632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000" baseline="-25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2πrh+2πr</a:t>
            </a:r>
            <a:r>
              <a:rPr lang="en-US" altLang="zh-CN" sz="2000" baseline="30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aseline="30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6087790" y="1660471"/>
            <a:ext cx="1487495" cy="667063"/>
          </a:xfrm>
          <a:prstGeom prst="wedgeRoundRectCallout">
            <a:avLst>
              <a:gd name="adj1" fmla="val 38901"/>
              <a:gd name="adj2" fmla="val 103882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V=</a:t>
            </a:r>
            <a:r>
              <a:rPr lang="el-GR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000" baseline="30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Oval 6"/>
          <p:cNvSpPr>
            <a:spLocks noChangeArrowheads="1"/>
          </p:cNvSpPr>
          <p:nvPr/>
        </p:nvSpPr>
        <p:spPr bwMode="auto">
          <a:xfrm rot="10800000" flipV="1">
            <a:off x="3487046" y="2560633"/>
            <a:ext cx="858485" cy="376149"/>
          </a:xfrm>
          <a:prstGeom prst="ellipse">
            <a:avLst/>
          </a:prstGeom>
          <a:noFill/>
          <a:ln w="38100">
            <a:solidFill>
              <a:srgbClr val="CC990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2368176" y="2910905"/>
            <a:ext cx="643707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016248" y="2403807"/>
            <a:ext cx="530915" cy="502232"/>
            <a:chOff x="3236160" y="2835855"/>
            <a:chExt cx="530915" cy="502232"/>
          </a:xfrm>
        </p:grpSpPr>
        <p:sp>
          <p:nvSpPr>
            <p:cNvPr id="26" name="左箭头 25"/>
            <p:cNvSpPr/>
            <p:nvPr/>
          </p:nvSpPr>
          <p:spPr>
            <a:xfrm flipH="1">
              <a:off x="3350709" y="3251439"/>
              <a:ext cx="378000" cy="86648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236160" y="2835855"/>
              <a:ext cx="530915" cy="442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×2</a:t>
              </a:r>
              <a:endPara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520304" y="2864214"/>
            <a:ext cx="697627" cy="481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10dm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03094" y="3296262"/>
            <a:ext cx="441146" cy="481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1m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42757" y="3728310"/>
            <a:ext cx="697627" cy="481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40cm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664231" y="2910905"/>
            <a:ext cx="1167307" cy="481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282.6dm</a:t>
            </a:r>
            <a:r>
              <a:rPr lang="en-US" altLang="zh-CN" sz="20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64231" y="3313896"/>
            <a:ext cx="1167307" cy="481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10.676m</a:t>
            </a:r>
            <a:r>
              <a:rPr lang="en-US" altLang="zh-CN" sz="20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93605" y="3728310"/>
            <a:ext cx="1039067" cy="481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3140cm</a:t>
            </a:r>
            <a:r>
              <a:rPr lang="en-US" altLang="zh-CN" sz="20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47292" y="2906039"/>
            <a:ext cx="910827" cy="481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314dm</a:t>
            </a:r>
            <a:r>
              <a:rPr lang="en-US" altLang="zh-CN" sz="20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05773" y="3346849"/>
            <a:ext cx="1039067" cy="481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2.198m</a:t>
            </a:r>
            <a:r>
              <a:rPr lang="en-US" altLang="zh-CN" sz="20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05773" y="3728310"/>
            <a:ext cx="1039067" cy="481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6280cm</a:t>
            </a:r>
            <a:r>
              <a:rPr lang="en-US" altLang="zh-CN" sz="20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536" y="645271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  <p:bldP spid="20" grpId="0" animBg="1"/>
      <p:bldP spid="21" grpId="0" animBg="1"/>
      <p:bldP spid="29" grpId="0"/>
      <p:bldP spid="30" grpId="0"/>
      <p:bldP spid="31" grpId="0"/>
      <p:bldP spid="32" grpId="0"/>
      <p:bldP spid="33" grpId="0"/>
      <p:bldP spid="34" grpId="0"/>
      <p:bldP spid="37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1236447" y="627534"/>
            <a:ext cx="7656033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如图，一个直角梯形绕轴旋转一周后形成的立体图形的体积是多少？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505488" y="1659129"/>
            <a:ext cx="1522400" cy="432048"/>
          </a:xfrm>
          <a:prstGeom prst="round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圆锥的体积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884779" y="1644272"/>
            <a:ext cx="1522400" cy="432048"/>
          </a:xfrm>
          <a:prstGeom prst="round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圆柱的体积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233909" y="1659129"/>
            <a:ext cx="479327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圆角矩形 17"/>
              <p:cNvSpPr/>
              <p:nvPr/>
            </p:nvSpPr>
            <p:spPr>
              <a:xfrm>
                <a:off x="1428132" y="2174206"/>
                <a:ext cx="2880320" cy="576368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r>
                  <a:rPr lang="zh-CN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en-US" altLang="zh-CN" sz="2000" b="1" baseline="300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×（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8-5</a:t>
                </a:r>
                <a:r>
                  <a:rPr lang="zh-CN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）×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圆角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8132" y="2174206"/>
                <a:ext cx="2880320" cy="576368"/>
              </a:xfrm>
              <a:prstGeom prst="roundRect">
                <a:avLst/>
              </a:prstGeom>
              <a:blipFill rotWithShape="1">
                <a:blip r:embed="rId1"/>
                <a:stretch>
                  <a:fillRect l="-1" t="-6164" r="21" b="67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圆角矩形 18"/>
          <p:cNvSpPr/>
          <p:nvPr/>
        </p:nvSpPr>
        <p:spPr>
          <a:xfrm>
            <a:off x="4812508" y="2197592"/>
            <a:ext cx="1614448" cy="5763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000" b="1" baseline="30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330401" y="2263745"/>
            <a:ext cx="479327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15616" y="3236770"/>
            <a:ext cx="2151072" cy="5763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301.44</a:t>
            </a:r>
            <a:r>
              <a:rPr lang="zh-CN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000" b="1" baseline="30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84624" y="3803316"/>
            <a:ext cx="6408712" cy="5397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答：旋转一周后围成的立体图形的体积是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301.44cm</a:t>
            </a:r>
            <a:r>
              <a:rPr lang="en-US" altLang="zh-CN" sz="2000" b="1" baseline="30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115616" y="2738065"/>
            <a:ext cx="2983557" cy="5763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50.24    +   251.2</a:t>
            </a:r>
            <a:endParaRPr lang="zh-CN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080308" y="3161576"/>
            <a:ext cx="479327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1128" y="662523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5" descr="E:\罗梦\2017春下\人六数下\人六数导学案(下)\ZQ17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59793" y="1549945"/>
            <a:ext cx="16922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直接连接符 27"/>
          <p:cNvCxnSpPr/>
          <p:nvPr/>
        </p:nvCxnSpPr>
        <p:spPr>
          <a:xfrm flipH="1">
            <a:off x="7047826" y="2486570"/>
            <a:ext cx="1080119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8" grpId="0" animBg="1"/>
      <p:bldP spid="19" grpId="0"/>
      <p:bldP spid="20" grpId="0"/>
      <p:bldP spid="21" grpId="0"/>
      <p:bldP spid="22" grpId="0"/>
      <p:bldP spid="23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7266" y="75499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3"/>
          <p:cNvGrpSpPr/>
          <p:nvPr/>
        </p:nvGrpSpPr>
        <p:grpSpPr bwMode="auto">
          <a:xfrm rot="-6081828">
            <a:off x="6684756" y="1763094"/>
            <a:ext cx="1624191" cy="1412118"/>
            <a:chOff x="-1" y="0"/>
            <a:chExt cx="2345" cy="1314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 rot="6183390">
              <a:off x="747" y="-344"/>
              <a:ext cx="771" cy="2268"/>
            </a:xfrm>
            <a:prstGeom prst="flowChartMagneticDisk">
              <a:avLst/>
            </a:prstGeom>
            <a:solidFill>
              <a:srgbClr val="D69E00"/>
            </a:solidFill>
            <a:ln w="9525" cmpd="sng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FFCCFF"/>
                </a:solidFill>
                <a:latin typeface="Script"/>
                <a:ea typeface="楷体" panose="02010609060101010101" pitchFamily="49" charset="-122"/>
              </a:endParaRPr>
            </a:p>
          </p:txBody>
        </p:sp>
        <p:grpSp>
          <p:nvGrpSpPr>
            <p:cNvPr id="10" name="Group 5"/>
            <p:cNvGrpSpPr/>
            <p:nvPr/>
          </p:nvGrpSpPr>
          <p:grpSpPr bwMode="auto">
            <a:xfrm>
              <a:off x="390" y="0"/>
              <a:ext cx="1954" cy="1314"/>
              <a:chOff x="0" y="0"/>
              <a:chExt cx="1954" cy="1314"/>
            </a:xfrm>
          </p:grpSpPr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 flipH="1">
                <a:off x="1437" y="630"/>
                <a:ext cx="181" cy="681"/>
              </a:xfrm>
              <a:prstGeom prst="line">
                <a:avLst/>
              </a:prstGeom>
              <a:noFill/>
              <a:ln w="3175" cmpd="sng">
                <a:solidFill>
                  <a:schemeClr val="tx1"/>
                </a:solidFill>
                <a:prstDash val="dash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2" name="Text Box 7"/>
              <p:cNvSpPr txBox="1">
                <a:spLocks noChangeArrowheads="1"/>
              </p:cNvSpPr>
              <p:nvPr/>
            </p:nvSpPr>
            <p:spPr bwMode="auto">
              <a:xfrm rot="5795044">
                <a:off x="1389" y="749"/>
                <a:ext cx="663" cy="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1500" b="1" dirty="0">
                    <a:latin typeface="Script"/>
                    <a:ea typeface="楷体" panose="02010609060101010101" pitchFamily="49" charset="-122"/>
                  </a:rPr>
                  <a:t>30cm</a:t>
                </a:r>
                <a:endParaRPr lang="en-US" altLang="zh-CN" sz="1500" b="1" dirty="0">
                  <a:latin typeface="Script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Line 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91" cy="27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4" name="Line 9"/>
              <p:cNvSpPr>
                <a:spLocks noChangeShapeType="1"/>
              </p:cNvSpPr>
              <p:nvPr/>
            </p:nvSpPr>
            <p:spPr bwMode="auto">
              <a:xfrm flipV="1">
                <a:off x="1663" y="223"/>
                <a:ext cx="91" cy="317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5" name="Line 10"/>
              <p:cNvSpPr>
                <a:spLocks noChangeShapeType="1"/>
              </p:cNvSpPr>
              <p:nvPr/>
            </p:nvSpPr>
            <p:spPr bwMode="auto">
              <a:xfrm>
                <a:off x="82" y="129"/>
                <a:ext cx="688" cy="89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6" name="Line 11"/>
              <p:cNvSpPr>
                <a:spLocks noChangeShapeType="1"/>
              </p:cNvSpPr>
              <p:nvPr/>
            </p:nvSpPr>
            <p:spPr bwMode="auto">
              <a:xfrm flipH="1" flipV="1">
                <a:off x="1075" y="268"/>
                <a:ext cx="689" cy="78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8" name="Text Box 12"/>
              <p:cNvSpPr txBox="1">
                <a:spLocks noChangeArrowheads="1"/>
              </p:cNvSpPr>
              <p:nvPr/>
            </p:nvSpPr>
            <p:spPr bwMode="auto">
              <a:xfrm rot="858831">
                <a:off x="710" y="109"/>
                <a:ext cx="758" cy="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1500" b="1">
                    <a:latin typeface="Script"/>
                    <a:ea typeface="楷体" panose="02010609060101010101" pitchFamily="49" charset="-122"/>
                  </a:rPr>
                  <a:t>2m</a:t>
                </a:r>
                <a:endParaRPr lang="en-US" altLang="zh-CN" sz="1500" b="1">
                  <a:latin typeface="Script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194750" y="544970"/>
            <a:ext cx="7409698" cy="97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结合圆柱和圆锥的知识，联系实际，展开想象的翅膀，看看你能提出什么问题</a:t>
            </a: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你能列出算式吗？</a:t>
            </a:r>
            <a:r>
              <a:rPr lang="zh-CN" altLang="en-US" sz="2400" b="1" dirty="0">
                <a:solidFill>
                  <a:srgbClr val="6600FF"/>
                </a:solidFill>
                <a:latin typeface="Script"/>
                <a:ea typeface="楷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6600FF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1040510" y="1477316"/>
            <a:ext cx="519072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srgbClr val="0070C0"/>
                </a:solidFill>
                <a:latin typeface="Script"/>
                <a:ea typeface="楷体" panose="02010609060101010101" pitchFamily="49" charset="-122"/>
              </a:rPr>
              <a:t>圆柱的表面积是多少平方厘米？ </a:t>
            </a:r>
            <a:endParaRPr lang="zh-CN" altLang="en-US" sz="2400" b="1" dirty="0">
              <a:solidFill>
                <a:srgbClr val="0070C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1218779" y="2448005"/>
            <a:ext cx="564226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3.14×30×200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30÷2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=18840+1413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=20253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14266" y="3982293"/>
            <a:ext cx="54489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答：圆柱的表面积是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 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19353" y="1986340"/>
            <a:ext cx="1428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2m=200cm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6" grpId="0" autoUpdateAnimBg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5258" y="7655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3"/>
          <p:cNvGrpSpPr/>
          <p:nvPr/>
        </p:nvGrpSpPr>
        <p:grpSpPr bwMode="auto">
          <a:xfrm rot="-6081828">
            <a:off x="6475196" y="1691269"/>
            <a:ext cx="1665055" cy="1522809"/>
            <a:chOff x="-1" y="0"/>
            <a:chExt cx="2404" cy="1417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 rot="6183390">
              <a:off x="747" y="-344"/>
              <a:ext cx="771" cy="2268"/>
            </a:xfrm>
            <a:prstGeom prst="flowChartMagneticDisk">
              <a:avLst/>
            </a:prstGeom>
            <a:solidFill>
              <a:srgbClr val="D69E00"/>
            </a:solidFill>
            <a:ln w="9525" cmpd="sng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FFCCFF"/>
                </a:solidFill>
                <a:latin typeface="Script"/>
                <a:ea typeface="楷体" panose="02010609060101010101" pitchFamily="49" charset="-122"/>
              </a:endParaRPr>
            </a:p>
          </p:txBody>
        </p:sp>
        <p:grpSp>
          <p:nvGrpSpPr>
            <p:cNvPr id="10" name="Group 5"/>
            <p:cNvGrpSpPr/>
            <p:nvPr/>
          </p:nvGrpSpPr>
          <p:grpSpPr bwMode="auto">
            <a:xfrm>
              <a:off x="390" y="0"/>
              <a:ext cx="2013" cy="1417"/>
              <a:chOff x="0" y="0"/>
              <a:chExt cx="2013" cy="1417"/>
            </a:xfrm>
          </p:grpSpPr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 flipH="1">
                <a:off x="1437" y="630"/>
                <a:ext cx="181" cy="681"/>
              </a:xfrm>
              <a:prstGeom prst="line">
                <a:avLst/>
              </a:prstGeom>
              <a:noFill/>
              <a:ln w="3175" cmpd="sng">
                <a:solidFill>
                  <a:schemeClr val="tx1"/>
                </a:solidFill>
                <a:prstDash val="dash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2" name="Text Box 7"/>
              <p:cNvSpPr txBox="1">
                <a:spLocks noChangeArrowheads="1"/>
              </p:cNvSpPr>
              <p:nvPr/>
            </p:nvSpPr>
            <p:spPr bwMode="auto">
              <a:xfrm rot="5795044">
                <a:off x="1448" y="852"/>
                <a:ext cx="663" cy="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1500" b="1">
                    <a:latin typeface="Script"/>
                    <a:ea typeface="楷体" panose="02010609060101010101" pitchFamily="49" charset="-122"/>
                  </a:rPr>
                  <a:t>30cm</a:t>
                </a:r>
                <a:endParaRPr lang="en-US" altLang="zh-CN" sz="1500" b="1">
                  <a:latin typeface="Script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Line 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91" cy="27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4" name="Line 9"/>
              <p:cNvSpPr>
                <a:spLocks noChangeShapeType="1"/>
              </p:cNvSpPr>
              <p:nvPr/>
            </p:nvSpPr>
            <p:spPr bwMode="auto">
              <a:xfrm flipV="1">
                <a:off x="1663" y="223"/>
                <a:ext cx="91" cy="317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5" name="Line 10"/>
              <p:cNvSpPr>
                <a:spLocks noChangeShapeType="1"/>
              </p:cNvSpPr>
              <p:nvPr/>
            </p:nvSpPr>
            <p:spPr bwMode="auto">
              <a:xfrm>
                <a:off x="82" y="129"/>
                <a:ext cx="688" cy="89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6" name="Line 11"/>
              <p:cNvSpPr>
                <a:spLocks noChangeShapeType="1"/>
              </p:cNvSpPr>
              <p:nvPr/>
            </p:nvSpPr>
            <p:spPr bwMode="auto">
              <a:xfrm flipH="1" flipV="1">
                <a:off x="1075" y="268"/>
                <a:ext cx="689" cy="78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8" name="Text Box 12"/>
              <p:cNvSpPr txBox="1">
                <a:spLocks noChangeArrowheads="1"/>
              </p:cNvSpPr>
              <p:nvPr/>
            </p:nvSpPr>
            <p:spPr bwMode="auto">
              <a:xfrm rot="858831">
                <a:off x="710" y="109"/>
                <a:ext cx="758" cy="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1500" b="1">
                    <a:latin typeface="Script"/>
                    <a:ea typeface="楷体" panose="02010609060101010101" pitchFamily="49" charset="-122"/>
                  </a:rPr>
                  <a:t>2m</a:t>
                </a:r>
                <a:endParaRPr lang="en-US" altLang="zh-CN" sz="1500" b="1">
                  <a:latin typeface="Script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122742" y="555526"/>
            <a:ext cx="7409698" cy="97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结合圆柱和圆锥的知识，联系实际，展开想象的翅膀，看看你能提出什么问题</a:t>
            </a: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你能列出算式吗？</a:t>
            </a:r>
            <a:r>
              <a:rPr lang="zh-CN" altLang="en-US" sz="2400" b="1" dirty="0">
                <a:solidFill>
                  <a:srgbClr val="6600FF"/>
                </a:solidFill>
                <a:latin typeface="Script"/>
                <a:ea typeface="楷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6600FF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968502" y="1635478"/>
            <a:ext cx="497470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）圆柱的体积是多少立方厘米？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1622587" y="2210415"/>
            <a:ext cx="448788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3.14×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30÷2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3.14×225×200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=141300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（立方厘米）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95699" y="3953798"/>
            <a:ext cx="52950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答：圆柱的体积是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141300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 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25" grpId="0" autoUpdateAnimBg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77460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3"/>
          <p:cNvGrpSpPr/>
          <p:nvPr/>
        </p:nvGrpSpPr>
        <p:grpSpPr bwMode="auto">
          <a:xfrm rot="-6081828">
            <a:off x="6439490" y="1700318"/>
            <a:ext cx="1665055" cy="1522809"/>
            <a:chOff x="-1" y="0"/>
            <a:chExt cx="2404" cy="1417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 rot="6183390">
              <a:off x="747" y="-344"/>
              <a:ext cx="771" cy="2268"/>
            </a:xfrm>
            <a:prstGeom prst="flowChartMagneticDisk">
              <a:avLst/>
            </a:prstGeom>
            <a:solidFill>
              <a:srgbClr val="D69E00"/>
            </a:solidFill>
            <a:ln w="9525" cmpd="sng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FFCCFF"/>
                </a:solidFill>
                <a:latin typeface="Script"/>
                <a:ea typeface="楷体" panose="02010609060101010101" pitchFamily="49" charset="-122"/>
              </a:endParaRPr>
            </a:p>
          </p:txBody>
        </p:sp>
        <p:grpSp>
          <p:nvGrpSpPr>
            <p:cNvPr id="10" name="Group 5"/>
            <p:cNvGrpSpPr/>
            <p:nvPr/>
          </p:nvGrpSpPr>
          <p:grpSpPr bwMode="auto">
            <a:xfrm>
              <a:off x="390" y="0"/>
              <a:ext cx="2013" cy="1417"/>
              <a:chOff x="0" y="0"/>
              <a:chExt cx="2013" cy="1417"/>
            </a:xfrm>
          </p:grpSpPr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 flipH="1">
                <a:off x="1437" y="630"/>
                <a:ext cx="181" cy="681"/>
              </a:xfrm>
              <a:prstGeom prst="line">
                <a:avLst/>
              </a:prstGeom>
              <a:noFill/>
              <a:ln w="3175" cmpd="sng">
                <a:solidFill>
                  <a:schemeClr val="tx1"/>
                </a:solidFill>
                <a:prstDash val="dash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2" name="Text Box 7"/>
              <p:cNvSpPr txBox="1">
                <a:spLocks noChangeArrowheads="1"/>
              </p:cNvSpPr>
              <p:nvPr/>
            </p:nvSpPr>
            <p:spPr bwMode="auto">
              <a:xfrm rot="5795044">
                <a:off x="1448" y="852"/>
                <a:ext cx="663" cy="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1500" b="1">
                    <a:latin typeface="Script"/>
                    <a:ea typeface="楷体" panose="02010609060101010101" pitchFamily="49" charset="-122"/>
                  </a:rPr>
                  <a:t>30cm</a:t>
                </a:r>
                <a:endParaRPr lang="en-US" altLang="zh-CN" sz="1500" b="1">
                  <a:latin typeface="Script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Line 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91" cy="27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4" name="Line 9"/>
              <p:cNvSpPr>
                <a:spLocks noChangeShapeType="1"/>
              </p:cNvSpPr>
              <p:nvPr/>
            </p:nvSpPr>
            <p:spPr bwMode="auto">
              <a:xfrm flipV="1">
                <a:off x="1663" y="223"/>
                <a:ext cx="91" cy="317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5" name="Line 10"/>
              <p:cNvSpPr>
                <a:spLocks noChangeShapeType="1"/>
              </p:cNvSpPr>
              <p:nvPr/>
            </p:nvSpPr>
            <p:spPr bwMode="auto">
              <a:xfrm>
                <a:off x="82" y="129"/>
                <a:ext cx="688" cy="89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6" name="Line 11"/>
              <p:cNvSpPr>
                <a:spLocks noChangeShapeType="1"/>
              </p:cNvSpPr>
              <p:nvPr/>
            </p:nvSpPr>
            <p:spPr bwMode="auto">
              <a:xfrm flipH="1" flipV="1">
                <a:off x="1075" y="268"/>
                <a:ext cx="689" cy="78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8" name="Text Box 12"/>
              <p:cNvSpPr txBox="1">
                <a:spLocks noChangeArrowheads="1"/>
              </p:cNvSpPr>
              <p:nvPr/>
            </p:nvSpPr>
            <p:spPr bwMode="auto">
              <a:xfrm rot="858831">
                <a:off x="710" y="109"/>
                <a:ext cx="758" cy="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1500" b="1">
                    <a:latin typeface="Script"/>
                    <a:ea typeface="楷体" panose="02010609060101010101" pitchFamily="49" charset="-122"/>
                  </a:rPr>
                  <a:t>2m</a:t>
                </a:r>
                <a:endParaRPr lang="en-US" altLang="zh-CN" sz="1500" b="1">
                  <a:latin typeface="Script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087036" y="564575"/>
            <a:ext cx="7409698" cy="97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结合圆柱和圆锥的知识，联系实际，展开想象的翅膀，看看你能提出什么问题</a:t>
            </a: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你能列出算式吗？</a:t>
            </a:r>
            <a:r>
              <a:rPr lang="zh-CN" altLang="en-US" sz="2400" b="1" dirty="0">
                <a:solidFill>
                  <a:srgbClr val="6600FF"/>
                </a:solidFill>
                <a:latin typeface="Script"/>
                <a:ea typeface="楷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6600FF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959356" y="1495386"/>
            <a:ext cx="569546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）如果把它削成一个最大圆锥体，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圆锥体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的体积是多少立方厘米？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Rectangle 27"/>
              <p:cNvSpPr>
                <a:spLocks noChangeArrowheads="1"/>
              </p:cNvSpPr>
              <p:nvPr/>
            </p:nvSpPr>
            <p:spPr bwMode="auto">
              <a:xfrm>
                <a:off x="2204152" y="2445587"/>
                <a:ext cx="4545016" cy="1807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None/>
                </a:pPr>
                <a14:m>
                  <m:oMath xmlns:m="http://schemas.openxmlformats.org/officeDocument/2006/math">
                    <m:r>
                      <a:rPr lang="en-US" altLang="zh-CN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 </m:t>
                    </m:r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×3.14×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30÷2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000" b="1" baseline="30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×200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spcBef>
                    <a:spcPct val="50000"/>
                  </a:spcBef>
                  <a:buNone/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×3.14×225×200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spcBef>
                    <a:spcPct val="50000"/>
                  </a:spcBef>
                  <a:buNone/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=47100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（立方厘米）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04152" y="2445587"/>
                <a:ext cx="4545016" cy="1807226"/>
              </a:xfrm>
              <a:prstGeom prst="rect">
                <a:avLst/>
              </a:prstGeom>
              <a:blipFill rotWithShape="1">
                <a:blip r:embed="rId2"/>
                <a:stretch>
                  <a:fillRect l="-1" t="-995" r="9" b="1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962825" y="4187864"/>
            <a:ext cx="45768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答：圆锥体的体积是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47100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 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17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202378" y="2472337"/>
            <a:ext cx="19685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圆柱和圆锥</a:t>
            </a:r>
            <a:endParaRPr lang="zh-CN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9" name="Rectangle 2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399172" y="2242576"/>
            <a:ext cx="36942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圆柱的侧面积、表面积</a:t>
            </a:r>
            <a:endParaRPr lang="en-US" altLang="zh-CN" sz="2400" b="1" dirty="0">
              <a:solidFill>
                <a:srgbClr val="0070C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0" name="Rectangle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514090" y="1672850"/>
            <a:ext cx="3207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圆柱和圆锥的特征</a:t>
            </a:r>
            <a:endParaRPr lang="zh-CN" altLang="zh-CN" sz="2400" b="1" dirty="0">
              <a:solidFill>
                <a:srgbClr val="0070C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" name="Rectangle 2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424680" y="3048022"/>
            <a:ext cx="34160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圆柱和圆锥的体积</a:t>
            </a:r>
            <a:endParaRPr lang="zh-CN" altLang="zh-CN" sz="2400" b="1" dirty="0">
              <a:solidFill>
                <a:srgbClr val="0070C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2" name="左大括号 15"/>
          <p:cNvSpPr/>
          <p:nvPr/>
        </p:nvSpPr>
        <p:spPr bwMode="auto">
          <a:xfrm>
            <a:off x="3027328" y="2055469"/>
            <a:ext cx="279680" cy="1295400"/>
          </a:xfrm>
          <a:prstGeom prst="leftBrace">
            <a:avLst>
              <a:gd name="adj1" fmla="val 9521"/>
              <a:gd name="adj2" fmla="val 50000"/>
            </a:avLst>
          </a:prstGeom>
          <a:noFill/>
          <a:ln w="254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b="1"/>
          </a:p>
        </p:txBody>
      </p:sp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3609008" y="2713894"/>
            <a:ext cx="1813303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侧</a:t>
            </a:r>
            <a:r>
              <a:rPr lang="zh-CN" altLang="en-US" sz="2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 Ch</a:t>
            </a:r>
            <a:endParaRPr lang="en-US" altLang="zh-CN" sz="2400" b="1" i="1" baseline="-25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3609008" y="3538580"/>
            <a:ext cx="1553602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V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柱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 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Sh</a:t>
            </a:r>
            <a:endParaRPr lang="en-US" altLang="zh-CN" sz="2400" b="1" i="1" baseline="-25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5216563" y="2659887"/>
            <a:ext cx="2787569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表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 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底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×2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+S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侧</a:t>
            </a:r>
            <a:endParaRPr lang="en-US" altLang="zh-CN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56" name="Group 17"/>
          <p:cNvGrpSpPr/>
          <p:nvPr/>
        </p:nvGrpSpPr>
        <p:grpSpPr bwMode="auto">
          <a:xfrm>
            <a:off x="5316773" y="3482647"/>
            <a:ext cx="1742615" cy="923924"/>
            <a:chOff x="30" y="-87"/>
            <a:chExt cx="1134" cy="776"/>
          </a:xfrm>
        </p:grpSpPr>
        <p:grpSp>
          <p:nvGrpSpPr>
            <p:cNvPr id="57" name="Group 18"/>
            <p:cNvGrpSpPr/>
            <p:nvPr/>
          </p:nvGrpSpPr>
          <p:grpSpPr bwMode="auto">
            <a:xfrm>
              <a:off x="498" y="-87"/>
              <a:ext cx="227" cy="579"/>
              <a:chOff x="0" y="-87"/>
              <a:chExt cx="227" cy="579"/>
            </a:xfrm>
          </p:grpSpPr>
          <p:sp>
            <p:nvSpPr>
              <p:cNvPr id="59" name="Text Box 19"/>
              <p:cNvSpPr txBox="1">
                <a:spLocks noChangeArrowheads="1"/>
              </p:cNvSpPr>
              <p:nvPr/>
            </p:nvSpPr>
            <p:spPr bwMode="auto">
              <a:xfrm>
                <a:off x="1" y="-87"/>
                <a:ext cx="22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1800" b="1" dirty="0">
                    <a:solidFill>
                      <a:srgbClr val="FF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1</a:t>
                </a:r>
                <a:endParaRPr lang="en-US" altLang="zh-CN" sz="1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0" name="Text Box 20"/>
              <p:cNvSpPr txBox="1">
                <a:spLocks noChangeArrowheads="1"/>
              </p:cNvSpPr>
              <p:nvPr/>
            </p:nvSpPr>
            <p:spPr bwMode="auto">
              <a:xfrm>
                <a:off x="2" y="182"/>
                <a:ext cx="21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FF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3</a:t>
                </a:r>
                <a:endParaRPr lang="en-US" altLang="zh-CN" sz="1800" b="1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1" name="Line 21"/>
              <p:cNvSpPr>
                <a:spLocks noChangeShapeType="1"/>
              </p:cNvSpPr>
              <p:nvPr/>
            </p:nvSpPr>
            <p:spPr bwMode="auto">
              <a:xfrm>
                <a:off x="0" y="219"/>
                <a:ext cx="182" cy="0"/>
              </a:xfrm>
              <a:prstGeom prst="line">
                <a:avLst/>
              </a:prstGeom>
              <a:noFill/>
              <a:ln w="19050" cmpd="sng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 sz="1200" b="1"/>
              </a:p>
            </p:txBody>
          </p:sp>
        </p:grpSp>
        <p:sp>
          <p:nvSpPr>
            <p:cNvPr id="58" name="Text Box 14"/>
            <p:cNvSpPr txBox="1">
              <a:spLocks noChangeArrowheads="1"/>
            </p:cNvSpPr>
            <p:nvPr/>
          </p:nvSpPr>
          <p:spPr bwMode="auto">
            <a:xfrm>
              <a:off x="30" y="9"/>
              <a:ext cx="1134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V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锥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  </a:t>
              </a:r>
              <a:r>
                <a:rPr lang="zh-CN" altLang="en-US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  </a:t>
              </a:r>
              <a:r>
                <a:rPr lang="en-US" altLang="zh-CN" sz="24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Sh</a:t>
              </a:r>
              <a:endParaRPr lang="en-US" altLang="zh-CN" sz="2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62" name="Rectangle 13"/>
          <p:cNvSpPr>
            <a:spLocks noChangeArrowheads="1"/>
          </p:cNvSpPr>
          <p:nvPr/>
        </p:nvSpPr>
        <p:spPr bwMode="auto">
          <a:xfrm>
            <a:off x="1206054" y="1001609"/>
            <a:ext cx="69013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你能把学会的知识及方法整理一下吗？</a:t>
            </a:r>
            <a:endParaRPr lang="zh-CN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5" name="Rectangle 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85731" y="4011910"/>
            <a:ext cx="6621632" cy="461665"/>
          </a:xfrm>
          <a:prstGeom prst="rect">
            <a:avLst/>
          </a:prstGeom>
          <a:solidFill>
            <a:srgbClr val="99CC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用转化、实验等方法探究圆柱、圆锥的体积。</a:t>
            </a:r>
            <a:endParaRPr lang="zh-CN" altLang="zh-CN" sz="2400" b="1" dirty="0">
              <a:solidFill>
                <a:srgbClr val="0070C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utoUpdateAnimBg="0"/>
      <p:bldP spid="49" grpId="0" autoUpdateAnimBg="0"/>
      <p:bldP spid="50" grpId="0" autoUpdateAnimBg="0"/>
      <p:bldP spid="51" grpId="0" autoUpdateAnimBg="0"/>
      <p:bldP spid="52" grpId="0" animBg="1" autoUpdateAnimBg="0"/>
      <p:bldP spid="53" grpId="0" autoUpdateAnimBg="0"/>
      <p:bldP spid="54" grpId="0" autoUpdateAnimBg="0"/>
      <p:bldP spid="55" grpId="0" autoUpdateAnimBg="0"/>
      <p:bldP spid="62" grpId="0" autoUpdateAnimBg="0"/>
      <p:bldP spid="65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21">
            <a:hlinkClick r:id="rId1" action="ppaction://hlinksldjump"/>
          </p:cNvPr>
          <p:cNvSpPr/>
          <p:nvPr/>
        </p:nvSpPr>
        <p:spPr>
          <a:xfrm>
            <a:off x="2717061" y="345257"/>
            <a:ext cx="2384346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圆柱的特征</a:t>
            </a:r>
            <a:endParaRPr lang="zh-CN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0" name="Picture 3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40460" y="3435920"/>
            <a:ext cx="1945481" cy="105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Oval 31"/>
          <p:cNvSpPr>
            <a:spLocks noChangeArrowheads="1"/>
          </p:cNvSpPr>
          <p:nvPr/>
        </p:nvSpPr>
        <p:spPr bwMode="auto">
          <a:xfrm>
            <a:off x="3336901" y="1491630"/>
            <a:ext cx="1759744" cy="929878"/>
          </a:xfrm>
          <a:prstGeom prst="ellipse">
            <a:avLst/>
          </a:prstGeom>
          <a:solidFill>
            <a:srgbClr val="99CCFF">
              <a:alpha val="50000"/>
            </a:srgbClr>
          </a:solidFill>
          <a:ln w="28575" cmpd="sng">
            <a:solidFill>
              <a:srgbClr val="339966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latin typeface="Arial" panose="020B0604020202020204" pitchFamily="34" charset="0"/>
            </a:endParaRPr>
          </a:p>
        </p:txBody>
      </p:sp>
      <p:sp>
        <p:nvSpPr>
          <p:cNvPr id="42" name="Line 6"/>
          <p:cNvSpPr>
            <a:spLocks noChangeShapeType="1"/>
          </p:cNvSpPr>
          <p:nvPr/>
        </p:nvSpPr>
        <p:spPr bwMode="auto">
          <a:xfrm>
            <a:off x="3326185" y="1935733"/>
            <a:ext cx="1191" cy="2026444"/>
          </a:xfrm>
          <a:prstGeom prst="line">
            <a:avLst/>
          </a:prstGeom>
          <a:noFill/>
          <a:ln w="38100" cmpd="sng">
            <a:solidFill>
              <a:srgbClr val="3399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43" name="Line 7"/>
          <p:cNvSpPr>
            <a:spLocks noChangeShapeType="1"/>
          </p:cNvSpPr>
          <p:nvPr/>
        </p:nvSpPr>
        <p:spPr bwMode="auto">
          <a:xfrm>
            <a:off x="5087120" y="1925018"/>
            <a:ext cx="10715" cy="2050256"/>
          </a:xfrm>
          <a:prstGeom prst="line">
            <a:avLst/>
          </a:prstGeom>
          <a:noFill/>
          <a:ln w="38100" cmpd="sng">
            <a:solidFill>
              <a:srgbClr val="3399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44" name="Line 10"/>
          <p:cNvSpPr>
            <a:spLocks noChangeShapeType="1"/>
          </p:cNvSpPr>
          <p:nvPr/>
        </p:nvSpPr>
        <p:spPr bwMode="auto">
          <a:xfrm>
            <a:off x="3304754" y="1925018"/>
            <a:ext cx="1802606" cy="1190"/>
          </a:xfrm>
          <a:prstGeom prst="line">
            <a:avLst/>
          </a:prstGeom>
          <a:noFill/>
          <a:ln w="9525" cmpd="sng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45" name="Line 11"/>
          <p:cNvSpPr>
            <a:spLocks noChangeShapeType="1"/>
          </p:cNvSpPr>
          <p:nvPr/>
        </p:nvSpPr>
        <p:spPr bwMode="auto">
          <a:xfrm>
            <a:off x="3304754" y="3924076"/>
            <a:ext cx="1802606" cy="1191"/>
          </a:xfrm>
          <a:prstGeom prst="line">
            <a:avLst/>
          </a:prstGeom>
          <a:noFill/>
          <a:ln w="9525" cmpd="sng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46" name="Line 14"/>
          <p:cNvSpPr>
            <a:spLocks noChangeShapeType="1"/>
          </p:cNvSpPr>
          <p:nvPr/>
        </p:nvSpPr>
        <p:spPr bwMode="auto">
          <a:xfrm>
            <a:off x="4221535" y="1925017"/>
            <a:ext cx="1191" cy="2026444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47" name="Oval 15"/>
          <p:cNvSpPr>
            <a:spLocks noChangeArrowheads="1"/>
          </p:cNvSpPr>
          <p:nvPr/>
        </p:nvSpPr>
        <p:spPr bwMode="auto">
          <a:xfrm flipV="1">
            <a:off x="4190578" y="1869057"/>
            <a:ext cx="53579" cy="53579"/>
          </a:xfrm>
          <a:prstGeom prst="ellipse">
            <a:avLst/>
          </a:prstGeom>
          <a:solidFill>
            <a:schemeClr val="hlink"/>
          </a:solidFill>
          <a:ln w="9525" cmpd="sng">
            <a:solidFill>
              <a:schemeClr val="hlink"/>
            </a:solidFill>
            <a:round/>
          </a:ln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600">
              <a:latin typeface="Arial" panose="020B0604020202020204" pitchFamily="34" charset="0"/>
            </a:endParaRPr>
          </a:p>
        </p:txBody>
      </p:sp>
      <p:sp>
        <p:nvSpPr>
          <p:cNvPr id="48" name="Oval 16"/>
          <p:cNvSpPr>
            <a:spLocks noChangeArrowheads="1"/>
          </p:cNvSpPr>
          <p:nvPr/>
        </p:nvSpPr>
        <p:spPr bwMode="auto">
          <a:xfrm>
            <a:off x="4190579" y="3900264"/>
            <a:ext cx="54769" cy="54769"/>
          </a:xfrm>
          <a:prstGeom prst="ellipse">
            <a:avLst/>
          </a:prstGeom>
          <a:solidFill>
            <a:schemeClr val="hlink"/>
          </a:solidFill>
          <a:ln w="9525" cmpd="sng">
            <a:solidFill>
              <a:schemeClr val="hlink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latin typeface="Arial" panose="020B0604020202020204" pitchFamily="34" charset="0"/>
            </a:endParaRPr>
          </a:p>
        </p:txBody>
      </p:sp>
      <p:sp>
        <p:nvSpPr>
          <p:cNvPr id="49" name="Line 19"/>
          <p:cNvSpPr>
            <a:spLocks noChangeShapeType="1"/>
          </p:cNvSpPr>
          <p:nvPr/>
        </p:nvSpPr>
        <p:spPr bwMode="auto">
          <a:xfrm flipV="1">
            <a:off x="5357391" y="1925017"/>
            <a:ext cx="1191" cy="766763"/>
          </a:xfrm>
          <a:prstGeom prst="line">
            <a:avLst/>
          </a:prstGeom>
          <a:noFill/>
          <a:ln w="9525" cmpd="sng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auto">
          <a:xfrm>
            <a:off x="5357391" y="3168029"/>
            <a:ext cx="1191" cy="766763"/>
          </a:xfrm>
          <a:prstGeom prst="line">
            <a:avLst/>
          </a:prstGeom>
          <a:noFill/>
          <a:ln w="9525" cmpd="sng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51" name="Text Box 23"/>
          <p:cNvSpPr txBox="1">
            <a:spLocks noChangeArrowheads="1"/>
          </p:cNvSpPr>
          <p:nvPr/>
        </p:nvSpPr>
        <p:spPr bwMode="auto">
          <a:xfrm>
            <a:off x="3953644" y="1598786"/>
            <a:ext cx="81915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500">
                <a:latin typeface="Arial" panose="020B0604020202020204" pitchFamily="34" charset="0"/>
                <a:ea typeface="楷体_GB2312" panose="02010609030101010101" pitchFamily="49" charset="-122"/>
              </a:rPr>
              <a:t>底面</a:t>
            </a:r>
            <a:endParaRPr lang="zh-CN" altLang="zh-CN" sz="150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4" name="Text Box 24"/>
          <p:cNvSpPr txBox="1">
            <a:spLocks noChangeArrowheads="1"/>
          </p:cNvSpPr>
          <p:nvPr/>
        </p:nvSpPr>
        <p:spPr bwMode="auto">
          <a:xfrm>
            <a:off x="4169147" y="3491880"/>
            <a:ext cx="81915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500">
                <a:latin typeface="Arial" panose="020B0604020202020204" pitchFamily="34" charset="0"/>
                <a:ea typeface="楷体_GB2312" panose="02010609030101010101" pitchFamily="49" charset="-122"/>
              </a:rPr>
              <a:t>底面</a:t>
            </a:r>
            <a:endParaRPr lang="zh-CN" altLang="zh-CN" sz="150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5" name="Text Box 27"/>
          <p:cNvSpPr txBox="1">
            <a:spLocks noChangeArrowheads="1"/>
          </p:cNvSpPr>
          <p:nvPr/>
        </p:nvSpPr>
        <p:spPr bwMode="auto">
          <a:xfrm>
            <a:off x="5189513" y="2706067"/>
            <a:ext cx="49172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500">
                <a:latin typeface="Arial" panose="020B0604020202020204" pitchFamily="34" charset="0"/>
                <a:ea typeface="楷体_GB2312" panose="02010609030101010101" pitchFamily="49" charset="-122"/>
              </a:rPr>
              <a:t>高</a:t>
            </a:r>
            <a:endParaRPr lang="zh-CN" altLang="zh-CN" sz="150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6" name="Text Box 28"/>
          <p:cNvSpPr txBox="1">
            <a:spLocks noChangeArrowheads="1"/>
          </p:cNvSpPr>
          <p:nvPr/>
        </p:nvSpPr>
        <p:spPr bwMode="auto">
          <a:xfrm>
            <a:off x="3370238" y="2713211"/>
            <a:ext cx="10382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500">
                <a:latin typeface="Arial" panose="020B0604020202020204" pitchFamily="34" charset="0"/>
                <a:ea typeface="楷体_GB2312" panose="02010609030101010101" pitchFamily="49" charset="-122"/>
              </a:rPr>
              <a:t>侧面</a:t>
            </a:r>
            <a:endParaRPr lang="zh-CN" altLang="zh-CN" sz="150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8" name="Line 33"/>
          <p:cNvSpPr>
            <a:spLocks noChangeShapeType="1"/>
          </p:cNvSpPr>
          <p:nvPr/>
        </p:nvSpPr>
        <p:spPr bwMode="auto">
          <a:xfrm>
            <a:off x="5085929" y="1925018"/>
            <a:ext cx="436960" cy="1190"/>
          </a:xfrm>
          <a:prstGeom prst="line">
            <a:avLst/>
          </a:prstGeom>
          <a:noFill/>
          <a:ln w="9525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65" name="Line 34"/>
          <p:cNvSpPr>
            <a:spLocks noChangeShapeType="1"/>
          </p:cNvSpPr>
          <p:nvPr/>
        </p:nvSpPr>
        <p:spPr bwMode="auto">
          <a:xfrm>
            <a:off x="5085929" y="3922886"/>
            <a:ext cx="436960" cy="1190"/>
          </a:xfrm>
          <a:prstGeom prst="line">
            <a:avLst/>
          </a:prstGeom>
          <a:noFill/>
          <a:ln w="9525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66" name="Oval 31"/>
          <p:cNvSpPr>
            <a:spLocks noChangeArrowheads="1"/>
          </p:cNvSpPr>
          <p:nvPr/>
        </p:nvSpPr>
        <p:spPr bwMode="auto">
          <a:xfrm>
            <a:off x="3341663" y="1491630"/>
            <a:ext cx="1759744" cy="929878"/>
          </a:xfrm>
          <a:prstGeom prst="ellipse">
            <a:avLst/>
          </a:prstGeom>
          <a:noFill/>
          <a:ln w="28575" cmpd="sng">
            <a:solidFill>
              <a:srgbClr val="3399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latin typeface="Arial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531235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4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216 L 0.00156 0.3901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3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38456 L 0.00087 -0.0034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1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 autoUpdateAnimBg="0"/>
      <p:bldP spid="41" grpId="1" animBg="1" autoUpdateAnimBg="0"/>
      <p:bldP spid="41" grpId="2" animBg="1" autoUpdateAnimBg="0"/>
      <p:bldP spid="41" grpId="3" animBg="1" autoUpdateAnimBg="0"/>
      <p:bldP spid="41" grpId="4" animBg="1" autoUpdateAnimBg="0"/>
      <p:bldP spid="47" grpId="0" animBg="1" autoUpdateAnimBg="0"/>
      <p:bldP spid="48" grpId="0" animBg="1" autoUpdateAnimBg="0"/>
      <p:bldP spid="51" grpId="0" autoUpdateAnimBg="0"/>
      <p:bldP spid="54" grpId="0" autoUpdateAnimBg="0"/>
      <p:bldP spid="55" grpId="0" autoUpdateAnimBg="0"/>
      <p:bldP spid="56" grpId="0" autoUpdateAnimBg="0"/>
      <p:bldP spid="66" grpId="0" animBg="1" autoUpdateAnimBg="0"/>
      <p:bldP spid="66" grpId="1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21">
            <a:hlinkClick r:id="rId1" action="ppaction://hlinksldjump"/>
          </p:cNvPr>
          <p:cNvSpPr/>
          <p:nvPr/>
        </p:nvSpPr>
        <p:spPr>
          <a:xfrm>
            <a:off x="3203848" y="345257"/>
            <a:ext cx="2384346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圆锥的特征</a:t>
            </a:r>
            <a:endParaRPr lang="zh-CN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2" name="Picture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30179" y="3181350"/>
            <a:ext cx="1971675" cy="1064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Line 5"/>
          <p:cNvSpPr>
            <a:spLocks noChangeShapeType="1"/>
          </p:cNvSpPr>
          <p:nvPr/>
        </p:nvSpPr>
        <p:spPr bwMode="auto">
          <a:xfrm flipV="1">
            <a:off x="3438525" y="1722835"/>
            <a:ext cx="864394" cy="1944290"/>
          </a:xfrm>
          <a:prstGeom prst="line">
            <a:avLst/>
          </a:prstGeom>
          <a:noFill/>
          <a:ln w="28575" cmpd="sng">
            <a:solidFill>
              <a:srgbClr val="3399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flipH="1" flipV="1">
            <a:off x="4302919" y="1722835"/>
            <a:ext cx="917972" cy="1944290"/>
          </a:xfrm>
          <a:prstGeom prst="line">
            <a:avLst/>
          </a:prstGeom>
          <a:noFill/>
          <a:ln w="28575" cmpd="sng">
            <a:solidFill>
              <a:srgbClr val="3399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>
            <a:off x="5220891" y="3667125"/>
            <a:ext cx="270272" cy="0"/>
          </a:xfrm>
          <a:prstGeom prst="line">
            <a:avLst/>
          </a:prstGeom>
          <a:noFill/>
          <a:ln w="9525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4302919" y="1722835"/>
            <a:ext cx="1188244" cy="0"/>
          </a:xfrm>
          <a:prstGeom prst="line">
            <a:avLst/>
          </a:prstGeom>
          <a:noFill/>
          <a:ln w="9525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5329238" y="2965848"/>
            <a:ext cx="0" cy="701278"/>
          </a:xfrm>
          <a:prstGeom prst="line">
            <a:avLst/>
          </a:prstGeom>
          <a:noFill/>
          <a:ln w="9525" cmpd="sng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V="1">
            <a:off x="5329238" y="1722835"/>
            <a:ext cx="0" cy="756047"/>
          </a:xfrm>
          <a:prstGeom prst="line">
            <a:avLst/>
          </a:prstGeom>
          <a:noFill/>
          <a:ln w="9525" cmpd="sng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112544" y="2478882"/>
            <a:ext cx="4857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500">
                <a:latin typeface="Arial" panose="020B0604020202020204" pitchFamily="34" charset="0"/>
                <a:ea typeface="楷体_GB2312" panose="02010609030101010101" pitchFamily="49" charset="-122"/>
              </a:rPr>
              <a:t>高</a:t>
            </a:r>
            <a:endParaRPr lang="zh-CN" altLang="zh-CN" sz="150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248150" y="3629025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500">
                <a:latin typeface="Arial" panose="020B0604020202020204" pitchFamily="34" charset="0"/>
                <a:ea typeface="楷体_GB2312" panose="02010609030101010101" pitchFamily="49" charset="-122"/>
              </a:rPr>
              <a:t>底面</a:t>
            </a:r>
            <a:endParaRPr lang="zh-CN" altLang="zh-CN" sz="150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3793331" y="2656285"/>
            <a:ext cx="64889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500">
                <a:latin typeface="Arial" panose="020B0604020202020204" pitchFamily="34" charset="0"/>
                <a:ea typeface="楷体_GB2312" panose="02010609030101010101" pitchFamily="49" charset="-122"/>
              </a:rPr>
              <a:t>侧面</a:t>
            </a:r>
            <a:endParaRPr lang="zh-CN" altLang="zh-CN" sz="150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3979069" y="1371600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500">
                <a:latin typeface="Arial" panose="020B0604020202020204" pitchFamily="34" charset="0"/>
                <a:ea typeface="楷体_GB2312" panose="02010609030101010101" pitchFamily="49" charset="-122"/>
              </a:rPr>
              <a:t>顶点</a:t>
            </a:r>
            <a:endParaRPr lang="zh-CN" altLang="zh-CN" sz="150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>
            <a:off x="3437335" y="3667125"/>
            <a:ext cx="1782365" cy="0"/>
          </a:xfrm>
          <a:prstGeom prst="line">
            <a:avLst/>
          </a:prstGeom>
          <a:noFill/>
          <a:ln w="9525" cmpd="sng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4" name="Oval 21"/>
          <p:cNvSpPr>
            <a:spLocks noChangeArrowheads="1"/>
          </p:cNvSpPr>
          <p:nvPr/>
        </p:nvSpPr>
        <p:spPr bwMode="auto">
          <a:xfrm>
            <a:off x="4280298" y="3645694"/>
            <a:ext cx="53578" cy="53579"/>
          </a:xfrm>
          <a:prstGeom prst="ellipse">
            <a:avLst/>
          </a:prstGeom>
          <a:solidFill>
            <a:schemeClr val="hlink"/>
          </a:solidFill>
          <a:ln w="9525" cmpd="sng">
            <a:solidFill>
              <a:schemeClr val="hlink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latin typeface="Arial" panose="020B0604020202020204" pitchFamily="34" charset="0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4301729" y="1722835"/>
            <a:ext cx="0" cy="1945481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grpSp>
        <p:nvGrpSpPr>
          <p:cNvPr id="26" name="组合 2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19" grpId="0" autoUpdateAnimBg="0"/>
      <p:bldP spid="20" grpId="0" autoUpdateAnimBg="0"/>
      <p:bldP spid="21" grpId="0" autoUpdateAnimBg="0"/>
      <p:bldP spid="22" grpId="0" autoUpdateAnimBg="0"/>
      <p:bldP spid="24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21">
            <a:hlinkClick r:id="rId1" action="ppaction://hlinksldjump"/>
          </p:cNvPr>
          <p:cNvSpPr/>
          <p:nvPr/>
        </p:nvSpPr>
        <p:spPr>
          <a:xfrm>
            <a:off x="1979712" y="548804"/>
            <a:ext cx="2384346" cy="51077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圆柱的表面积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2" descr="剪刀2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7416886">
            <a:off x="2384227" y="2780705"/>
            <a:ext cx="594122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818754" y="3363838"/>
            <a:ext cx="49053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圆柱的侧面积＝底面周长</a:t>
            </a:r>
            <a:r>
              <a:rPr lang="en-US" altLang="zh-CN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×</a:t>
            </a:r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高</a:t>
            </a:r>
            <a:endParaRPr lang="zh-CN" altLang="en-US" sz="24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" name="Group 4"/>
          <p:cNvGrpSpPr/>
          <p:nvPr/>
        </p:nvGrpSpPr>
        <p:grpSpPr bwMode="auto">
          <a:xfrm>
            <a:off x="4292204" y="889397"/>
            <a:ext cx="2800350" cy="3086100"/>
            <a:chOff x="0" y="0"/>
            <a:chExt cx="2352" cy="2592"/>
          </a:xfrm>
        </p:grpSpPr>
        <p:sp>
          <p:nvSpPr>
            <p:cNvPr id="15" name="Rectangle 5"/>
            <p:cNvSpPr>
              <a:spLocks noChangeArrowheads="1"/>
            </p:cNvSpPr>
            <p:nvPr/>
          </p:nvSpPr>
          <p:spPr bwMode="auto">
            <a:xfrm>
              <a:off x="0" y="864"/>
              <a:ext cx="2352" cy="864"/>
            </a:xfrm>
            <a:prstGeom prst="rect">
              <a:avLst/>
            </a:prstGeom>
            <a:solidFill>
              <a:srgbClr val="99CCFF">
                <a:alpha val="50000"/>
              </a:srgbClr>
            </a:solidFill>
            <a:ln w="9525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768" y="0"/>
              <a:ext cx="864" cy="864"/>
            </a:xfrm>
            <a:prstGeom prst="ellipse">
              <a:avLst/>
            </a:prstGeom>
            <a:solidFill>
              <a:srgbClr val="99CCFF">
                <a:alpha val="50000"/>
              </a:srgbClr>
            </a:solidFill>
            <a:ln w="9525" cmpd="sng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350">
                  <a:latin typeface="Times New Roman" panose="02020603050405020304" pitchFamily="18" charset="0"/>
                  <a:ea typeface="楷体_GB2312" panose="02010609030101010101" pitchFamily="49" charset="-122"/>
                </a:rPr>
                <a:t>底面</a:t>
              </a:r>
              <a:endParaRPr lang="zh-CN" altLang="zh-CN" sz="135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816" y="1728"/>
              <a:ext cx="864" cy="864"/>
            </a:xfrm>
            <a:prstGeom prst="ellipse">
              <a:avLst/>
            </a:prstGeom>
            <a:solidFill>
              <a:srgbClr val="99CCFF">
                <a:alpha val="50000"/>
              </a:srgbClr>
            </a:solidFill>
            <a:ln w="9525" cmpd="sng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350">
                  <a:latin typeface="Times New Roman" panose="02020603050405020304" pitchFamily="18" charset="0"/>
                  <a:ea typeface="楷体_GB2312" panose="02010609030101010101" pitchFamily="49" charset="-122"/>
                </a:rPr>
                <a:t>底面</a:t>
              </a:r>
              <a:endParaRPr lang="zh-CN" altLang="zh-CN" sz="135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1720454" y="1860947"/>
            <a:ext cx="914400" cy="1085850"/>
          </a:xfrm>
          <a:prstGeom prst="can">
            <a:avLst>
              <a:gd name="adj" fmla="val 29688"/>
            </a:avLst>
          </a:prstGeom>
          <a:solidFill>
            <a:srgbClr val="99CCFF">
              <a:alpha val="50000"/>
            </a:srgbClr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C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3092054" y="2432447"/>
            <a:ext cx="723900" cy="0"/>
          </a:xfrm>
          <a:prstGeom prst="line">
            <a:avLst/>
          </a:prstGeom>
          <a:noFill/>
          <a:ln w="88900" cmpd="sng">
            <a:solidFill>
              <a:srgbClr val="FF0000"/>
            </a:solidFill>
            <a:rou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0" name="AutoShape 10"/>
          <p:cNvSpPr/>
          <p:nvPr/>
        </p:nvSpPr>
        <p:spPr bwMode="auto">
          <a:xfrm>
            <a:off x="7149704" y="1975247"/>
            <a:ext cx="114300" cy="971550"/>
          </a:xfrm>
          <a:prstGeom prst="rightBrace">
            <a:avLst>
              <a:gd name="adj1" fmla="val 70833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C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7264003" y="2290762"/>
            <a:ext cx="35779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350">
                <a:latin typeface="Times New Roman" panose="02020603050405020304" pitchFamily="18" charset="0"/>
                <a:ea typeface="楷体_GB2312" panose="02010609030101010101" pitchFamily="49" charset="-122"/>
              </a:rPr>
              <a:t>高</a:t>
            </a:r>
            <a:endParaRPr lang="zh-CN" altLang="zh-CN" sz="135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22" name="Group 12"/>
          <p:cNvGrpSpPr/>
          <p:nvPr/>
        </p:nvGrpSpPr>
        <p:grpSpPr bwMode="auto">
          <a:xfrm>
            <a:off x="4292204" y="2432447"/>
            <a:ext cx="2800350" cy="0"/>
            <a:chOff x="0" y="0"/>
            <a:chExt cx="2352" cy="0"/>
          </a:xfrm>
        </p:grpSpPr>
        <p:sp>
          <p:nvSpPr>
            <p:cNvPr id="23" name="Line 13"/>
            <p:cNvSpPr>
              <a:spLocks noChangeShapeType="1"/>
            </p:cNvSpPr>
            <p:nvPr/>
          </p:nvSpPr>
          <p:spPr bwMode="auto">
            <a:xfrm>
              <a:off x="1728" y="0"/>
              <a:ext cx="624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 flipH="1">
              <a:off x="0" y="0"/>
              <a:ext cx="624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</p:grp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5166123" y="2301478"/>
            <a:ext cx="136921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350">
                <a:latin typeface="Times New Roman" panose="02020603050405020304" pitchFamily="18" charset="0"/>
                <a:ea typeface="楷体_GB2312" panose="02010609030101010101" pitchFamily="49" charset="-122"/>
              </a:rPr>
              <a:t>底面周长</a:t>
            </a:r>
            <a:endParaRPr lang="zh-CN" altLang="zh-CN" sz="135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786132" y="4011910"/>
            <a:ext cx="59461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圆柱的表面积＝底面积</a:t>
            </a:r>
            <a:r>
              <a:rPr lang="en-US" altLang="zh-CN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×2 + </a:t>
            </a:r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侧面积</a:t>
            </a:r>
            <a:endParaRPr lang="zh-CN" altLang="en-US" sz="24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-4.16667E-6 -0.2046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13" grpId="0" autoUpdateAnimBg="0"/>
      <p:bldP spid="18" grpId="0" animBg="1" autoUpdateAnimBg="0"/>
      <p:bldP spid="20" grpId="0" animBg="1" autoUpdateAnimBg="0"/>
      <p:bldP spid="21" grpId="0" autoUpdateAnimBg="0"/>
      <p:bldP spid="25" grpId="0" autoUpdateAnimBg="0"/>
      <p:bldP spid="2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21">
            <a:hlinkClick r:id="rId1" action="ppaction://hlinksldjump"/>
          </p:cNvPr>
          <p:cNvSpPr/>
          <p:nvPr/>
        </p:nvSpPr>
        <p:spPr>
          <a:xfrm>
            <a:off x="3131840" y="332815"/>
            <a:ext cx="2725287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圆柱的体积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5928923" y="3495223"/>
            <a:ext cx="1919288" cy="452432"/>
          </a:xfrm>
          <a:prstGeom prst="rect">
            <a:avLst/>
          </a:prstGeom>
          <a:solidFill>
            <a:srgbClr val="FF6600">
              <a:alpha val="32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950" i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V </a:t>
            </a:r>
            <a:r>
              <a:rPr lang="en-US" altLang="zh-CN" sz="195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=</a:t>
            </a:r>
            <a:r>
              <a:rPr lang="en-US" altLang="zh-CN" sz="1950" i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S h</a:t>
            </a:r>
            <a:endParaRPr lang="en-US" altLang="zh-CN" sz="1950" i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9" name="圆柱形 18"/>
          <p:cNvSpPr/>
          <p:nvPr/>
        </p:nvSpPr>
        <p:spPr>
          <a:xfrm>
            <a:off x="605175" y="1580935"/>
            <a:ext cx="1539479" cy="2040731"/>
          </a:xfrm>
          <a:prstGeom prst="can">
            <a:avLst>
              <a:gd name="adj" fmla="val 32523"/>
            </a:avLst>
          </a:prstGeom>
          <a:solidFill>
            <a:srgbClr val="E0B64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05175" y="1839300"/>
            <a:ext cx="15382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381463" y="1589268"/>
            <a:ext cx="0" cy="4857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182628" y="1589268"/>
            <a:ext cx="403622" cy="4857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381463" y="2080997"/>
            <a:ext cx="0" cy="15406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983794" y="2050041"/>
            <a:ext cx="0" cy="15406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782704" y="2036944"/>
            <a:ext cx="0" cy="15394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70672" y="1991701"/>
            <a:ext cx="0" cy="15406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182629" y="2079807"/>
            <a:ext cx="0" cy="15406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586250" y="2075044"/>
            <a:ext cx="0" cy="15406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1979156" y="1989319"/>
            <a:ext cx="0" cy="15394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1186201" y="1588077"/>
            <a:ext cx="403622" cy="4857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1086189" y="1599984"/>
            <a:ext cx="621506" cy="45839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74231" y="1939313"/>
            <a:ext cx="0" cy="15406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1400" y="2029801"/>
            <a:ext cx="0" cy="15406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81425" y="2066710"/>
            <a:ext cx="0" cy="15406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280260" y="2084569"/>
            <a:ext cx="0" cy="15406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1480285" y="2080996"/>
            <a:ext cx="0" cy="15394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683881" y="2064327"/>
            <a:ext cx="0" cy="15394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882716" y="2021466"/>
            <a:ext cx="0" cy="15406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2069644" y="1946457"/>
            <a:ext cx="0" cy="15406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1063567" y="1603557"/>
            <a:ext cx="621506" cy="45839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1280261" y="1589268"/>
            <a:ext cx="215503" cy="4857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288595" y="1589268"/>
            <a:ext cx="189310" cy="4857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980224" y="1620224"/>
            <a:ext cx="810815" cy="4321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950457" y="1617845"/>
            <a:ext cx="837010" cy="4310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887355" y="1651182"/>
            <a:ext cx="1001315" cy="3786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879019" y="1648801"/>
            <a:ext cx="1001316" cy="3786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773053" y="1694045"/>
            <a:ext cx="1243013" cy="29646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764719" y="1688091"/>
            <a:ext cx="1215629" cy="297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670661" y="1745241"/>
            <a:ext cx="1431131" cy="1893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665897" y="1742860"/>
            <a:ext cx="1418034" cy="1881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右箭头 63"/>
          <p:cNvSpPr/>
          <p:nvPr/>
        </p:nvSpPr>
        <p:spPr>
          <a:xfrm>
            <a:off x="2229770" y="2464975"/>
            <a:ext cx="226711" cy="333164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弧形 64"/>
          <p:cNvSpPr/>
          <p:nvPr/>
        </p:nvSpPr>
        <p:spPr>
          <a:xfrm>
            <a:off x="605175" y="1580935"/>
            <a:ext cx="1538288" cy="513160"/>
          </a:xfrm>
          <a:prstGeom prst="arc">
            <a:avLst>
              <a:gd name="adj1" fmla="val 10818205"/>
              <a:gd name="adj2" fmla="val 0"/>
            </a:avLst>
          </a:prstGeom>
          <a:solidFill>
            <a:srgbClr val="6B6BCF">
              <a:alpha val="63922"/>
            </a:srgbClr>
          </a:solidFill>
          <a:ln>
            <a:solidFill>
              <a:srgbClr val="000000">
                <a:alpha val="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351"/>
          <p:cNvGrpSpPr/>
          <p:nvPr/>
        </p:nvGrpSpPr>
        <p:grpSpPr bwMode="auto">
          <a:xfrm>
            <a:off x="2535061" y="1537295"/>
            <a:ext cx="1949053" cy="2099072"/>
            <a:chOff x="5948778" y="2345769"/>
            <a:chExt cx="2597474" cy="2799250"/>
          </a:xfrm>
        </p:grpSpPr>
        <p:grpSp>
          <p:nvGrpSpPr>
            <p:cNvPr id="67" name="组合 223"/>
            <p:cNvGrpSpPr/>
            <p:nvPr/>
          </p:nvGrpSpPr>
          <p:grpSpPr bwMode="auto">
            <a:xfrm>
              <a:off x="6028158" y="2348897"/>
              <a:ext cx="169151" cy="2790226"/>
              <a:chOff x="6900390" y="2914539"/>
              <a:chExt cx="169151" cy="2790226"/>
            </a:xfrm>
          </p:grpSpPr>
          <p:sp>
            <p:nvSpPr>
              <p:cNvPr id="176" name="等腰三角形 175"/>
              <p:cNvSpPr/>
              <p:nvPr/>
            </p:nvSpPr>
            <p:spPr>
              <a:xfrm rot="10800000">
                <a:off x="6900346" y="2914587"/>
                <a:ext cx="144392" cy="719262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7" name="任意多边形 176"/>
              <p:cNvSpPr/>
              <p:nvPr/>
            </p:nvSpPr>
            <p:spPr>
              <a:xfrm>
                <a:off x="6962228" y="2920938"/>
                <a:ext cx="107898" cy="2783372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8" name="任意多边形 177"/>
              <p:cNvSpPr/>
              <p:nvPr/>
            </p:nvSpPr>
            <p:spPr>
              <a:xfrm>
                <a:off x="6905106" y="2920938"/>
                <a:ext cx="96791" cy="2783372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8" name="组合 191"/>
            <p:cNvGrpSpPr/>
            <p:nvPr/>
          </p:nvGrpSpPr>
          <p:grpSpPr bwMode="auto">
            <a:xfrm>
              <a:off x="5948778" y="2369954"/>
              <a:ext cx="144000" cy="2772000"/>
              <a:chOff x="6797334" y="2908300"/>
              <a:chExt cx="144000" cy="2772000"/>
            </a:xfrm>
          </p:grpSpPr>
          <p:sp>
            <p:nvSpPr>
              <p:cNvPr id="174" name="等腰三角形 173"/>
              <p:cNvSpPr/>
              <p:nvPr/>
            </p:nvSpPr>
            <p:spPr>
              <a:xfrm>
                <a:off x="6797334" y="2907931"/>
                <a:ext cx="144392" cy="720851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5" name="矩形 174"/>
              <p:cNvSpPr/>
              <p:nvPr/>
            </p:nvSpPr>
            <p:spPr>
              <a:xfrm>
                <a:off x="6797334" y="3628782"/>
                <a:ext cx="144392" cy="2051407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9" name="组合 226"/>
            <p:cNvGrpSpPr/>
            <p:nvPr/>
          </p:nvGrpSpPr>
          <p:grpSpPr bwMode="auto">
            <a:xfrm>
              <a:off x="6205399" y="2351418"/>
              <a:ext cx="169151" cy="2792028"/>
              <a:chOff x="6900390" y="2912737"/>
              <a:chExt cx="169151" cy="2792028"/>
            </a:xfrm>
          </p:grpSpPr>
          <p:sp>
            <p:nvSpPr>
              <p:cNvPr id="171" name="等腰三角形 170"/>
              <p:cNvSpPr/>
              <p:nvPr/>
            </p:nvSpPr>
            <p:spPr>
              <a:xfrm rot="10800000">
                <a:off x="6900819" y="2913439"/>
                <a:ext cx="142806" cy="719262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2" name="任意多边形 171"/>
              <p:cNvSpPr/>
              <p:nvPr/>
            </p:nvSpPr>
            <p:spPr>
              <a:xfrm>
                <a:off x="6962701" y="2921378"/>
                <a:ext cx="106311" cy="2783373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3" name="任意多边形 172"/>
              <p:cNvSpPr/>
              <p:nvPr/>
            </p:nvSpPr>
            <p:spPr>
              <a:xfrm>
                <a:off x="6905578" y="2921378"/>
                <a:ext cx="95204" cy="2783373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0" name="组合 240"/>
            <p:cNvGrpSpPr/>
            <p:nvPr/>
          </p:nvGrpSpPr>
          <p:grpSpPr bwMode="auto">
            <a:xfrm>
              <a:off x="6112371" y="2382903"/>
              <a:ext cx="147604" cy="2758352"/>
              <a:chOff x="6780082" y="2921948"/>
              <a:chExt cx="147604" cy="2758352"/>
            </a:xfrm>
          </p:grpSpPr>
          <p:sp>
            <p:nvSpPr>
              <p:cNvPr id="169" name="等腰三角形 168"/>
              <p:cNvSpPr/>
              <p:nvPr/>
            </p:nvSpPr>
            <p:spPr>
              <a:xfrm>
                <a:off x="6783095" y="2921332"/>
                <a:ext cx="144393" cy="720851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0" name="矩形 169"/>
              <p:cNvSpPr/>
              <p:nvPr/>
            </p:nvSpPr>
            <p:spPr>
              <a:xfrm>
                <a:off x="6779921" y="3627893"/>
                <a:ext cx="144393" cy="2052995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1" name="组合 251"/>
            <p:cNvGrpSpPr/>
            <p:nvPr/>
          </p:nvGrpSpPr>
          <p:grpSpPr bwMode="auto">
            <a:xfrm>
              <a:off x="6338628" y="2348198"/>
              <a:ext cx="169151" cy="2790226"/>
              <a:chOff x="6900390" y="2914539"/>
              <a:chExt cx="169151" cy="2790226"/>
            </a:xfrm>
          </p:grpSpPr>
          <p:sp>
            <p:nvSpPr>
              <p:cNvPr id="166" name="等腰三角形 165"/>
              <p:cNvSpPr/>
              <p:nvPr/>
            </p:nvSpPr>
            <p:spPr>
              <a:xfrm rot="10800000">
                <a:off x="6900875" y="2915285"/>
                <a:ext cx="142806" cy="719262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7" name="任意多边形 166"/>
              <p:cNvSpPr/>
              <p:nvPr/>
            </p:nvSpPr>
            <p:spPr>
              <a:xfrm>
                <a:off x="6962757" y="2921636"/>
                <a:ext cx="106311" cy="2783372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8" name="任意多边形 167"/>
              <p:cNvSpPr/>
              <p:nvPr/>
            </p:nvSpPr>
            <p:spPr>
              <a:xfrm>
                <a:off x="6905634" y="2921636"/>
                <a:ext cx="95204" cy="2783372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2" name="组合 257"/>
            <p:cNvGrpSpPr/>
            <p:nvPr/>
          </p:nvGrpSpPr>
          <p:grpSpPr bwMode="auto">
            <a:xfrm>
              <a:off x="6276500" y="2369255"/>
              <a:ext cx="144000" cy="2772000"/>
              <a:chOff x="6797334" y="2908300"/>
              <a:chExt cx="144000" cy="2772000"/>
            </a:xfrm>
          </p:grpSpPr>
          <p:sp>
            <p:nvSpPr>
              <p:cNvPr id="164" name="等腰三角形 163"/>
              <p:cNvSpPr/>
              <p:nvPr/>
            </p:nvSpPr>
            <p:spPr>
              <a:xfrm>
                <a:off x="6798065" y="2908630"/>
                <a:ext cx="142806" cy="720851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5" name="矩形 164"/>
              <p:cNvSpPr/>
              <p:nvPr/>
            </p:nvSpPr>
            <p:spPr>
              <a:xfrm>
                <a:off x="6798065" y="3629481"/>
                <a:ext cx="142806" cy="2051407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3" name="组合 260"/>
            <p:cNvGrpSpPr/>
            <p:nvPr/>
          </p:nvGrpSpPr>
          <p:grpSpPr bwMode="auto">
            <a:xfrm>
              <a:off x="6498617" y="2350719"/>
              <a:ext cx="169151" cy="2792028"/>
              <a:chOff x="6900390" y="2912737"/>
              <a:chExt cx="169151" cy="2792028"/>
            </a:xfrm>
          </p:grpSpPr>
          <p:sp>
            <p:nvSpPr>
              <p:cNvPr id="161" name="等腰三角形 160"/>
              <p:cNvSpPr/>
              <p:nvPr/>
            </p:nvSpPr>
            <p:spPr>
              <a:xfrm rot="10800000">
                <a:off x="6901146" y="2912550"/>
                <a:ext cx="142806" cy="720851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2" name="任意多边形 161"/>
              <p:cNvSpPr/>
              <p:nvPr/>
            </p:nvSpPr>
            <p:spPr>
              <a:xfrm>
                <a:off x="6963029" y="2920489"/>
                <a:ext cx="106310" cy="2784961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3" name="任意多边形 162"/>
              <p:cNvSpPr/>
              <p:nvPr/>
            </p:nvSpPr>
            <p:spPr>
              <a:xfrm>
                <a:off x="6905906" y="2920489"/>
                <a:ext cx="95204" cy="2784961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4" name="组合 264"/>
            <p:cNvGrpSpPr/>
            <p:nvPr/>
          </p:nvGrpSpPr>
          <p:grpSpPr bwMode="auto">
            <a:xfrm>
              <a:off x="6417819" y="2387226"/>
              <a:ext cx="149022" cy="2749410"/>
              <a:chOff x="6792312" y="2921948"/>
              <a:chExt cx="149022" cy="2749410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6792943" y="2921773"/>
                <a:ext cx="144392" cy="720851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0" name="矩形 159"/>
              <p:cNvSpPr/>
              <p:nvPr/>
            </p:nvSpPr>
            <p:spPr>
              <a:xfrm>
                <a:off x="6797702" y="3618806"/>
                <a:ext cx="144393" cy="2052996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5" name="组合 267"/>
            <p:cNvGrpSpPr/>
            <p:nvPr/>
          </p:nvGrpSpPr>
          <p:grpSpPr bwMode="auto">
            <a:xfrm>
              <a:off x="6629168" y="2349051"/>
              <a:ext cx="169151" cy="2792344"/>
              <a:chOff x="6900390" y="2912421"/>
              <a:chExt cx="169151" cy="2792344"/>
            </a:xfrm>
          </p:grpSpPr>
          <p:sp>
            <p:nvSpPr>
              <p:cNvPr id="156" name="等腰三角形 155"/>
              <p:cNvSpPr/>
              <p:nvPr/>
            </p:nvSpPr>
            <p:spPr>
              <a:xfrm rot="10800000">
                <a:off x="6900706" y="2912315"/>
                <a:ext cx="142806" cy="720851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6962589" y="2920253"/>
                <a:ext cx="106310" cy="2784961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8" name="任意多边形 157"/>
              <p:cNvSpPr/>
              <p:nvPr/>
            </p:nvSpPr>
            <p:spPr>
              <a:xfrm>
                <a:off x="6905467" y="2920253"/>
                <a:ext cx="95204" cy="2784961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6" name="组合 271"/>
            <p:cNvGrpSpPr/>
            <p:nvPr/>
          </p:nvGrpSpPr>
          <p:grpSpPr bwMode="auto">
            <a:xfrm>
              <a:off x="6567040" y="2367204"/>
              <a:ext cx="144000" cy="2772000"/>
              <a:chOff x="6797334" y="2908300"/>
              <a:chExt cx="144000" cy="2772000"/>
            </a:xfrm>
          </p:grpSpPr>
          <p:sp>
            <p:nvSpPr>
              <p:cNvPr id="154" name="等腰三角形 153"/>
              <p:cNvSpPr/>
              <p:nvPr/>
            </p:nvSpPr>
            <p:spPr>
              <a:xfrm>
                <a:off x="6797896" y="2909094"/>
                <a:ext cx="142806" cy="719262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5" name="矩形 154"/>
              <p:cNvSpPr/>
              <p:nvPr/>
            </p:nvSpPr>
            <p:spPr>
              <a:xfrm>
                <a:off x="6797896" y="3628356"/>
                <a:ext cx="142806" cy="2051407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7" name="组合 274"/>
            <p:cNvGrpSpPr/>
            <p:nvPr/>
          </p:nvGrpSpPr>
          <p:grpSpPr bwMode="auto">
            <a:xfrm>
              <a:off x="6806409" y="2346866"/>
              <a:ext cx="169151" cy="2790226"/>
              <a:chOff x="6900390" y="2914539"/>
              <a:chExt cx="169151" cy="2790226"/>
            </a:xfrm>
          </p:grpSpPr>
          <p:sp>
            <p:nvSpPr>
              <p:cNvPr id="151" name="等腰三角形 150"/>
              <p:cNvSpPr/>
              <p:nvPr/>
            </p:nvSpPr>
            <p:spPr>
              <a:xfrm rot="10800000">
                <a:off x="6901179" y="2915029"/>
                <a:ext cx="142806" cy="719263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2" name="任意多边形 151"/>
              <p:cNvSpPr/>
              <p:nvPr/>
            </p:nvSpPr>
            <p:spPr>
              <a:xfrm>
                <a:off x="6963062" y="2921380"/>
                <a:ext cx="106310" cy="2783373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3" name="任意多边形 152"/>
              <p:cNvSpPr/>
              <p:nvPr/>
            </p:nvSpPr>
            <p:spPr>
              <a:xfrm>
                <a:off x="6905939" y="2921380"/>
                <a:ext cx="95204" cy="2783373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8" name="组合 278"/>
            <p:cNvGrpSpPr/>
            <p:nvPr/>
          </p:nvGrpSpPr>
          <p:grpSpPr bwMode="auto">
            <a:xfrm>
              <a:off x="6716985" y="2385175"/>
              <a:ext cx="157648" cy="2751528"/>
              <a:chOff x="6783686" y="2921948"/>
              <a:chExt cx="157648" cy="2751528"/>
            </a:xfrm>
          </p:grpSpPr>
          <p:sp>
            <p:nvSpPr>
              <p:cNvPr id="149" name="等腰三角形 148"/>
              <p:cNvSpPr/>
              <p:nvPr/>
            </p:nvSpPr>
            <p:spPr>
              <a:xfrm>
                <a:off x="6783455" y="2922236"/>
                <a:ext cx="142805" cy="719263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0" name="矩形 149"/>
              <p:cNvSpPr/>
              <p:nvPr/>
            </p:nvSpPr>
            <p:spPr>
              <a:xfrm>
                <a:off x="6797735" y="3622446"/>
                <a:ext cx="142805" cy="2051408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9" name="组合 281"/>
            <p:cNvGrpSpPr/>
            <p:nvPr/>
          </p:nvGrpSpPr>
          <p:grpSpPr bwMode="auto">
            <a:xfrm>
              <a:off x="6948264" y="2350470"/>
              <a:ext cx="169151" cy="2790226"/>
              <a:chOff x="6900390" y="2914539"/>
              <a:chExt cx="169151" cy="2790226"/>
            </a:xfrm>
          </p:grpSpPr>
          <p:sp>
            <p:nvSpPr>
              <p:cNvPr id="146" name="等腰三角形 145"/>
              <p:cNvSpPr/>
              <p:nvPr/>
            </p:nvSpPr>
            <p:spPr>
              <a:xfrm rot="10800000">
                <a:off x="6900543" y="2914601"/>
                <a:ext cx="144392" cy="719263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7" name="任意多边形 146"/>
              <p:cNvSpPr/>
              <p:nvPr/>
            </p:nvSpPr>
            <p:spPr>
              <a:xfrm>
                <a:off x="6962425" y="2920952"/>
                <a:ext cx="107898" cy="2783373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8" name="任意多边形 147"/>
              <p:cNvSpPr/>
              <p:nvPr/>
            </p:nvSpPr>
            <p:spPr>
              <a:xfrm>
                <a:off x="6905303" y="2920952"/>
                <a:ext cx="96791" cy="2783373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0" name="组合 285"/>
            <p:cNvGrpSpPr/>
            <p:nvPr/>
          </p:nvGrpSpPr>
          <p:grpSpPr bwMode="auto">
            <a:xfrm>
              <a:off x="6886136" y="2371527"/>
              <a:ext cx="144000" cy="2765176"/>
              <a:chOff x="6797334" y="2908300"/>
              <a:chExt cx="144000" cy="2765176"/>
            </a:xfrm>
          </p:grpSpPr>
          <p:sp>
            <p:nvSpPr>
              <p:cNvPr id="144" name="等腰三角形 143"/>
              <p:cNvSpPr/>
              <p:nvPr/>
            </p:nvSpPr>
            <p:spPr>
              <a:xfrm>
                <a:off x="6797732" y="2907946"/>
                <a:ext cx="144393" cy="720851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6797732" y="3620857"/>
                <a:ext cx="144393" cy="2052996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1" name="组合 288"/>
            <p:cNvGrpSpPr/>
            <p:nvPr/>
          </p:nvGrpSpPr>
          <p:grpSpPr bwMode="auto">
            <a:xfrm>
              <a:off x="7125505" y="2346167"/>
              <a:ext cx="169151" cy="2798852"/>
              <a:chOff x="6900390" y="2905913"/>
              <a:chExt cx="169151" cy="2798852"/>
            </a:xfrm>
          </p:grpSpPr>
          <p:sp>
            <p:nvSpPr>
              <p:cNvPr id="141" name="等腰三角形 140"/>
              <p:cNvSpPr/>
              <p:nvPr/>
            </p:nvSpPr>
            <p:spPr>
              <a:xfrm rot="10800000">
                <a:off x="6901016" y="2905515"/>
                <a:ext cx="142806" cy="720851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2" name="任意多边形 141"/>
              <p:cNvSpPr/>
              <p:nvPr/>
            </p:nvSpPr>
            <p:spPr>
              <a:xfrm>
                <a:off x="6962898" y="2919804"/>
                <a:ext cx="106311" cy="2784961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3" name="任意多边形 142"/>
              <p:cNvSpPr/>
              <p:nvPr/>
            </p:nvSpPr>
            <p:spPr>
              <a:xfrm>
                <a:off x="6905775" y="2919804"/>
                <a:ext cx="95204" cy="2784961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2" name="组合 292"/>
            <p:cNvGrpSpPr/>
            <p:nvPr/>
          </p:nvGrpSpPr>
          <p:grpSpPr bwMode="auto">
            <a:xfrm>
              <a:off x="7036081" y="2380872"/>
              <a:ext cx="157648" cy="2758352"/>
              <a:chOff x="6783686" y="2921948"/>
              <a:chExt cx="157648" cy="2758352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6783291" y="2921776"/>
                <a:ext cx="144392" cy="719262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0" name="矩形 139"/>
              <p:cNvSpPr/>
              <p:nvPr/>
            </p:nvSpPr>
            <p:spPr>
              <a:xfrm>
                <a:off x="6797572" y="3628336"/>
                <a:ext cx="144391" cy="2051408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3" name="组合 295"/>
            <p:cNvGrpSpPr/>
            <p:nvPr/>
          </p:nvGrpSpPr>
          <p:grpSpPr bwMode="auto">
            <a:xfrm>
              <a:off x="7262502" y="2352123"/>
              <a:ext cx="169151" cy="2790226"/>
              <a:chOff x="6900390" y="2914539"/>
              <a:chExt cx="169151" cy="2790226"/>
            </a:xfrm>
          </p:grpSpPr>
          <p:sp>
            <p:nvSpPr>
              <p:cNvPr id="136" name="等腰三角形 135"/>
              <p:cNvSpPr/>
              <p:nvPr/>
            </p:nvSpPr>
            <p:spPr>
              <a:xfrm rot="10800000">
                <a:off x="6900477" y="2914536"/>
                <a:ext cx="144392" cy="719262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7" name="任意多边形 136"/>
              <p:cNvSpPr/>
              <p:nvPr/>
            </p:nvSpPr>
            <p:spPr>
              <a:xfrm>
                <a:off x="6962359" y="2920887"/>
                <a:ext cx="107898" cy="2783372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8" name="任意多边形 137"/>
              <p:cNvSpPr/>
              <p:nvPr/>
            </p:nvSpPr>
            <p:spPr>
              <a:xfrm>
                <a:off x="6905237" y="2920887"/>
                <a:ext cx="96791" cy="2783372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4" name="组合 299"/>
            <p:cNvGrpSpPr/>
            <p:nvPr/>
          </p:nvGrpSpPr>
          <p:grpSpPr bwMode="auto">
            <a:xfrm>
              <a:off x="7209000" y="2373180"/>
              <a:ext cx="144000" cy="2769882"/>
              <a:chOff x="6797334" y="2908300"/>
              <a:chExt cx="144000" cy="2769882"/>
            </a:xfrm>
          </p:grpSpPr>
          <p:sp>
            <p:nvSpPr>
              <p:cNvPr id="134" name="等腰三角形 133"/>
              <p:cNvSpPr/>
              <p:nvPr/>
            </p:nvSpPr>
            <p:spPr>
              <a:xfrm>
                <a:off x="6796974" y="2907881"/>
                <a:ext cx="144392" cy="720851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5" name="矩形 134"/>
              <p:cNvSpPr/>
              <p:nvPr/>
            </p:nvSpPr>
            <p:spPr>
              <a:xfrm>
                <a:off x="6796974" y="3625556"/>
                <a:ext cx="144392" cy="2052996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5" name="组合 302"/>
            <p:cNvGrpSpPr/>
            <p:nvPr/>
          </p:nvGrpSpPr>
          <p:grpSpPr bwMode="auto">
            <a:xfrm>
              <a:off x="7439743" y="2347820"/>
              <a:ext cx="169151" cy="2790226"/>
              <a:chOff x="6900390" y="2914539"/>
              <a:chExt cx="169151" cy="2790226"/>
            </a:xfrm>
          </p:grpSpPr>
          <p:sp>
            <p:nvSpPr>
              <p:cNvPr id="131" name="等腰三角形 130"/>
              <p:cNvSpPr/>
              <p:nvPr/>
            </p:nvSpPr>
            <p:spPr>
              <a:xfrm rot="10800000">
                <a:off x="6900950" y="2914075"/>
                <a:ext cx="142806" cy="720851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2" name="任意多边形 131"/>
              <p:cNvSpPr/>
              <p:nvPr/>
            </p:nvSpPr>
            <p:spPr>
              <a:xfrm>
                <a:off x="6962832" y="2920426"/>
                <a:ext cx="106311" cy="2784960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6905709" y="2920426"/>
                <a:ext cx="95204" cy="2784960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6" name="组合 306"/>
            <p:cNvGrpSpPr/>
            <p:nvPr/>
          </p:nvGrpSpPr>
          <p:grpSpPr bwMode="auto">
            <a:xfrm>
              <a:off x="7350319" y="2386129"/>
              <a:ext cx="157648" cy="2751528"/>
              <a:chOff x="6783686" y="2921948"/>
              <a:chExt cx="157648" cy="2751528"/>
            </a:xfrm>
          </p:grpSpPr>
          <p:sp>
            <p:nvSpPr>
              <p:cNvPr id="129" name="等腰三角形 128"/>
              <p:cNvSpPr/>
              <p:nvPr/>
            </p:nvSpPr>
            <p:spPr>
              <a:xfrm>
                <a:off x="6783226" y="2921282"/>
                <a:ext cx="144392" cy="719263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6797507" y="3621492"/>
                <a:ext cx="144391" cy="2051408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7" name="组合 309"/>
            <p:cNvGrpSpPr/>
            <p:nvPr/>
          </p:nvGrpSpPr>
          <p:grpSpPr bwMode="auto">
            <a:xfrm>
              <a:off x="7572972" y="2348880"/>
              <a:ext cx="169151" cy="2784144"/>
              <a:chOff x="6900390" y="2920621"/>
              <a:chExt cx="169151" cy="2784144"/>
            </a:xfrm>
          </p:grpSpPr>
          <p:sp>
            <p:nvSpPr>
              <p:cNvPr id="126" name="等腰三角形 125"/>
              <p:cNvSpPr/>
              <p:nvPr/>
            </p:nvSpPr>
            <p:spPr>
              <a:xfrm rot="10800000">
                <a:off x="6901006" y="2923862"/>
                <a:ext cx="142806" cy="719262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>
                <a:off x="6962888" y="2920686"/>
                <a:ext cx="106311" cy="2783372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8" name="任意多边形 127"/>
              <p:cNvSpPr/>
              <p:nvPr/>
            </p:nvSpPr>
            <p:spPr>
              <a:xfrm>
                <a:off x="6905765" y="2920686"/>
                <a:ext cx="95204" cy="2783372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8" name="组合 313"/>
            <p:cNvGrpSpPr/>
            <p:nvPr/>
          </p:nvGrpSpPr>
          <p:grpSpPr bwMode="auto">
            <a:xfrm>
              <a:off x="7519470" y="2372481"/>
              <a:ext cx="144000" cy="2765176"/>
              <a:chOff x="6797334" y="2908300"/>
              <a:chExt cx="144000" cy="2765176"/>
            </a:xfrm>
          </p:grpSpPr>
          <p:sp>
            <p:nvSpPr>
              <p:cNvPr id="124" name="等腰三角形 123"/>
              <p:cNvSpPr/>
              <p:nvPr/>
            </p:nvSpPr>
            <p:spPr>
              <a:xfrm>
                <a:off x="6797503" y="2908580"/>
                <a:ext cx="144392" cy="719263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6797503" y="3621492"/>
                <a:ext cx="144392" cy="2051408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9" name="组合 316"/>
            <p:cNvGrpSpPr/>
            <p:nvPr/>
          </p:nvGrpSpPr>
          <p:grpSpPr bwMode="auto">
            <a:xfrm>
              <a:off x="7750213" y="2347121"/>
              <a:ext cx="169151" cy="2790226"/>
              <a:chOff x="6900390" y="2914539"/>
              <a:chExt cx="169151" cy="2790226"/>
            </a:xfrm>
          </p:grpSpPr>
          <p:sp>
            <p:nvSpPr>
              <p:cNvPr id="121" name="等腰三角形 120"/>
              <p:cNvSpPr/>
              <p:nvPr/>
            </p:nvSpPr>
            <p:spPr>
              <a:xfrm rot="10800000">
                <a:off x="6899891" y="2914774"/>
                <a:ext cx="144393" cy="719263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6961774" y="2921125"/>
                <a:ext cx="107898" cy="2783373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>
                <a:off x="6904652" y="2921125"/>
                <a:ext cx="96790" cy="2783373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0" name="组合 320"/>
            <p:cNvGrpSpPr/>
            <p:nvPr/>
          </p:nvGrpSpPr>
          <p:grpSpPr bwMode="auto">
            <a:xfrm>
              <a:off x="7660789" y="2381826"/>
              <a:ext cx="157648" cy="2758352"/>
              <a:chOff x="6783686" y="2921948"/>
              <a:chExt cx="157648" cy="2758352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6783755" y="2922409"/>
                <a:ext cx="142805" cy="719263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6798036" y="3628970"/>
                <a:ext cx="142805" cy="2051408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1" name="组合 323"/>
            <p:cNvGrpSpPr/>
            <p:nvPr/>
          </p:nvGrpSpPr>
          <p:grpSpPr bwMode="auto">
            <a:xfrm>
              <a:off x="7880764" y="2345769"/>
              <a:ext cx="169151" cy="2790226"/>
              <a:chOff x="6900390" y="2914539"/>
              <a:chExt cx="169151" cy="2790226"/>
            </a:xfrm>
          </p:grpSpPr>
          <p:sp>
            <p:nvSpPr>
              <p:cNvPr id="116" name="等腰三角形 115"/>
              <p:cNvSpPr/>
              <p:nvPr/>
            </p:nvSpPr>
            <p:spPr>
              <a:xfrm rot="10800000">
                <a:off x="6901040" y="2914539"/>
                <a:ext cx="142806" cy="719262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>
                <a:off x="6962922" y="2920890"/>
                <a:ext cx="106311" cy="2783372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6905799" y="2920890"/>
                <a:ext cx="95204" cy="2783372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2" name="组合 327"/>
            <p:cNvGrpSpPr/>
            <p:nvPr/>
          </p:nvGrpSpPr>
          <p:grpSpPr bwMode="auto">
            <a:xfrm>
              <a:off x="7827262" y="2366826"/>
              <a:ext cx="144000" cy="2772000"/>
              <a:chOff x="6797334" y="2908300"/>
              <a:chExt cx="144000" cy="2772000"/>
            </a:xfrm>
          </p:grpSpPr>
          <p:sp>
            <p:nvSpPr>
              <p:cNvPr id="114" name="等腰三角形 113"/>
              <p:cNvSpPr/>
              <p:nvPr/>
            </p:nvSpPr>
            <p:spPr>
              <a:xfrm>
                <a:off x="6797537" y="2907884"/>
                <a:ext cx="144392" cy="720851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6797537" y="3628735"/>
                <a:ext cx="144392" cy="2051407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3" name="组合 330"/>
            <p:cNvGrpSpPr/>
            <p:nvPr/>
          </p:nvGrpSpPr>
          <p:grpSpPr bwMode="auto">
            <a:xfrm>
              <a:off x="8058005" y="2350092"/>
              <a:ext cx="169151" cy="2790226"/>
              <a:chOff x="6900390" y="2914539"/>
              <a:chExt cx="169151" cy="2790226"/>
            </a:xfrm>
          </p:grpSpPr>
          <p:sp>
            <p:nvSpPr>
              <p:cNvPr id="111" name="等腰三角形 110"/>
              <p:cNvSpPr/>
              <p:nvPr/>
            </p:nvSpPr>
            <p:spPr>
              <a:xfrm rot="10800000">
                <a:off x="6899924" y="2914979"/>
                <a:ext cx="144393" cy="719263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" name="任意多边形 111"/>
              <p:cNvSpPr/>
              <p:nvPr/>
            </p:nvSpPr>
            <p:spPr>
              <a:xfrm>
                <a:off x="6961807" y="2921330"/>
                <a:ext cx="107898" cy="2783373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3" name="任意多边形 112"/>
              <p:cNvSpPr/>
              <p:nvPr/>
            </p:nvSpPr>
            <p:spPr>
              <a:xfrm>
                <a:off x="6904685" y="2921330"/>
                <a:ext cx="96790" cy="2783373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4" name="组合 334"/>
            <p:cNvGrpSpPr/>
            <p:nvPr/>
          </p:nvGrpSpPr>
          <p:grpSpPr bwMode="auto">
            <a:xfrm>
              <a:off x="7968581" y="2379775"/>
              <a:ext cx="157648" cy="2758352"/>
              <a:chOff x="6783686" y="2921948"/>
              <a:chExt cx="157648" cy="2758352"/>
            </a:xfrm>
          </p:grpSpPr>
          <p:sp>
            <p:nvSpPr>
              <p:cNvPr id="109" name="等腰三角形 108"/>
              <p:cNvSpPr/>
              <p:nvPr/>
            </p:nvSpPr>
            <p:spPr>
              <a:xfrm>
                <a:off x="6783788" y="2921285"/>
                <a:ext cx="142805" cy="720851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6798069" y="3627846"/>
                <a:ext cx="142805" cy="2052995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5" name="组合 337"/>
            <p:cNvGrpSpPr/>
            <p:nvPr/>
          </p:nvGrpSpPr>
          <p:grpSpPr bwMode="auto">
            <a:xfrm>
              <a:off x="8208486" y="2351152"/>
              <a:ext cx="169151" cy="2784144"/>
              <a:chOff x="6900390" y="2920621"/>
              <a:chExt cx="169151" cy="2784144"/>
            </a:xfrm>
          </p:grpSpPr>
          <p:sp>
            <p:nvSpPr>
              <p:cNvPr id="106" name="等腰三角形 105"/>
              <p:cNvSpPr/>
              <p:nvPr/>
            </p:nvSpPr>
            <p:spPr>
              <a:xfrm rot="10800000">
                <a:off x="6900183" y="2920001"/>
                <a:ext cx="144392" cy="720851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>
                <a:off x="6962065" y="2920001"/>
                <a:ext cx="107898" cy="2784960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>
                <a:off x="6904943" y="2920001"/>
                <a:ext cx="96791" cy="2784960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6" name="组合 341"/>
            <p:cNvGrpSpPr/>
            <p:nvPr/>
          </p:nvGrpSpPr>
          <p:grpSpPr bwMode="auto">
            <a:xfrm>
              <a:off x="8137732" y="2366127"/>
              <a:ext cx="144000" cy="2772000"/>
              <a:chOff x="6797334" y="2908300"/>
              <a:chExt cx="144000" cy="2772000"/>
            </a:xfrm>
          </p:grpSpPr>
          <p:sp>
            <p:nvSpPr>
              <p:cNvPr id="104" name="等腰三角形 103"/>
              <p:cNvSpPr/>
              <p:nvPr/>
            </p:nvSpPr>
            <p:spPr>
              <a:xfrm>
                <a:off x="6798066" y="2908583"/>
                <a:ext cx="142806" cy="720851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6798066" y="3629434"/>
                <a:ext cx="142806" cy="2051407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7" name="组合 344"/>
            <p:cNvGrpSpPr/>
            <p:nvPr/>
          </p:nvGrpSpPr>
          <p:grpSpPr bwMode="auto">
            <a:xfrm>
              <a:off x="8377101" y="2349393"/>
              <a:ext cx="169151" cy="2790226"/>
              <a:chOff x="6900390" y="2914539"/>
              <a:chExt cx="169151" cy="2790226"/>
            </a:xfrm>
          </p:grpSpPr>
          <p:sp>
            <p:nvSpPr>
              <p:cNvPr id="101" name="等腰三角形 100"/>
              <p:cNvSpPr/>
              <p:nvPr/>
            </p:nvSpPr>
            <p:spPr>
              <a:xfrm rot="10800000">
                <a:off x="6899761" y="2914091"/>
                <a:ext cx="144392" cy="720851"/>
              </a:xfrm>
              <a:prstGeom prst="triangle">
                <a:avLst/>
              </a:prstGeom>
              <a:solidFill>
                <a:srgbClr val="6B6BC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6961643" y="2920442"/>
                <a:ext cx="107898" cy="2784960"/>
              </a:xfrm>
              <a:custGeom>
                <a:avLst/>
                <a:gdLst>
                  <a:gd name="connsiteX0" fmla="*/ 11373 w 106908"/>
                  <a:gd name="connsiteY0" fmla="*/ 736979 h 2784144"/>
                  <a:gd name="connsiteX1" fmla="*/ 93260 w 106908"/>
                  <a:gd name="connsiteY1" fmla="*/ 0 h 2784144"/>
                  <a:gd name="connsiteX2" fmla="*/ 106908 w 106908"/>
                  <a:gd name="connsiteY2" fmla="*/ 2074460 h 2784144"/>
                  <a:gd name="connsiteX3" fmla="*/ 25021 w 106908"/>
                  <a:gd name="connsiteY3" fmla="*/ 2784144 h 2784144"/>
                  <a:gd name="connsiteX4" fmla="*/ 11373 w 106908"/>
                  <a:gd name="connsiteY4" fmla="*/ 736979 h 278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08" h="2784144">
                    <a:moveTo>
                      <a:pt x="11373" y="736979"/>
                    </a:moveTo>
                    <a:cubicBezTo>
                      <a:pt x="22746" y="272955"/>
                      <a:pt x="65964" y="245660"/>
                      <a:pt x="93260" y="0"/>
                    </a:cubicBezTo>
                    <a:cubicBezTo>
                      <a:pt x="97809" y="691487"/>
                      <a:pt x="102359" y="1382973"/>
                      <a:pt x="106908" y="2074460"/>
                    </a:cubicBezTo>
                    <a:lnTo>
                      <a:pt x="25021" y="2784144"/>
                    </a:lnTo>
                    <a:cubicBezTo>
                      <a:pt x="20472" y="2101756"/>
                      <a:pt x="0" y="1201003"/>
                      <a:pt x="11373" y="736979"/>
                    </a:cubicBez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6904521" y="2920442"/>
                <a:ext cx="96791" cy="2784960"/>
              </a:xfrm>
              <a:custGeom>
                <a:avLst/>
                <a:gdLst>
                  <a:gd name="connsiteX0" fmla="*/ 54591 w 95534"/>
                  <a:gd name="connsiteY0" fmla="*/ 709684 h 2784143"/>
                  <a:gd name="connsiteX1" fmla="*/ 0 w 95534"/>
                  <a:gd name="connsiteY1" fmla="*/ 0 h 2784143"/>
                  <a:gd name="connsiteX2" fmla="*/ 0 w 95534"/>
                  <a:gd name="connsiteY2" fmla="*/ 2060812 h 2784143"/>
                  <a:gd name="connsiteX3" fmla="*/ 95534 w 95534"/>
                  <a:gd name="connsiteY3" fmla="*/ 2784143 h 2784143"/>
                  <a:gd name="connsiteX4" fmla="*/ 68239 w 95534"/>
                  <a:gd name="connsiteY4" fmla="*/ 655093 h 2784143"/>
                  <a:gd name="connsiteX5" fmla="*/ 54591 w 95534"/>
                  <a:gd name="connsiteY5" fmla="*/ 709684 h 278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534" h="2784143">
                    <a:moveTo>
                      <a:pt x="54591" y="709684"/>
                    </a:moveTo>
                    <a:lnTo>
                      <a:pt x="0" y="0"/>
                    </a:lnTo>
                    <a:lnTo>
                      <a:pt x="0" y="2060812"/>
                    </a:lnTo>
                    <a:lnTo>
                      <a:pt x="95534" y="2784143"/>
                    </a:lnTo>
                    <a:lnTo>
                      <a:pt x="68239" y="655093"/>
                    </a:lnTo>
                    <a:lnTo>
                      <a:pt x="54591" y="709684"/>
                    </a:lnTo>
                    <a:close/>
                  </a:path>
                </a:pathLst>
              </a:custGeom>
              <a:solidFill>
                <a:srgbClr val="34349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8" name="组合 348"/>
            <p:cNvGrpSpPr/>
            <p:nvPr/>
          </p:nvGrpSpPr>
          <p:grpSpPr bwMode="auto">
            <a:xfrm>
              <a:off x="8296303" y="2384098"/>
              <a:ext cx="149022" cy="2758352"/>
              <a:chOff x="6792312" y="2921948"/>
              <a:chExt cx="149022" cy="2758352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6791558" y="2921726"/>
                <a:ext cx="144393" cy="719262"/>
              </a:xfrm>
              <a:prstGeom prst="triangle">
                <a:avLst/>
              </a:prstGeom>
              <a:solidFill>
                <a:srgbClr val="EFB9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6796319" y="3628286"/>
                <a:ext cx="144392" cy="2051408"/>
              </a:xfrm>
              <a:prstGeom prst="rect">
                <a:avLst/>
              </a:prstGeom>
              <a:solidFill>
                <a:srgbClr val="E0B64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79" name="弧形 178"/>
          <p:cNvSpPr/>
          <p:nvPr/>
        </p:nvSpPr>
        <p:spPr>
          <a:xfrm>
            <a:off x="605175" y="3103743"/>
            <a:ext cx="1538288" cy="513159"/>
          </a:xfrm>
          <a:prstGeom prst="arc">
            <a:avLst>
              <a:gd name="adj1" fmla="val 10818205"/>
              <a:gd name="adj2" fmla="val 0"/>
            </a:avLst>
          </a:prstGeom>
          <a:noFill/>
          <a:ln w="57150">
            <a:solidFill>
              <a:srgbClr val="34349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" name="弧形 179"/>
          <p:cNvSpPr/>
          <p:nvPr/>
        </p:nvSpPr>
        <p:spPr>
          <a:xfrm flipH="1" flipV="1">
            <a:off x="607556" y="3100172"/>
            <a:ext cx="1538288" cy="513160"/>
          </a:xfrm>
          <a:prstGeom prst="arc">
            <a:avLst>
              <a:gd name="adj1" fmla="val 10818205"/>
              <a:gd name="adj2" fmla="val 0"/>
            </a:avLst>
          </a:prstGeom>
          <a:noFill/>
          <a:ln w="5715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1" name="TextBox 356"/>
          <p:cNvSpPr txBox="1">
            <a:spLocks noChangeArrowheads="1"/>
          </p:cNvSpPr>
          <p:nvPr/>
        </p:nvSpPr>
        <p:spPr bwMode="auto">
          <a:xfrm>
            <a:off x="2423142" y="3673278"/>
            <a:ext cx="29216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圆柱底面周长的一半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2" name="TextBox 359"/>
          <p:cNvSpPr txBox="1">
            <a:spLocks noChangeArrowheads="1"/>
          </p:cNvSpPr>
          <p:nvPr/>
        </p:nvSpPr>
        <p:spPr bwMode="auto">
          <a:xfrm>
            <a:off x="4397801" y="2183746"/>
            <a:ext cx="8483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圆柱的高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3" name="TextBox 363"/>
          <p:cNvSpPr txBox="1">
            <a:spLocks noChangeArrowheads="1"/>
          </p:cNvSpPr>
          <p:nvPr/>
        </p:nvSpPr>
        <p:spPr bwMode="auto">
          <a:xfrm>
            <a:off x="4491640" y="3021729"/>
            <a:ext cx="10322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4" name="直接连接符 183"/>
          <p:cNvCxnSpPr/>
          <p:nvPr/>
        </p:nvCxnSpPr>
        <p:spPr>
          <a:xfrm flipH="1">
            <a:off x="1377892" y="3362109"/>
            <a:ext cx="769144" cy="0"/>
          </a:xfrm>
          <a:prstGeom prst="line">
            <a:avLst/>
          </a:prstGeom>
          <a:ln w="57150" cap="rnd">
            <a:solidFill>
              <a:srgbClr val="00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>
            <a:endCxn id="65" idx="1"/>
          </p:cNvCxnSpPr>
          <p:nvPr/>
        </p:nvCxnSpPr>
        <p:spPr>
          <a:xfrm flipH="1" flipV="1">
            <a:off x="1374320" y="1836920"/>
            <a:ext cx="3572" cy="1525190"/>
          </a:xfrm>
          <a:prstGeom prst="line">
            <a:avLst/>
          </a:prstGeom>
          <a:ln w="5715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平行四边形 185"/>
          <p:cNvSpPr/>
          <p:nvPr/>
        </p:nvSpPr>
        <p:spPr>
          <a:xfrm>
            <a:off x="2544803" y="3074206"/>
            <a:ext cx="1944290" cy="547688"/>
          </a:xfrm>
          <a:prstGeom prst="parallelogram">
            <a:avLst>
              <a:gd name="adj" fmla="val 8753"/>
            </a:avLst>
          </a:prstGeom>
          <a:solidFill>
            <a:srgbClr val="0066FF">
              <a:alpha val="45098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7" name="组合 372"/>
          <p:cNvGrpSpPr/>
          <p:nvPr/>
        </p:nvGrpSpPr>
        <p:grpSpPr bwMode="auto">
          <a:xfrm>
            <a:off x="611129" y="3102553"/>
            <a:ext cx="1539478" cy="520304"/>
            <a:chOff x="5159939" y="5289333"/>
            <a:chExt cx="2052968" cy="693017"/>
          </a:xfrm>
        </p:grpSpPr>
        <p:sp>
          <p:nvSpPr>
            <p:cNvPr id="188" name="弧形 187"/>
            <p:cNvSpPr/>
            <p:nvPr/>
          </p:nvSpPr>
          <p:spPr>
            <a:xfrm>
              <a:off x="5161526" y="5298848"/>
              <a:ext cx="2051381" cy="683502"/>
            </a:xfrm>
            <a:prstGeom prst="arc">
              <a:avLst>
                <a:gd name="adj1" fmla="val 10818205"/>
                <a:gd name="adj2" fmla="val 0"/>
              </a:avLst>
            </a:prstGeom>
            <a:solidFill>
              <a:srgbClr val="6B6BCF">
                <a:alpha val="63922"/>
              </a:srgb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9" name="弧形 188"/>
            <p:cNvSpPr/>
            <p:nvPr/>
          </p:nvSpPr>
          <p:spPr>
            <a:xfrm flipV="1">
              <a:off x="5159939" y="5289333"/>
              <a:ext cx="2051381" cy="683502"/>
            </a:xfrm>
            <a:prstGeom prst="arc">
              <a:avLst>
                <a:gd name="adj1" fmla="val 10778393"/>
                <a:gd name="adj2" fmla="val 0"/>
              </a:avLst>
            </a:prstGeom>
            <a:solidFill>
              <a:srgbClr val="6B6BCF">
                <a:alpha val="63922"/>
              </a:srgb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0" name="图片 18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800" y="3638563"/>
            <a:ext cx="2492989" cy="90861"/>
          </a:xfrm>
          <a:prstGeom prst="rect">
            <a:avLst/>
          </a:prstGeom>
        </p:spPr>
      </p:pic>
      <p:pic>
        <p:nvPicPr>
          <p:cNvPr id="191" name="图片 19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54188" y="1203598"/>
            <a:ext cx="2492989" cy="333221"/>
          </a:xfrm>
          <a:prstGeom prst="rect">
            <a:avLst/>
          </a:prstGeom>
        </p:spPr>
      </p:pic>
      <p:cxnSp>
        <p:nvCxnSpPr>
          <p:cNvPr id="192" name="直接连接符 191"/>
          <p:cNvCxnSpPr/>
          <p:nvPr/>
        </p:nvCxnSpPr>
        <p:spPr>
          <a:xfrm flipV="1">
            <a:off x="2558495" y="3636367"/>
            <a:ext cx="1889522" cy="0"/>
          </a:xfrm>
          <a:prstGeom prst="line">
            <a:avLst/>
          </a:prstGeom>
          <a:ln w="5715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/>
          <p:cNvCxnSpPr/>
          <p:nvPr/>
        </p:nvCxnSpPr>
        <p:spPr>
          <a:xfrm rot="120000" flipV="1">
            <a:off x="4451967" y="3101777"/>
            <a:ext cx="50006" cy="522685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/>
          <p:nvPr/>
        </p:nvCxnSpPr>
        <p:spPr>
          <a:xfrm flipV="1">
            <a:off x="4419819" y="2095698"/>
            <a:ext cx="0" cy="1539479"/>
          </a:xfrm>
          <a:prstGeom prst="line">
            <a:avLst/>
          </a:prstGeom>
          <a:ln w="5715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AutoShape 4"/>
          <p:cNvSpPr>
            <a:spLocks noChangeArrowheads="1"/>
          </p:cNvSpPr>
          <p:nvPr/>
        </p:nvSpPr>
        <p:spPr bwMode="auto">
          <a:xfrm>
            <a:off x="7240244" y="2246475"/>
            <a:ext cx="350618" cy="371605"/>
          </a:xfrm>
          <a:prstGeom prst="downArrow">
            <a:avLst>
              <a:gd name="adj1" fmla="val 50000"/>
              <a:gd name="adj2" fmla="val 83456"/>
            </a:avLst>
          </a:prstGeom>
          <a:solidFill>
            <a:srgbClr val="FF0000"/>
          </a:solidFill>
          <a:ln w="9525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b="1">
              <a:solidFill>
                <a:srgbClr val="FFCC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7" name="Text Box 5"/>
          <p:cNvSpPr txBox="1">
            <a:spLocks noChangeArrowheads="1"/>
          </p:cNvSpPr>
          <p:nvPr/>
        </p:nvSpPr>
        <p:spPr bwMode="auto">
          <a:xfrm>
            <a:off x="6908223" y="2612541"/>
            <a:ext cx="12346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" name="AutoShape 6"/>
          <p:cNvSpPr>
            <a:spLocks noChangeArrowheads="1"/>
          </p:cNvSpPr>
          <p:nvPr/>
        </p:nvSpPr>
        <p:spPr bwMode="auto">
          <a:xfrm>
            <a:off x="6024567" y="2246475"/>
            <a:ext cx="350618" cy="371605"/>
          </a:xfrm>
          <a:prstGeom prst="downArrow">
            <a:avLst>
              <a:gd name="adj1" fmla="val 50000"/>
              <a:gd name="adj2" fmla="val 83456"/>
            </a:avLst>
          </a:prstGeom>
          <a:solidFill>
            <a:srgbClr val="FF0000"/>
          </a:solidFill>
          <a:ln w="9525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b="1">
              <a:solidFill>
                <a:srgbClr val="FFCC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9" name="Text Box 8"/>
          <p:cNvSpPr txBox="1">
            <a:spLocks noChangeArrowheads="1"/>
          </p:cNvSpPr>
          <p:nvPr/>
        </p:nvSpPr>
        <p:spPr bwMode="auto">
          <a:xfrm>
            <a:off x="8163762" y="2612541"/>
            <a:ext cx="4310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0" name="Text Box 9"/>
          <p:cNvSpPr txBox="1">
            <a:spLocks noChangeArrowheads="1"/>
          </p:cNvSpPr>
          <p:nvPr/>
        </p:nvSpPr>
        <p:spPr bwMode="auto">
          <a:xfrm>
            <a:off x="5157942" y="2650376"/>
            <a:ext cx="17275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圆柱的体积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1" name="Group 16"/>
          <p:cNvGrpSpPr/>
          <p:nvPr/>
        </p:nvGrpSpPr>
        <p:grpSpPr bwMode="auto">
          <a:xfrm>
            <a:off x="6806426" y="2599030"/>
            <a:ext cx="1357336" cy="522684"/>
            <a:chOff x="-59" y="-16"/>
            <a:chExt cx="1293" cy="439"/>
          </a:xfrm>
        </p:grpSpPr>
        <p:sp>
          <p:nvSpPr>
            <p:cNvPr id="202" name="Text Box 11"/>
            <p:cNvSpPr txBox="1">
              <a:spLocks noChangeArrowheads="1"/>
            </p:cNvSpPr>
            <p:nvPr/>
          </p:nvSpPr>
          <p:spPr bwMode="auto">
            <a:xfrm>
              <a:off x="-59" y="-16"/>
              <a:ext cx="227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3" name="Text Box 12"/>
            <p:cNvSpPr txBox="1">
              <a:spLocks noChangeArrowheads="1"/>
            </p:cNvSpPr>
            <p:nvPr/>
          </p:nvSpPr>
          <p:spPr bwMode="auto">
            <a:xfrm>
              <a:off x="1008" y="0"/>
              <a:ext cx="2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4" name="Text Box 3"/>
          <p:cNvSpPr txBox="1">
            <a:spLocks noChangeArrowheads="1"/>
          </p:cNvSpPr>
          <p:nvPr/>
        </p:nvSpPr>
        <p:spPr bwMode="auto">
          <a:xfrm>
            <a:off x="4429348" y="1651182"/>
            <a:ext cx="46791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长方体的体积=底面积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" name="AutoShape 4"/>
          <p:cNvSpPr>
            <a:spLocks noChangeArrowheads="1"/>
          </p:cNvSpPr>
          <p:nvPr/>
        </p:nvSpPr>
        <p:spPr bwMode="auto">
          <a:xfrm>
            <a:off x="8232004" y="2246475"/>
            <a:ext cx="350618" cy="371605"/>
          </a:xfrm>
          <a:prstGeom prst="downArrow">
            <a:avLst>
              <a:gd name="adj1" fmla="val 50000"/>
              <a:gd name="adj2" fmla="val 83456"/>
            </a:avLst>
          </a:prstGeom>
          <a:solidFill>
            <a:srgbClr val="FF0000"/>
          </a:solidFill>
          <a:ln w="9525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b="1">
              <a:solidFill>
                <a:srgbClr val="FFCC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5" name="组合 19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06" name="图片 20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4" grpId="0" bldLvl="0" animBg="1" autoUpdateAnimBg="0"/>
      <p:bldP spid="19" grpId="0" animBg="1"/>
      <p:bldP spid="64" grpId="0" animBg="1"/>
      <p:bldP spid="181" grpId="0"/>
      <p:bldP spid="182" grpId="0"/>
      <p:bldP spid="183" grpId="0"/>
      <p:bldP spid="186" grpId="0" animBg="1"/>
      <p:bldP spid="196" grpId="0" animBg="1" autoUpdateAnimBg="0"/>
      <p:bldP spid="197" grpId="0" bldLvl="0" autoUpdateAnimBg="0"/>
      <p:bldP spid="199" grpId="0" bldLvl="0" autoUpdateAnimBg="0"/>
      <p:bldP spid="200" grpId="0" bldLvl="0" autoUpdateAnimBg="0"/>
      <p:bldP spid="204" grpId="0" bldLvl="0" autoUpdateAnimBg="0"/>
      <p:bldP spid="205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21">
            <a:hlinkClick r:id="rId1" action="ppaction://hlinksldjump"/>
          </p:cNvPr>
          <p:cNvSpPr/>
          <p:nvPr/>
        </p:nvSpPr>
        <p:spPr>
          <a:xfrm>
            <a:off x="3059832" y="345257"/>
            <a:ext cx="2384346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圆锥的体积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193134" y="1275747"/>
            <a:ext cx="1938706" cy="195641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0317" y="1689943"/>
            <a:ext cx="1978026" cy="144247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6467" y1="54757" x2="41595" y2="87961"/>
                        <a14:foregroundMark x1="34758" y1="50680" x2="46724" y2="55922"/>
                        <a14:foregroundMark x1="33048" y1="76893" x2="89744" y2="97282"/>
                        <a14:foregroundMark x1="82051" y1="59417" x2="96581" y2="89126"/>
                        <a14:foregroundMark x1="87179" y1="60000" x2="99145" y2="7339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062251" y="1335787"/>
            <a:ext cx="1332148" cy="195641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25452" y="3373960"/>
            <a:ext cx="8545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圆锥的体积等于和它等底等高的圆柱体积的三分之一。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588495" y="4204121"/>
                <a:ext cx="5446729" cy="3795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ts val="1575"/>
                  </a:lnSpc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00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圆锥的体积</a:t>
                </a:r>
                <a:r>
                  <a:rPr lang="en-US" altLang="zh-CN" sz="2400" b="1" dirty="0">
                    <a:solidFill>
                      <a:srgbClr val="00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= </a:t>
                </a:r>
                <a:r>
                  <a:rPr lang="zh-CN" altLang="zh-CN" sz="2400" b="1" dirty="0">
                    <a:solidFill>
                      <a:srgbClr val="00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底面积</a:t>
                </a:r>
                <a:r>
                  <a:rPr lang="en-US" altLang="zh-CN" sz="2400" b="1" dirty="0">
                    <a:solidFill>
                      <a:srgbClr val="00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× </a:t>
                </a:r>
                <a:r>
                  <a:rPr lang="zh-CN" altLang="zh-CN" sz="2400" b="1" dirty="0">
                    <a:solidFill>
                      <a:srgbClr val="00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高</a:t>
                </a:r>
                <a:r>
                  <a:rPr lang="en-US" altLang="zh-CN" sz="2400" b="1" dirty="0">
                    <a:solidFill>
                      <a:srgbClr val="00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495" y="4204121"/>
                <a:ext cx="5446729" cy="379591"/>
              </a:xfrm>
              <a:prstGeom prst="rect">
                <a:avLst/>
              </a:prstGeom>
              <a:blipFill rotWithShape="1">
                <a:blip r:embed="rId6"/>
                <a:stretch>
                  <a:fillRect l="-9" t="-32732" r="3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825452" y="992806"/>
            <a:ext cx="4972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圆锥的体积与圆柱有怎样的关系呢？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5832100" y="3957900"/>
                <a:ext cx="1200970" cy="625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50000"/>
                  </a:spcBef>
                  <a:buNone/>
                </a:pPr>
                <a:r>
                  <a:rPr lang="en-US" altLang="zh-CN" sz="2400" b="1" i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Ⅴ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𝟑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微软雅黑" panose="020B0503020204020204" pitchFamily="34" charset="-122"/>
                      </a:rPr>
                      <m:t>𝑺</m:t>
                    </m:r>
                  </m:oMath>
                </a14:m>
                <a:r>
                  <a:rPr lang="en-US" altLang="zh-CN" sz="2400" b="1" i="1" dirty="0" err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h</a:t>
                </a:r>
                <a:endParaRPr lang="en-US" altLang="zh-CN" sz="24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2100" y="3957900"/>
                <a:ext cx="1200970" cy="625812"/>
              </a:xfrm>
              <a:prstGeom prst="rect">
                <a:avLst/>
              </a:prstGeom>
              <a:blipFill rotWithShape="1">
                <a:blip r:embed="rId7"/>
                <a:stretch>
                  <a:fillRect l="-22" t="-93" r="-3030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15" grpId="0"/>
      <p:bldP spid="17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标注 71"/>
          <p:cNvSpPr/>
          <p:nvPr/>
        </p:nvSpPr>
        <p:spPr>
          <a:xfrm>
            <a:off x="5973146" y="1684046"/>
            <a:ext cx="2906007" cy="955101"/>
          </a:xfrm>
          <a:prstGeom prst="wedgeRoundRectCallout">
            <a:avLst>
              <a:gd name="adj1" fmla="val 15291"/>
              <a:gd name="adj2" fmla="val 75170"/>
              <a:gd name="adj3" fmla="val 16667"/>
            </a:avLst>
          </a:prstGeom>
          <a:solidFill>
            <a:schemeClr val="accent3">
              <a:lumMod val="60000"/>
              <a:lumOff val="40000"/>
              <a:alpha val="81000"/>
            </a:schemeClr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有一个圆圆的底面，一个侧面；</a:t>
            </a: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只有一条高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7112" y="107731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1079529" y="1042330"/>
            <a:ext cx="645157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将下面图形分类，说说每类图形的名称和特征。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圆柱形 46"/>
          <p:cNvSpPr/>
          <p:nvPr/>
        </p:nvSpPr>
        <p:spPr>
          <a:xfrm>
            <a:off x="971600" y="2072672"/>
            <a:ext cx="796308" cy="1152128"/>
          </a:xfrm>
          <a:prstGeom prst="can">
            <a:avLst/>
          </a:prstGeom>
          <a:solidFill>
            <a:srgbClr val="AFF22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 rot="18423197">
            <a:off x="3581538" y="1699885"/>
            <a:ext cx="863975" cy="1376762"/>
            <a:chOff x="4427984" y="1347614"/>
            <a:chExt cx="1104441" cy="1376762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9" name="等腰三角形 48"/>
            <p:cNvSpPr/>
            <p:nvPr/>
          </p:nvSpPr>
          <p:spPr>
            <a:xfrm>
              <a:off x="4427984" y="1347614"/>
              <a:ext cx="1098000" cy="1224136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433273" y="2436376"/>
              <a:ext cx="1099152" cy="288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圆柱形 50"/>
          <p:cNvSpPr/>
          <p:nvPr/>
        </p:nvSpPr>
        <p:spPr>
          <a:xfrm rot="1184631">
            <a:off x="2170605" y="2265018"/>
            <a:ext cx="1224136" cy="490557"/>
          </a:xfrm>
          <a:prstGeom prst="can">
            <a:avLst>
              <a:gd name="adj" fmla="val 46205"/>
            </a:avLst>
          </a:prstGeom>
          <a:solidFill>
            <a:srgbClr val="AFF22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9922446">
            <a:off x="5159937" y="1908822"/>
            <a:ext cx="585103" cy="1118720"/>
            <a:chOff x="4427984" y="1347614"/>
            <a:chExt cx="1104441" cy="1376762"/>
          </a:xfrm>
          <a:solidFill>
            <a:srgbClr val="C7A6D3"/>
          </a:solidFill>
        </p:grpSpPr>
        <p:sp>
          <p:nvSpPr>
            <p:cNvPr id="53" name="等腰三角形 52"/>
            <p:cNvSpPr/>
            <p:nvPr/>
          </p:nvSpPr>
          <p:spPr>
            <a:xfrm>
              <a:off x="4427984" y="1347614"/>
              <a:ext cx="1098000" cy="1224136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33273" y="2436376"/>
              <a:ext cx="1099152" cy="288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21415370">
            <a:off x="6062071" y="1981928"/>
            <a:ext cx="1452849" cy="641796"/>
            <a:chOff x="4427984" y="1347614"/>
            <a:chExt cx="1104441" cy="1376762"/>
          </a:xfrm>
          <a:solidFill>
            <a:srgbClr val="C7A6D3"/>
          </a:solidFill>
        </p:grpSpPr>
        <p:sp>
          <p:nvSpPr>
            <p:cNvPr id="56" name="等腰三角形 55"/>
            <p:cNvSpPr/>
            <p:nvPr/>
          </p:nvSpPr>
          <p:spPr>
            <a:xfrm>
              <a:off x="4427984" y="1347614"/>
              <a:ext cx="1098000" cy="1224136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433273" y="2436376"/>
              <a:ext cx="1099152" cy="288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圆柱形 57"/>
          <p:cNvSpPr/>
          <p:nvPr/>
        </p:nvSpPr>
        <p:spPr>
          <a:xfrm rot="2479205">
            <a:off x="7865824" y="1877861"/>
            <a:ext cx="258269" cy="1568044"/>
          </a:xfrm>
          <a:prstGeom prst="can">
            <a:avLst>
              <a:gd name="adj" fmla="val 47162"/>
            </a:avLst>
          </a:prstGeom>
          <a:solidFill>
            <a:srgbClr val="AFF22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1338695" y="2876300"/>
            <a:ext cx="1443977" cy="443604"/>
          </a:xfrm>
          <a:prstGeom prst="cloudCallout">
            <a:avLst>
              <a:gd name="adj1" fmla="val -28599"/>
              <a:gd name="adj2" fmla="val 109171"/>
            </a:avLst>
          </a:prstGeom>
          <a:solidFill>
            <a:schemeClr val="accent5">
              <a:lumMod val="40000"/>
              <a:lumOff val="60000"/>
              <a:alpha val="71000"/>
            </a:scheme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 柱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云形标注 65"/>
          <p:cNvSpPr/>
          <p:nvPr/>
        </p:nvSpPr>
        <p:spPr>
          <a:xfrm>
            <a:off x="7308304" y="2979679"/>
            <a:ext cx="1368152" cy="528175"/>
          </a:xfrm>
          <a:prstGeom prst="cloudCallout">
            <a:avLst>
              <a:gd name="adj1" fmla="val -23355"/>
              <a:gd name="adj2" fmla="val 100065"/>
            </a:avLst>
          </a:prstGeom>
          <a:solidFill>
            <a:schemeClr val="accent5">
              <a:lumMod val="40000"/>
              <a:lumOff val="60000"/>
              <a:alpha val="81000"/>
            </a:scheme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 锥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圆角矩形标注 72"/>
          <p:cNvSpPr/>
          <p:nvPr/>
        </p:nvSpPr>
        <p:spPr>
          <a:xfrm>
            <a:off x="602693" y="1511316"/>
            <a:ext cx="5217746" cy="955101"/>
          </a:xfrm>
          <a:prstGeom prst="wedgeRoundRectCallout">
            <a:avLst>
              <a:gd name="adj1" fmla="val -20484"/>
              <a:gd name="adj2" fmla="val 94113"/>
              <a:gd name="adj3" fmla="val 16667"/>
            </a:avLst>
          </a:prstGeom>
          <a:solidFill>
            <a:schemeClr val="bg1">
              <a:lumMod val="85000"/>
              <a:alpha val="71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有两个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圆圆的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底面，一个侧面；有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无数条高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；侧面</a:t>
            </a:r>
            <a:r>
              <a:rPr lang="zh-CN" altLang="en-US" sz="2000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沿高展开是一个长方形（或正方形）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，长方形的一组邻边等于圆柱的底面周长和高。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61531E-6 L -0.00886 0.2920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" y="146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8.4594E-7 L 0.17135 0.3158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9" y="157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9083E-6 L 0.11649 0.300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6" y="15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9.66348E-7 L 0.11198 0.33251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" y="166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39271E-6 L -0.46094 0.26243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56" y="13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46" grpId="0"/>
      <p:bldP spid="47" grpId="0" animBg="1"/>
      <p:bldP spid="47" grpId="1" animBg="1"/>
      <p:bldP spid="51" grpId="0" animBg="1"/>
      <p:bldP spid="51" grpId="1" animBg="1"/>
      <p:bldP spid="58" grpId="0" animBg="1"/>
      <p:bldP spid="58" grpId="1" animBg="1"/>
      <p:bldP spid="9" grpId="0" animBg="1"/>
      <p:bldP spid="66" grpId="0" animBg="1"/>
      <p:bldP spid="7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251969" y="771550"/>
            <a:ext cx="765261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判断。对的画“√”，错的画“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624933" y="1217820"/>
            <a:ext cx="84399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一个三角形沿着一条边旋转一定可以形成一个圆锥。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624933" y="2100933"/>
            <a:ext cx="8365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圆柱的侧面展开图不一定是个长方形。          （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620570" y="2790177"/>
            <a:ext cx="84399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圆柱体积是圆锥体积的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倍。                   （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8056808" y="2012938"/>
            <a:ext cx="52714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8089532" y="1547556"/>
            <a:ext cx="52714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8115964" y="2716310"/>
            <a:ext cx="52714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圆角矩形标注 12"/>
              <p:cNvSpPr/>
              <p:nvPr/>
            </p:nvSpPr>
            <p:spPr>
              <a:xfrm>
                <a:off x="1410510" y="3576847"/>
                <a:ext cx="5278146" cy="601398"/>
              </a:xfrm>
              <a:prstGeom prst="wedgeRoundRectCallout">
                <a:avLst>
                  <a:gd name="adj1" fmla="val 3043"/>
                  <a:gd name="adj2" fmla="val -120960"/>
                  <a:gd name="adj3" fmla="val 16667"/>
                </a:avLst>
              </a:prstGeom>
              <a:solidFill>
                <a:srgbClr val="66CCFF">
                  <a:alpha val="31000"/>
                </a:srgb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/>
                <a:r>
                  <a:rPr lang="zh-CN" altLang="en-US" sz="20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圆锥的体积是与它</a:t>
                </a:r>
                <a:r>
                  <a:rPr lang="zh-CN" altLang="en-US" sz="2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等底等高</a:t>
                </a:r>
                <a:r>
                  <a:rPr lang="zh-CN" altLang="en-US" sz="20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的圆柱体积的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0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圆角矩形标注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0510" y="3576847"/>
                <a:ext cx="5278146" cy="601398"/>
              </a:xfrm>
              <a:prstGeom prst="wedgeRoundRectCallout">
                <a:avLst>
                  <a:gd name="adj1" fmla="val 3043"/>
                  <a:gd name="adj2" fmla="val -120960"/>
                  <a:gd name="adj3" fmla="val 16667"/>
                </a:avLst>
              </a:prstGeom>
              <a:blipFill rotWithShape="1">
                <a:blip r:embed="rId1"/>
                <a:stretch>
                  <a:fillRect l="-184" t="-72626" r="-177" b="-1487"/>
                </a:stretch>
              </a:blip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80653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5" grpId="0"/>
      <p:bldP spid="13" grpId="0" animBg="1"/>
    </p:bldLst>
  </p:timing>
</p:sld>
</file>

<file path=ppt/tags/tag1.xml><?xml version="1.0" encoding="utf-8"?>
<p:tagLst xmlns:p="http://schemas.openxmlformats.org/presentationml/2006/main">
  <p:tag name="KSO_WPP_MARK_KEY" val="51f1893f-eca3-4f30-a417-476538d239d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1465</Words>
  <Application>WPS 演示</Application>
  <PresentationFormat>全屏显示(16:9)</PresentationFormat>
  <Paragraphs>294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楷体</vt:lpstr>
      <vt:lpstr>Calibri</vt:lpstr>
      <vt:lpstr>楷体_GB2312</vt:lpstr>
      <vt:lpstr>新宋体</vt:lpstr>
      <vt:lpstr>Times New Roman</vt:lpstr>
      <vt:lpstr>幼圆</vt:lpstr>
      <vt:lpstr>Cambria Math</vt:lpstr>
      <vt:lpstr>Cambria Math</vt:lpstr>
      <vt:lpstr>方正书宋_GBK</vt:lpstr>
      <vt:lpstr>Script</vt:lpstr>
      <vt:lpstr>Segoe Script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70</cp:revision>
  <dcterms:created xsi:type="dcterms:W3CDTF">2018-09-11T05:46:00Z</dcterms:created>
  <dcterms:modified xsi:type="dcterms:W3CDTF">2023-02-13T05:45:25Z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BAAC90ECAE8D4548B1CB4FDC93FFA2EF</vt:lpwstr>
  </property>
  <property fmtid="{D5CDD505-2E9C-101B-9397-08002B2CF9AE}" pid="3" name="KSOProductBuildVer">
    <vt:lpwstr>2052-11.1.0.13703</vt:lpwstr>
  </property>
</Properties>
</file>