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289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6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8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综合练习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3" Type="http://schemas.openxmlformats.org/officeDocument/2006/relationships/slide" Target="slide7.xml"/><Relationship Id="rId2" Type="http://schemas.openxmlformats.org/officeDocument/2006/relationships/slide" Target="slide10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w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wm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68184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复习旧知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105782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5734" y="78270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539552" y="1395059"/>
            <a:ext cx="3471748" cy="2832875"/>
            <a:chOff x="451362" y="1721643"/>
            <a:chExt cx="3471748" cy="283287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551258" y="1721643"/>
              <a:ext cx="3371852" cy="2832875"/>
            </a:xfrm>
            <a:prstGeom prst="rect">
              <a:avLst/>
            </a:prstGeom>
          </p:spPr>
        </p:pic>
        <p:grpSp>
          <p:nvGrpSpPr>
            <p:cNvPr id="8" name="Group 36"/>
            <p:cNvGrpSpPr/>
            <p:nvPr/>
          </p:nvGrpSpPr>
          <p:grpSpPr bwMode="auto">
            <a:xfrm flipH="1">
              <a:off x="451362" y="1981286"/>
              <a:ext cx="2916211" cy="2313587"/>
              <a:chOff x="45" y="227"/>
              <a:chExt cx="1888" cy="1514"/>
            </a:xfrm>
          </p:grpSpPr>
          <p:grpSp>
            <p:nvGrpSpPr>
              <p:cNvPr id="10" name="Group 5"/>
              <p:cNvGrpSpPr/>
              <p:nvPr/>
            </p:nvGrpSpPr>
            <p:grpSpPr bwMode="auto">
              <a:xfrm>
                <a:off x="1104" y="227"/>
                <a:ext cx="734" cy="341"/>
                <a:chOff x="-385" y="0"/>
                <a:chExt cx="838" cy="279"/>
              </a:xfrm>
            </p:grpSpPr>
            <p:sp>
              <p:nvSpPr>
                <p:cNvPr id="25" name="Line 11"/>
                <p:cNvSpPr>
                  <a:spLocks noChangeShapeType="1"/>
                </p:cNvSpPr>
                <p:nvPr/>
              </p:nvSpPr>
              <p:spPr bwMode="auto">
                <a:xfrm>
                  <a:off x="181" y="0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6" name="Line 12"/>
                <p:cNvSpPr>
                  <a:spLocks noChangeShapeType="1"/>
                </p:cNvSpPr>
                <p:nvPr/>
              </p:nvSpPr>
              <p:spPr bwMode="auto">
                <a:xfrm>
                  <a:off x="317" y="151"/>
                  <a:ext cx="1" cy="91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317" y="0"/>
                  <a:ext cx="1" cy="9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8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-385" y="29"/>
                  <a:ext cx="725" cy="2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  2.1</a:t>
                  </a:r>
                  <a:r>
                    <a:rPr lang="zh-CN" altLang="en-US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米</a:t>
                  </a:r>
                  <a:endPara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9" name="Line 11"/>
                <p:cNvSpPr>
                  <a:spLocks noChangeShapeType="1"/>
                </p:cNvSpPr>
                <p:nvPr/>
              </p:nvSpPr>
              <p:spPr bwMode="auto">
                <a:xfrm>
                  <a:off x="181" y="279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</p:grpSp>
          <p:grpSp>
            <p:nvGrpSpPr>
              <p:cNvPr id="11" name="Group 11"/>
              <p:cNvGrpSpPr/>
              <p:nvPr/>
            </p:nvGrpSpPr>
            <p:grpSpPr bwMode="auto">
              <a:xfrm>
                <a:off x="45" y="1451"/>
                <a:ext cx="1497" cy="290"/>
                <a:chOff x="-112" y="0"/>
                <a:chExt cx="1836" cy="405"/>
              </a:xfrm>
            </p:grpSpPr>
            <p:sp>
              <p:nvSpPr>
                <p:cNvPr id="19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-112" y="172"/>
                  <a:ext cx="635" cy="0"/>
                </a:xfrm>
                <a:prstGeom prst="line">
                  <a:avLst/>
                </a:prstGeom>
                <a:noFill/>
                <a:ln w="25400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0" name="Line 13"/>
                <p:cNvSpPr>
                  <a:spLocks noChangeShapeType="1"/>
                </p:cNvSpPr>
                <p:nvPr/>
              </p:nvSpPr>
              <p:spPr bwMode="auto">
                <a:xfrm>
                  <a:off x="1134" y="182"/>
                  <a:ext cx="590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1" name="Line 14"/>
                <p:cNvSpPr>
                  <a:spLocks noChangeShapeType="1"/>
                </p:cNvSpPr>
                <p:nvPr/>
              </p:nvSpPr>
              <p:spPr bwMode="auto">
                <a:xfrm>
                  <a:off x="-112" y="0"/>
                  <a:ext cx="0" cy="31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3" name="Line 15"/>
                <p:cNvSpPr>
                  <a:spLocks noChangeShapeType="1"/>
                </p:cNvSpPr>
                <p:nvPr/>
              </p:nvSpPr>
              <p:spPr bwMode="auto">
                <a:xfrm>
                  <a:off x="1724" y="0"/>
                  <a:ext cx="0" cy="31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607" y="26"/>
                  <a:ext cx="591" cy="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10</a:t>
                  </a:r>
                  <a:r>
                    <a:rPr lang="zh-CN" altLang="en-US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米</a:t>
                  </a:r>
                  <a:endPara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2" name="Group 17"/>
              <p:cNvGrpSpPr/>
              <p:nvPr/>
            </p:nvGrpSpPr>
            <p:grpSpPr bwMode="auto">
              <a:xfrm>
                <a:off x="1434" y="568"/>
                <a:ext cx="499" cy="1020"/>
                <a:chOff x="-137" y="-185"/>
                <a:chExt cx="635" cy="1184"/>
              </a:xfrm>
            </p:grpSpPr>
            <p:sp>
              <p:nvSpPr>
                <p:cNvPr id="13" name="Line 11"/>
                <p:cNvSpPr>
                  <a:spLocks noChangeShapeType="1"/>
                </p:cNvSpPr>
                <p:nvPr/>
              </p:nvSpPr>
              <p:spPr bwMode="auto">
                <a:xfrm>
                  <a:off x="91" y="-184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14" name="Line 12"/>
                <p:cNvSpPr>
                  <a:spLocks noChangeShapeType="1"/>
                </p:cNvSpPr>
                <p:nvPr/>
              </p:nvSpPr>
              <p:spPr bwMode="auto">
                <a:xfrm>
                  <a:off x="227" y="681"/>
                  <a:ext cx="0" cy="31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15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27" y="-185"/>
                  <a:ext cx="0" cy="363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1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-137" y="271"/>
                  <a:ext cx="635" cy="3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 6</a:t>
                  </a:r>
                  <a:r>
                    <a:rPr lang="zh-CN" altLang="en-US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米</a:t>
                  </a:r>
                  <a:endPara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Line 11"/>
                <p:cNvSpPr>
                  <a:spLocks noChangeShapeType="1"/>
                </p:cNvSpPr>
                <p:nvPr/>
              </p:nvSpPr>
              <p:spPr bwMode="auto">
                <a:xfrm>
                  <a:off x="90" y="998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</p:grpSp>
        </p:grpSp>
      </p:grp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1171998" y="647276"/>
            <a:ext cx="835869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）它的容积是多少立方米？（墙壁的厚度忽略</a:t>
            </a:r>
            <a:r>
              <a:rPr lang="zh-CN" altLang="en-US" sz="2400" b="1" dirty="0" smtClean="0">
                <a:latin typeface="Script"/>
                <a:ea typeface="楷体" panose="02010609060101010101" pitchFamily="49" charset="-122"/>
              </a:rPr>
              <a:t>不计）</a:t>
            </a:r>
            <a:endParaRPr lang="zh-CN" altLang="en-US" sz="24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4413040" y="2236100"/>
            <a:ext cx="1984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 471+54.95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4397815" y="2810367"/>
            <a:ext cx="3456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 525.95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（立方米） 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4229240" y="3384634"/>
            <a:ext cx="4440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答：它的容积是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525.95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立方米。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 Box 3"/>
              <p:cNvSpPr txBox="1">
                <a:spLocks noChangeArrowheads="1"/>
              </p:cNvSpPr>
              <p:nvPr/>
            </p:nvSpPr>
            <p:spPr bwMode="auto">
              <a:xfrm>
                <a:off x="4639194" y="1439015"/>
                <a:ext cx="3456385" cy="68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78.5×6+78.5×2.1×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39194" y="1439015"/>
                <a:ext cx="3456385" cy="684483"/>
              </a:xfrm>
              <a:prstGeom prst="rect">
                <a:avLst/>
              </a:prstGeom>
              <a:blipFill rotWithShape="1">
                <a:blip r:embed="rId3"/>
                <a:stretch>
                  <a:fillRect l="-15" t="-1964" r="17" b="-4461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121056" y="704819"/>
            <a:ext cx="594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Script"/>
                <a:ea typeface="楷体" panose="02010609060101010101" pitchFamily="49" charset="-122"/>
              </a:rPr>
              <a:t>5.</a:t>
            </a:r>
            <a:endParaRPr lang="zh-CN" altLang="en-US" sz="2400" b="1"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  <p:bldP spid="37" grpId="0" autoUpdateAnimBg="0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6168" y="75336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63168" y="627534"/>
            <a:ext cx="7409698" cy="123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李老师做一件冰雕作品，要将两个棱长为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厘米的正方体冰块分别雕成最大的圆柱和圆锥。它们的体积各是多少立方分米？</a:t>
            </a:r>
            <a:endParaRPr lang="zh-CN" altLang="en-US" sz="24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000286" y="1122588"/>
            <a:ext cx="545425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500" b="1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404480" y="1896332"/>
            <a:ext cx="23185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圆柱的体积：  </a:t>
            </a:r>
            <a:endParaRPr lang="zh-CN" altLang="zh-CN" sz="2400" b="1" dirty="0">
              <a:solidFill>
                <a:srgbClr val="0070C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404480" y="2379750"/>
            <a:ext cx="3888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60÷2</a:t>
            </a:r>
            <a:r>
              <a:rPr lang="zh-CN" altLang="en-US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）</a:t>
            </a:r>
            <a:r>
              <a:rPr lang="en-US" altLang="zh-CN" sz="2400" b="1" baseline="3000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×3.14×60</a:t>
            </a:r>
            <a:endParaRPr lang="en-US" altLang="zh-CN" sz="2400" b="1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309230" y="2863168"/>
            <a:ext cx="33475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 900</a:t>
            </a:r>
            <a:r>
              <a:rPr lang="en-US" altLang="zh-CN" sz="2400" b="1" baseline="3000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×3.14×60</a:t>
            </a:r>
            <a:endParaRPr lang="en-US" altLang="zh-CN" sz="2400" b="1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308040" y="3346586"/>
            <a:ext cx="38142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 169560</a:t>
            </a:r>
            <a:r>
              <a:rPr lang="zh-CN" altLang="en-US"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（立方厘米）  </a:t>
            </a:r>
            <a:endParaRPr lang="zh-CN" altLang="en-US" sz="2400" b="1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404480" y="3830005"/>
            <a:ext cx="527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169560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立方厘米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=169.56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立方分米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26" name="Group 80"/>
          <p:cNvGrpSpPr/>
          <p:nvPr/>
        </p:nvGrpSpPr>
        <p:grpSpPr bwMode="auto">
          <a:xfrm>
            <a:off x="1244686" y="2314853"/>
            <a:ext cx="2124075" cy="1628776"/>
            <a:chOff x="-90" y="0"/>
            <a:chExt cx="1784" cy="1368"/>
          </a:xfrm>
        </p:grpSpPr>
        <p:sp>
          <p:nvSpPr>
            <p:cNvPr id="27" name="Oval 79"/>
            <p:cNvSpPr>
              <a:spLocks noChangeArrowheads="1"/>
            </p:cNvSpPr>
            <p:nvPr/>
          </p:nvSpPr>
          <p:spPr bwMode="auto">
            <a:xfrm>
              <a:off x="150" y="684"/>
              <a:ext cx="723" cy="293"/>
            </a:xfrm>
            <a:prstGeom prst="ellipse">
              <a:avLst/>
            </a:prstGeom>
            <a:noFill/>
            <a:ln w="19050" cmpd="sng">
              <a:solidFill>
                <a:srgbClr val="008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FFCCFF"/>
                </a:solidFill>
                <a:latin typeface="Script"/>
                <a:ea typeface="楷体" panose="02010609060101010101" pitchFamily="49" charset="-122"/>
              </a:endParaRPr>
            </a:p>
          </p:txBody>
        </p:sp>
        <p:grpSp>
          <p:nvGrpSpPr>
            <p:cNvPr id="28" name="Group 15"/>
            <p:cNvGrpSpPr/>
            <p:nvPr/>
          </p:nvGrpSpPr>
          <p:grpSpPr bwMode="auto">
            <a:xfrm>
              <a:off x="817" y="16"/>
              <a:ext cx="877" cy="725"/>
              <a:chOff x="-90" y="0"/>
              <a:chExt cx="877" cy="681"/>
            </a:xfrm>
          </p:grpSpPr>
          <p:sp>
            <p:nvSpPr>
              <p:cNvPr id="41" name="Line 11"/>
              <p:cNvSpPr>
                <a:spLocks noChangeShapeType="1"/>
              </p:cNvSpPr>
              <p:nvPr/>
            </p:nvSpPr>
            <p:spPr bwMode="auto">
              <a:xfrm>
                <a:off x="137" y="0"/>
                <a:ext cx="330" cy="1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42" name="Line 12"/>
              <p:cNvSpPr>
                <a:spLocks noChangeShapeType="1"/>
              </p:cNvSpPr>
              <p:nvPr/>
            </p:nvSpPr>
            <p:spPr bwMode="auto">
              <a:xfrm>
                <a:off x="273" y="464"/>
                <a:ext cx="0" cy="217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43" name="Line 13"/>
              <p:cNvSpPr>
                <a:spLocks noChangeShapeType="1"/>
              </p:cNvSpPr>
              <p:nvPr/>
            </p:nvSpPr>
            <p:spPr bwMode="auto">
              <a:xfrm flipV="1">
                <a:off x="273" y="0"/>
                <a:ext cx="0" cy="247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44" name="Text Box 14"/>
              <p:cNvSpPr txBox="1">
                <a:spLocks noChangeArrowheads="1"/>
              </p:cNvSpPr>
              <p:nvPr/>
            </p:nvSpPr>
            <p:spPr bwMode="auto">
              <a:xfrm>
                <a:off x="-90" y="227"/>
                <a:ext cx="877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 60</a:t>
                </a:r>
                <a:r>
                  <a: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厘米</a:t>
                </a:r>
                <a:endParaRPr lang="zh-CN" altLang="en-US" sz="15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Line 11"/>
              <p:cNvSpPr>
                <a:spLocks noChangeShapeType="1"/>
              </p:cNvSpPr>
              <p:nvPr/>
            </p:nvSpPr>
            <p:spPr bwMode="auto">
              <a:xfrm>
                <a:off x="136" y="680"/>
                <a:ext cx="330" cy="1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grpSp>
          <p:nvGrpSpPr>
            <p:cNvPr id="29" name="Group 51"/>
            <p:cNvGrpSpPr/>
            <p:nvPr/>
          </p:nvGrpSpPr>
          <p:grpSpPr bwMode="auto">
            <a:xfrm>
              <a:off x="-21" y="0"/>
              <a:ext cx="1065" cy="980"/>
              <a:chOff x="-47" y="0"/>
              <a:chExt cx="2379" cy="2201"/>
            </a:xfrm>
          </p:grpSpPr>
          <p:sp>
            <p:nvSpPr>
              <p:cNvPr id="36" name="AutoShape 52"/>
              <p:cNvSpPr>
                <a:spLocks noChangeArrowheads="1"/>
              </p:cNvSpPr>
              <p:nvPr/>
            </p:nvSpPr>
            <p:spPr bwMode="auto">
              <a:xfrm>
                <a:off x="360" y="0"/>
                <a:ext cx="1590" cy="2199"/>
              </a:xfrm>
              <a:prstGeom prst="can">
                <a:avLst>
                  <a:gd name="adj" fmla="val 34575"/>
                </a:avLst>
              </a:prstGeom>
              <a:solidFill>
                <a:srgbClr val="008000">
                  <a:alpha val="9000"/>
                </a:srgbClr>
              </a:solidFill>
              <a:ln w="9525" cmpd="sng">
                <a:solidFill>
                  <a:srgbClr val="008000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endParaRPr lang="zh-CN" altLang="zh-CN" sz="2400" b="1">
                  <a:solidFill>
                    <a:srgbClr val="FFCCFF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AutoShape 53"/>
              <p:cNvSpPr>
                <a:spLocks noChangeArrowheads="1"/>
              </p:cNvSpPr>
              <p:nvPr/>
            </p:nvSpPr>
            <p:spPr bwMode="auto">
              <a:xfrm>
                <a:off x="15" y="6"/>
                <a:ext cx="2295" cy="2184"/>
              </a:xfrm>
              <a:prstGeom prst="cube">
                <a:avLst>
                  <a:gd name="adj" fmla="val 25000"/>
                </a:avLst>
              </a:prstGeom>
              <a:solidFill>
                <a:srgbClr val="FFFFFF">
                  <a:alpha val="0"/>
                </a:srgbClr>
              </a:solidFill>
              <a:ln w="9525" cmpd="sng">
                <a:solidFill>
                  <a:srgbClr val="0000FF"/>
                </a:solidFill>
                <a:miter lim="800000"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endParaRPr lang="zh-CN" altLang="zh-CN" sz="2400" b="1">
                  <a:solidFill>
                    <a:srgbClr val="FFCCFF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Line 54"/>
              <p:cNvSpPr>
                <a:spLocks noChangeShapeType="1"/>
              </p:cNvSpPr>
              <p:nvPr/>
            </p:nvSpPr>
            <p:spPr bwMode="auto">
              <a:xfrm rot="16200000">
                <a:off x="1485" y="699"/>
                <a:ext cx="0" cy="1695"/>
              </a:xfrm>
              <a:prstGeom prst="line">
                <a:avLst/>
              </a:prstGeom>
              <a:noFill/>
              <a:ln w="19050" cmpd="sng">
                <a:solidFill>
                  <a:srgbClr val="00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9" name="Line 55"/>
              <p:cNvSpPr>
                <a:spLocks noChangeShapeType="1"/>
              </p:cNvSpPr>
              <p:nvPr/>
            </p:nvSpPr>
            <p:spPr bwMode="auto">
              <a:xfrm>
                <a:off x="570" y="15"/>
                <a:ext cx="60" cy="1560"/>
              </a:xfrm>
              <a:prstGeom prst="line">
                <a:avLst/>
              </a:prstGeom>
              <a:noFill/>
              <a:ln w="19050" cmpd="sng">
                <a:solidFill>
                  <a:srgbClr val="00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40" name="Line 56"/>
              <p:cNvSpPr>
                <a:spLocks noChangeShapeType="1"/>
              </p:cNvSpPr>
              <p:nvPr/>
            </p:nvSpPr>
            <p:spPr bwMode="auto">
              <a:xfrm rot="16200000">
                <a:off x="-44" y="1559"/>
                <a:ext cx="639" cy="645"/>
              </a:xfrm>
              <a:prstGeom prst="line">
                <a:avLst/>
              </a:prstGeom>
              <a:noFill/>
              <a:ln w="19050" cmpd="sng">
                <a:solidFill>
                  <a:srgbClr val="00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grpSp>
          <p:nvGrpSpPr>
            <p:cNvPr id="30" name="Group 66"/>
            <p:cNvGrpSpPr/>
            <p:nvPr/>
          </p:nvGrpSpPr>
          <p:grpSpPr bwMode="auto">
            <a:xfrm>
              <a:off x="-90" y="967"/>
              <a:ext cx="872" cy="401"/>
              <a:chOff x="-90" y="-1"/>
              <a:chExt cx="872" cy="401"/>
            </a:xfrm>
          </p:grpSpPr>
          <p:sp>
            <p:nvSpPr>
              <p:cNvPr id="31" name="Text Box 14"/>
              <p:cNvSpPr txBox="1">
                <a:spLocks noChangeArrowheads="1"/>
              </p:cNvSpPr>
              <p:nvPr/>
            </p:nvSpPr>
            <p:spPr bwMode="auto">
              <a:xfrm>
                <a:off x="-90" y="129"/>
                <a:ext cx="872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 60</a:t>
                </a:r>
                <a:r>
                  <a: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厘米</a:t>
                </a:r>
                <a:endParaRPr lang="zh-CN" altLang="en-US" sz="15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Line 11"/>
              <p:cNvSpPr>
                <a:spLocks noChangeShapeType="1"/>
              </p:cNvSpPr>
              <p:nvPr/>
            </p:nvSpPr>
            <p:spPr bwMode="auto">
              <a:xfrm rot="5400000">
                <a:off x="-82" y="117"/>
                <a:ext cx="182" cy="1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3" name="Line 11"/>
              <p:cNvSpPr>
                <a:spLocks noChangeShapeType="1"/>
              </p:cNvSpPr>
              <p:nvPr/>
            </p:nvSpPr>
            <p:spPr bwMode="auto">
              <a:xfrm rot="5400000">
                <a:off x="680" y="89"/>
                <a:ext cx="182" cy="1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4" name="Line 64"/>
              <p:cNvSpPr>
                <a:spLocks noChangeShapeType="1"/>
              </p:cNvSpPr>
              <p:nvPr/>
            </p:nvSpPr>
            <p:spPr bwMode="auto">
              <a:xfrm flipH="1">
                <a:off x="0" y="136"/>
                <a:ext cx="136" cy="0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35" name="Line 65"/>
              <p:cNvSpPr>
                <a:spLocks noChangeShapeType="1"/>
              </p:cNvSpPr>
              <p:nvPr/>
            </p:nvSpPr>
            <p:spPr bwMode="auto">
              <a:xfrm rot="10800000" flipH="1">
                <a:off x="635" y="118"/>
                <a:ext cx="136" cy="0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sz="105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82"/>
          <p:cNvGrpSpPr/>
          <p:nvPr/>
        </p:nvGrpSpPr>
        <p:grpSpPr bwMode="auto">
          <a:xfrm>
            <a:off x="1116640" y="2254340"/>
            <a:ext cx="1559718" cy="1685926"/>
            <a:chOff x="-88" y="-8"/>
            <a:chExt cx="1310" cy="1416"/>
          </a:xfrm>
        </p:grpSpPr>
        <p:pic>
          <p:nvPicPr>
            <p:cNvPr id="47" name="Picture 74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2" y="-8"/>
              <a:ext cx="1100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AutoShape 75"/>
            <p:cNvSpPr>
              <a:spLocks noChangeArrowheads="1"/>
            </p:cNvSpPr>
            <p:nvPr/>
          </p:nvSpPr>
          <p:spPr bwMode="auto">
            <a:xfrm>
              <a:off x="24" y="27"/>
              <a:ext cx="1092" cy="1006"/>
            </a:xfrm>
            <a:prstGeom prst="cube">
              <a:avLst>
                <a:gd name="adj" fmla="val 25000"/>
              </a:avLst>
            </a:prstGeom>
            <a:solidFill>
              <a:srgbClr val="FFFFFF">
                <a:alpha val="0"/>
              </a:srgbClr>
            </a:solidFill>
            <a:ln w="9525" cmpd="sng">
              <a:solidFill>
                <a:srgbClr val="0000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FFCCFF"/>
                </a:solidFill>
                <a:latin typeface="Script"/>
                <a:ea typeface="楷体" panose="02010609060101010101" pitchFamily="49" charset="-122"/>
              </a:endParaRPr>
            </a:p>
          </p:txBody>
        </p:sp>
        <p:sp>
          <p:nvSpPr>
            <p:cNvPr id="49" name="Line 76"/>
            <p:cNvSpPr>
              <a:spLocks noChangeShapeType="1"/>
            </p:cNvSpPr>
            <p:nvPr/>
          </p:nvSpPr>
          <p:spPr bwMode="auto">
            <a:xfrm rot="16200000">
              <a:off x="701" y="382"/>
              <a:ext cx="0" cy="800"/>
            </a:xfrm>
            <a:prstGeom prst="line">
              <a:avLst/>
            </a:prstGeom>
            <a:noFill/>
            <a:ln w="19050" cmpd="sng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0" name="Line 77"/>
            <p:cNvSpPr>
              <a:spLocks noChangeShapeType="1"/>
            </p:cNvSpPr>
            <p:nvPr/>
          </p:nvSpPr>
          <p:spPr bwMode="auto">
            <a:xfrm>
              <a:off x="276" y="55"/>
              <a:ext cx="29" cy="743"/>
            </a:xfrm>
            <a:prstGeom prst="line">
              <a:avLst/>
            </a:prstGeom>
            <a:noFill/>
            <a:ln w="19050" cmpd="sng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1" name="Line 78"/>
            <p:cNvSpPr>
              <a:spLocks noChangeShapeType="1"/>
            </p:cNvSpPr>
            <p:nvPr/>
          </p:nvSpPr>
          <p:spPr bwMode="auto">
            <a:xfrm rot="16200000">
              <a:off x="27" y="755"/>
              <a:ext cx="245" cy="300"/>
            </a:xfrm>
            <a:prstGeom prst="line">
              <a:avLst/>
            </a:prstGeom>
            <a:noFill/>
            <a:ln w="19050" cmpd="sng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grpSp>
          <p:nvGrpSpPr>
            <p:cNvPr id="52" name="Group 67"/>
            <p:cNvGrpSpPr/>
            <p:nvPr/>
          </p:nvGrpSpPr>
          <p:grpSpPr bwMode="auto">
            <a:xfrm>
              <a:off x="-88" y="1042"/>
              <a:ext cx="905" cy="366"/>
              <a:chOff x="-83" y="-1"/>
              <a:chExt cx="854" cy="366"/>
            </a:xfrm>
          </p:grpSpPr>
          <p:sp>
            <p:nvSpPr>
              <p:cNvPr id="54" name="Text Box 14"/>
              <p:cNvSpPr txBox="1">
                <a:spLocks noChangeArrowheads="1"/>
              </p:cNvSpPr>
              <p:nvPr/>
            </p:nvSpPr>
            <p:spPr bwMode="auto">
              <a:xfrm>
                <a:off x="-83" y="94"/>
                <a:ext cx="771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 60</a:t>
                </a:r>
                <a:r>
                  <a: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厘米</a:t>
                </a:r>
                <a:endParaRPr lang="zh-CN" altLang="en-US" sz="15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Line 11"/>
              <p:cNvSpPr>
                <a:spLocks noChangeShapeType="1"/>
              </p:cNvSpPr>
              <p:nvPr/>
            </p:nvSpPr>
            <p:spPr bwMode="auto">
              <a:xfrm rot="5400000">
                <a:off x="-82" y="117"/>
                <a:ext cx="182" cy="1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56" name="Line 11"/>
              <p:cNvSpPr>
                <a:spLocks noChangeShapeType="1"/>
              </p:cNvSpPr>
              <p:nvPr/>
            </p:nvSpPr>
            <p:spPr bwMode="auto">
              <a:xfrm rot="5400000">
                <a:off x="680" y="89"/>
                <a:ext cx="182" cy="1"/>
              </a:xfrm>
              <a:prstGeom prst="line">
                <a:avLst/>
              </a:prstGeom>
              <a:noFill/>
              <a:ln w="28575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57" name="Line 71"/>
              <p:cNvSpPr>
                <a:spLocks noChangeShapeType="1"/>
              </p:cNvSpPr>
              <p:nvPr/>
            </p:nvSpPr>
            <p:spPr bwMode="auto">
              <a:xfrm flipH="1">
                <a:off x="0" y="136"/>
                <a:ext cx="136" cy="0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58" name="Line 72"/>
              <p:cNvSpPr>
                <a:spLocks noChangeShapeType="1"/>
              </p:cNvSpPr>
              <p:nvPr/>
            </p:nvSpPr>
            <p:spPr bwMode="auto">
              <a:xfrm rot="10800000" flipH="1">
                <a:off x="635" y="118"/>
                <a:ext cx="136" cy="0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sz="1050"/>
              </a:p>
            </p:txBody>
          </p:sp>
        </p:grpSp>
        <p:sp>
          <p:nvSpPr>
            <p:cNvPr id="53" name="Oval 81"/>
            <p:cNvSpPr>
              <a:spLocks noChangeArrowheads="1"/>
            </p:cNvSpPr>
            <p:nvPr/>
          </p:nvSpPr>
          <p:spPr bwMode="auto">
            <a:xfrm>
              <a:off x="190" y="774"/>
              <a:ext cx="800" cy="237"/>
            </a:xfrm>
            <a:prstGeom prst="ellipse">
              <a:avLst/>
            </a:prstGeom>
            <a:solidFill>
              <a:srgbClr val="339966">
                <a:alpha val="0"/>
              </a:srgbClr>
            </a:solidFill>
            <a:ln w="19050" cmpd="sng">
              <a:solidFill>
                <a:schemeClr val="tx1"/>
              </a:solidFill>
              <a:prstDash val="sysDot"/>
              <a:round/>
            </a:ln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 b="1" dirty="0">
                <a:solidFill>
                  <a:srgbClr val="FFCCFF"/>
                </a:solidFill>
                <a:latin typeface="Script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71532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 Box 3"/>
              <p:cNvSpPr txBox="1">
                <a:spLocks noChangeArrowheads="1"/>
              </p:cNvSpPr>
              <p:nvPr/>
            </p:nvSpPr>
            <p:spPr bwMode="auto">
              <a:xfrm>
                <a:off x="3392925" y="2473152"/>
                <a:ext cx="1837136" cy="68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169.56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</a:t>
                </a:r>
                <a:endParaRPr lang="zh-CN" altLang="en-US" sz="24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92925" y="2473152"/>
                <a:ext cx="1837136" cy="684483"/>
              </a:xfrm>
              <a:prstGeom prst="rect">
                <a:avLst/>
              </a:prstGeom>
              <a:blipFill rotWithShape="1">
                <a:blip r:embed="rId3"/>
                <a:stretch>
                  <a:fillRect l="-7" t="-2016" r="11" b="-4456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034544" y="589496"/>
            <a:ext cx="7409698" cy="123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李老师做一件冰雕作品，要将两个棱长为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厘米的正方体冰块分别雕成最大的圆柱和圆锥。它们的体积各是多少立方分米？</a:t>
            </a:r>
            <a:endParaRPr lang="zh-CN" altLang="en-US" sz="24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871662" y="1084550"/>
            <a:ext cx="545425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500" b="1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276433" y="1888795"/>
            <a:ext cx="1837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圆锥的体积：   </a:t>
            </a:r>
            <a:endParaRPr lang="zh-CN" altLang="zh-CN" sz="2400" b="1">
              <a:solidFill>
                <a:srgbClr val="0070C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932699" y="2596705"/>
            <a:ext cx="2839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=56.52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（立方分米）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3106036" y="3162836"/>
            <a:ext cx="5522178" cy="11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答：圆柱和圆锥的体积分别是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169.56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立方分米和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56.52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立方分米。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59" name="Group 13"/>
          <p:cNvGrpSpPr/>
          <p:nvPr/>
        </p:nvGrpSpPr>
        <p:grpSpPr bwMode="auto">
          <a:xfrm>
            <a:off x="2311967" y="2317443"/>
            <a:ext cx="1035996" cy="865585"/>
            <a:chOff x="-38" y="0"/>
            <a:chExt cx="869" cy="681"/>
          </a:xfrm>
        </p:grpSpPr>
        <p:sp>
          <p:nvSpPr>
            <p:cNvPr id="60" name="Line 11"/>
            <p:cNvSpPr>
              <a:spLocks noChangeShapeType="1"/>
            </p:cNvSpPr>
            <p:nvPr/>
          </p:nvSpPr>
          <p:spPr bwMode="auto">
            <a:xfrm>
              <a:off x="137" y="0"/>
              <a:ext cx="330" cy="1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" name="Line 12"/>
            <p:cNvSpPr>
              <a:spLocks noChangeShapeType="1"/>
            </p:cNvSpPr>
            <p:nvPr/>
          </p:nvSpPr>
          <p:spPr bwMode="auto">
            <a:xfrm>
              <a:off x="273" y="464"/>
              <a:ext cx="0" cy="217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2" name="Line 13"/>
            <p:cNvSpPr>
              <a:spLocks noChangeShapeType="1"/>
            </p:cNvSpPr>
            <p:nvPr/>
          </p:nvSpPr>
          <p:spPr bwMode="auto">
            <a:xfrm flipV="1">
              <a:off x="273" y="0"/>
              <a:ext cx="0" cy="247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3" name="Text Box 14"/>
            <p:cNvSpPr txBox="1">
              <a:spLocks noChangeArrowheads="1"/>
            </p:cNvSpPr>
            <p:nvPr/>
          </p:nvSpPr>
          <p:spPr bwMode="auto">
            <a:xfrm>
              <a:off x="-38" y="227"/>
              <a:ext cx="869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5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rPr>
                <a:t>  60</a:t>
              </a:r>
              <a:r>
                <a:rPr lang="zh-CN" altLang="en-US" sz="15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rPr>
                <a:t>厘米</a:t>
              </a:r>
              <a:endParaRPr lang="zh-CN" altLang="en-US" sz="15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endParaRPr>
            </a:p>
          </p:txBody>
        </p:sp>
        <p:sp>
          <p:nvSpPr>
            <p:cNvPr id="64" name="Line 11"/>
            <p:cNvSpPr>
              <a:spLocks noChangeShapeType="1"/>
            </p:cNvSpPr>
            <p:nvPr/>
          </p:nvSpPr>
          <p:spPr bwMode="auto">
            <a:xfrm>
              <a:off x="136" y="680"/>
              <a:ext cx="330" cy="1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18" grpId="0" autoUpdateAnimBg="0"/>
      <p:bldP spid="24" grpId="0" autoUpdateAnimBg="0"/>
      <p:bldP spid="2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9" name="Rectangle 1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99592" y="2540669"/>
            <a:ext cx="203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329029" y="2221265"/>
            <a:ext cx="3816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圆柱的侧面积、表面积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347517" y="1571034"/>
            <a:ext cx="3313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圆柱和圆锥的特征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Rectangle 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276080" y="3404597"/>
            <a:ext cx="3529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圆柱和圆锥的体积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左大括号 15"/>
          <p:cNvSpPr/>
          <p:nvPr/>
        </p:nvSpPr>
        <p:spPr bwMode="auto">
          <a:xfrm>
            <a:off x="2876030" y="1892969"/>
            <a:ext cx="288925" cy="1727200"/>
          </a:xfrm>
          <a:prstGeom prst="leftBrace">
            <a:avLst>
              <a:gd name="adj1" fmla="val 9521"/>
              <a:gd name="adj2" fmla="val 50000"/>
            </a:avLst>
          </a:prstGeom>
          <a:noFill/>
          <a:ln w="25400" cmpd="sng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3314515" y="2724109"/>
            <a:ext cx="187325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800" b="1" i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</a:t>
            </a:r>
            <a:endParaRPr lang="en-US" altLang="zh-CN" sz="2800" b="1" i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14"/>
          <p:cNvSpPr txBox="1">
            <a:spLocks noChangeArrowheads="1"/>
          </p:cNvSpPr>
          <p:nvPr/>
        </p:nvSpPr>
        <p:spPr bwMode="auto">
          <a:xfrm>
            <a:off x="3651859" y="3867263"/>
            <a:ext cx="160496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8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en-US" altLang="zh-CN" sz="2800" b="1" i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5476354" y="2724109"/>
            <a:ext cx="287972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×2+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endParaRPr lang="en-US" altLang="zh-CN" sz="2800" b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Group 17"/>
          <p:cNvGrpSpPr/>
          <p:nvPr/>
        </p:nvGrpSpPr>
        <p:grpSpPr bwMode="auto">
          <a:xfrm>
            <a:off x="5579542" y="3723878"/>
            <a:ext cx="2165350" cy="750888"/>
            <a:chOff x="0" y="0"/>
            <a:chExt cx="1364" cy="473"/>
          </a:xfrm>
        </p:grpSpPr>
        <p:grpSp>
          <p:nvGrpSpPr>
            <p:cNvPr id="78" name="Group 18"/>
            <p:cNvGrpSpPr/>
            <p:nvPr/>
          </p:nvGrpSpPr>
          <p:grpSpPr bwMode="auto">
            <a:xfrm>
              <a:off x="498" y="0"/>
              <a:ext cx="227" cy="473"/>
              <a:chOff x="0" y="0"/>
              <a:chExt cx="227" cy="473"/>
            </a:xfrm>
          </p:grpSpPr>
          <p:sp>
            <p:nvSpPr>
              <p:cNvPr id="80" name="Text Box 19"/>
              <p:cNvSpPr txBox="1">
                <a:spLocks noChangeArrowheads="1"/>
              </p:cNvSpPr>
              <p:nvPr/>
            </p:nvSpPr>
            <p:spPr bwMode="auto">
              <a:xfrm>
                <a:off x="1" y="0"/>
                <a:ext cx="22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Text Box 20"/>
              <p:cNvSpPr txBox="1">
                <a:spLocks noChangeArrowheads="1"/>
              </p:cNvSpPr>
              <p:nvPr/>
            </p:nvSpPr>
            <p:spPr bwMode="auto">
              <a:xfrm>
                <a:off x="2" y="182"/>
                <a:ext cx="21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Line 21"/>
              <p:cNvSpPr>
                <a:spLocks noChangeShapeType="1"/>
              </p:cNvSpPr>
              <p:nvPr/>
            </p:nvSpPr>
            <p:spPr bwMode="auto">
              <a:xfrm>
                <a:off x="0" y="219"/>
                <a:ext cx="182" cy="0"/>
              </a:xfrm>
              <a:prstGeom prst="line">
                <a:avLst/>
              </a:prstGeom>
              <a:noFill/>
              <a:ln w="19050" cmpd="sng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9" name="Text Box 14"/>
            <p:cNvSpPr txBox="1">
              <a:spLocks noChangeArrowheads="1"/>
            </p:cNvSpPr>
            <p:nvPr/>
          </p:nvSpPr>
          <p:spPr bwMode="auto">
            <a:xfrm>
              <a:off x="0" y="45"/>
              <a:ext cx="1364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V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锥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b="1" i="1" dirty="0" err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Sh</a:t>
              </a:r>
              <a:endParaRPr lang="en-US" altLang="zh-CN" sz="2800" b="1" i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9" grpId="0" autoUpdateAnimBg="0"/>
      <p:bldP spid="70" grpId="0" autoUpdateAnimBg="0"/>
      <p:bldP spid="71" grpId="0" autoUpdateAnimBg="0"/>
      <p:bldP spid="72" grpId="0" autoUpdateAnimBg="0"/>
      <p:bldP spid="73" grpId="0" animBg="1" autoUpdateAnimBg="0"/>
      <p:bldP spid="74" grpId="0" autoUpdateAnimBg="0"/>
      <p:bldP spid="75" grpId="0" autoUpdateAnimBg="0"/>
      <p:bldP spid="7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2165219" y="1533771"/>
            <a:ext cx="2406781" cy="1005609"/>
          </a:xfrm>
          <a:prstGeom prst="wedgeRoundRectCallout">
            <a:avLst>
              <a:gd name="adj1" fmla="val -61628"/>
              <a:gd name="adj2" fmla="val 41316"/>
              <a:gd name="adj3" fmla="val 16667"/>
            </a:avLst>
          </a:prstGeom>
          <a:solidFill>
            <a:srgbClr val="FF9F9F"/>
          </a:solidFill>
          <a:ln w="19050">
            <a:solidFill>
              <a:srgbClr val="FF0000"/>
            </a:solidFill>
            <a:miter lim="800000"/>
          </a:ln>
        </p:spPr>
        <p:txBody>
          <a:bodyPr lIns="68580" tIns="34290" rIns="68580" bIns="342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这一单元学习了哪些知识？</a:t>
            </a:r>
            <a:endParaRPr lang="en-US" altLang="zh-CN" sz="24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 flipH="1">
            <a:off x="5004047" y="2031832"/>
            <a:ext cx="2406781" cy="1259998"/>
          </a:xfrm>
          <a:prstGeom prst="wedgeRoundRectCallout">
            <a:avLst>
              <a:gd name="adj1" fmla="val -61628"/>
              <a:gd name="adj2" fmla="val 4131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这一单元学习了圆柱和圆锥的相关知识。</a:t>
            </a:r>
            <a:endParaRPr lang="en-US" altLang="zh-CN" sz="24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626" y="1869411"/>
            <a:ext cx="1104039" cy="15821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84368" y="2697267"/>
            <a:ext cx="622259" cy="159838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827584" y="601766"/>
            <a:ext cx="2430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Group 3"/>
          <p:cNvGraphicFramePr>
            <a:graphicFrameLocks noGrp="1"/>
          </p:cNvGraphicFramePr>
          <p:nvPr/>
        </p:nvGraphicFramePr>
        <p:xfrm>
          <a:off x="873708" y="1238468"/>
          <a:ext cx="7342032" cy="2893935"/>
        </p:xfrm>
        <a:graphic>
          <a:graphicData uri="http://schemas.openxmlformats.org/drawingml/2006/table">
            <a:tbl>
              <a:tblPr/>
              <a:tblGrid>
                <a:gridCol w="1104528"/>
                <a:gridCol w="2422472"/>
                <a:gridCol w="1931174"/>
                <a:gridCol w="1883858"/>
              </a:tblGrid>
              <a:tr h="7560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图形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特征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侧面积、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表面积公式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体积公式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</a:tr>
              <a:tr h="1019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圆柱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</a:tr>
              <a:tr h="1072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圆锥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-----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7628" marR="67628" marT="35243" marB="3524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C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578770" y="3343946"/>
                <a:ext cx="1273105" cy="585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V</a:t>
                </a:r>
                <a:r>
                  <a:rPr lang="zh-CN" altLang="en-US" sz="2000" b="1" baseline="-25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锥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Sh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770" y="3343946"/>
                <a:ext cx="1273105" cy="585801"/>
              </a:xfrm>
              <a:prstGeom prst="rect">
                <a:avLst/>
              </a:prstGeom>
              <a:blipFill rotWithShape="1">
                <a:blip r:embed="rId1"/>
                <a:stretch>
                  <a:fillRect l="-13" t="-6" r="8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2118884" y="204680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两个同样大小的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底面，一个侧面，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有无数条高。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8884" y="3140263"/>
            <a:ext cx="2137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一个底面，一个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侧面，一个顶点，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只能画一条高。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9897" y="2577034"/>
            <a:ext cx="1736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×2+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endParaRPr lang="en-US" altLang="zh-CN" sz="2000" b="1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0567" y="2230265"/>
            <a:ext cx="875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</a:t>
            </a:r>
            <a:endParaRPr lang="en-US" altLang="zh-CN" sz="20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13421" y="2397244"/>
            <a:ext cx="10038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zh-CN" altLang="en-US" sz="20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" grpId="0" animBg="1"/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11092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 descr="填表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50513" y="1596440"/>
            <a:ext cx="6977871" cy="239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1968486" y="2667793"/>
            <a:ext cx="867564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2836050" y="2269830"/>
            <a:ext cx="867564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8cm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3678467" y="2667793"/>
            <a:ext cx="867564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10dm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1968486" y="3569722"/>
            <a:ext cx="867564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6m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4503822" y="2269830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50.24cm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2724533" y="3167019"/>
            <a:ext cx="867564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4m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4503822" y="2667793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28.26dm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4503822" y="3167019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5545837" y="2269830"/>
            <a:ext cx="1235473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226.08cm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28"/>
          <p:cNvSpPr>
            <a:spLocks noChangeArrowheads="1"/>
          </p:cNvSpPr>
          <p:nvPr/>
        </p:nvSpPr>
        <p:spPr bwMode="auto">
          <a:xfrm>
            <a:off x="5543517" y="2667793"/>
            <a:ext cx="1235473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244.92dm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29"/>
          <p:cNvSpPr>
            <a:spLocks noChangeArrowheads="1"/>
          </p:cNvSpPr>
          <p:nvPr/>
        </p:nvSpPr>
        <p:spPr bwMode="auto">
          <a:xfrm>
            <a:off x="4503822" y="3569722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113.04m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30"/>
          <p:cNvSpPr>
            <a:spLocks noChangeArrowheads="1"/>
          </p:cNvSpPr>
          <p:nvPr/>
        </p:nvSpPr>
        <p:spPr bwMode="auto">
          <a:xfrm>
            <a:off x="6735501" y="2269830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251.2cm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31"/>
          <p:cNvSpPr>
            <a:spLocks noChangeArrowheads="1"/>
          </p:cNvSpPr>
          <p:nvPr/>
        </p:nvSpPr>
        <p:spPr bwMode="auto">
          <a:xfrm>
            <a:off x="6735501" y="3167019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37.68m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6735501" y="3569722"/>
            <a:ext cx="1133716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150.72m</a:t>
            </a:r>
            <a:r>
              <a:rPr lang="en-US" altLang="zh-CN" sz="1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1050513" y="1004881"/>
            <a:ext cx="19914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bldLvl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349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008193" y="627534"/>
            <a:ext cx="778592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2.</a:t>
            </a: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一个圆柱形的水池，从里面量得底面直径是</a:t>
            </a: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16</a:t>
            </a: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米，深为</a:t>
            </a:r>
            <a:endParaRPr lang="en-US" altLang="zh-CN" sz="2200" b="1" dirty="0">
              <a:latin typeface="Script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1.5</a:t>
            </a: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米。 它的容积是多少立方米？它的四</a:t>
            </a:r>
            <a:endParaRPr lang="en-US" altLang="zh-CN" sz="2200" b="1" dirty="0">
              <a:latin typeface="Script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周和底面抹有水泥，至少用了多少千克水</a:t>
            </a:r>
            <a:endParaRPr lang="en-US" altLang="zh-CN" sz="2200" b="1" dirty="0">
              <a:latin typeface="Script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泥？（每平方米用水泥</a:t>
            </a: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10</a:t>
            </a:r>
            <a:r>
              <a:rPr lang="zh-CN" altLang="en-US" sz="2200" b="1" dirty="0" smtClean="0">
                <a:latin typeface="Script"/>
                <a:ea typeface="楷体" panose="02010609060101010101" pitchFamily="49" charset="-122"/>
              </a:rPr>
              <a:t>千克）</a:t>
            </a:r>
            <a:endParaRPr lang="zh-CN" altLang="en-US" sz="2200" b="1" dirty="0">
              <a:latin typeface="Script"/>
              <a:ea typeface="楷体" panose="02010609060101010101" pitchFamily="49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8329" y="1052119"/>
            <a:ext cx="2504417" cy="147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1007477" y="2271984"/>
            <a:ext cx="1727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水池的容积：</a:t>
            </a:r>
            <a:endParaRPr lang="zh-CN" altLang="zh-CN" sz="2400" b="1" dirty="0">
              <a:solidFill>
                <a:srgbClr val="0070C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2915816" y="2547377"/>
            <a:ext cx="36343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×3.14×1.5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"/>
          <p:cNvSpPr txBox="1">
            <a:spLocks noChangeArrowheads="1"/>
          </p:cNvSpPr>
          <p:nvPr/>
        </p:nvSpPr>
        <p:spPr bwMode="auto">
          <a:xfrm>
            <a:off x="2909249" y="3020111"/>
            <a:ext cx="32469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×3.14×1.5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2909248" y="3492845"/>
            <a:ext cx="25268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301.44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（立方米）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2665766" y="3965580"/>
            <a:ext cx="38350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答：水池的容积是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301.44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  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  <p:bldP spid="49" grpId="0" autoUpdateAnimBg="0"/>
      <p:bldP spid="50" grpId="0" autoUpdateAnimBg="0"/>
      <p:bldP spid="51" grpId="0" autoUpdateAnimBg="0"/>
      <p:bldP spid="5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895" y="76133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034544" y="653882"/>
            <a:ext cx="778592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2.</a:t>
            </a: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一个圆柱形的水池，从里面量得底面直径是</a:t>
            </a: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16</a:t>
            </a: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米，深为</a:t>
            </a:r>
            <a:endParaRPr lang="en-US" altLang="zh-CN" sz="2200" b="1" dirty="0">
              <a:latin typeface="Script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1.5</a:t>
            </a: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米。 它的容积是多少立方米？它的四</a:t>
            </a:r>
            <a:endParaRPr lang="en-US" altLang="zh-CN" sz="2200" b="1" dirty="0">
              <a:latin typeface="Script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周和底面抹有水泥，至少用了多少千克水</a:t>
            </a:r>
            <a:endParaRPr lang="en-US" altLang="zh-CN" sz="2200" b="1" dirty="0">
              <a:latin typeface="Script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Script"/>
                <a:ea typeface="楷体" panose="02010609060101010101" pitchFamily="49" charset="-122"/>
              </a:rPr>
              <a:t>泥？（每平方米用水泥</a:t>
            </a:r>
            <a:r>
              <a:rPr lang="en-US" altLang="zh-CN" sz="2200" b="1" dirty="0">
                <a:latin typeface="Script"/>
                <a:ea typeface="楷体" panose="02010609060101010101" pitchFamily="49" charset="-122"/>
              </a:rPr>
              <a:t>10</a:t>
            </a:r>
            <a:r>
              <a:rPr lang="zh-CN" altLang="en-US" sz="2200" b="1" dirty="0" smtClean="0">
                <a:latin typeface="Script"/>
                <a:ea typeface="楷体" panose="02010609060101010101" pitchFamily="49" charset="-122"/>
              </a:rPr>
              <a:t>千克）</a:t>
            </a:r>
            <a:endParaRPr lang="zh-CN" altLang="en-US" sz="22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4555737" y="1271281"/>
            <a:ext cx="27539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500" b="1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555737" y="1647518"/>
            <a:ext cx="27539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1500" b="1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4587884" y="1929101"/>
            <a:ext cx="286226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500" b="1">
              <a:latin typeface="Script"/>
              <a:ea typeface="楷体" panose="02010609060101010101" pitchFamily="49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14681" y="1078467"/>
            <a:ext cx="2504417" cy="147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3"/>
          <p:cNvSpPr txBox="1">
            <a:spLocks noChangeArrowheads="1"/>
          </p:cNvSpPr>
          <p:nvPr/>
        </p:nvSpPr>
        <p:spPr bwMode="auto">
          <a:xfrm>
            <a:off x="887139" y="2150500"/>
            <a:ext cx="1566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水泥</a:t>
            </a:r>
            <a:r>
              <a:rPr lang="zh-CN" altLang="zh-CN" sz="2000" b="1" dirty="0" smtClean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质</a:t>
            </a:r>
            <a:r>
              <a:rPr lang="zh-CN" altLang="zh-CN" sz="2000" b="1" dirty="0" smtClean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量</a:t>
            </a:r>
            <a:r>
              <a:rPr lang="zh-CN" altLang="zh-CN" sz="2000" b="1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：</a:t>
            </a:r>
            <a:endParaRPr lang="zh-CN" altLang="zh-CN" sz="2000" b="1" dirty="0">
              <a:solidFill>
                <a:srgbClr val="0070C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54" name="Text Box 3"/>
          <p:cNvSpPr txBox="1">
            <a:spLocks noChangeArrowheads="1"/>
          </p:cNvSpPr>
          <p:nvPr/>
        </p:nvSpPr>
        <p:spPr bwMode="auto">
          <a:xfrm>
            <a:off x="2233325" y="2295806"/>
            <a:ext cx="39969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×3.14+16×3.14×1.5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3"/>
          <p:cNvSpPr txBox="1">
            <a:spLocks noChangeArrowheads="1"/>
          </p:cNvSpPr>
          <p:nvPr/>
        </p:nvSpPr>
        <p:spPr bwMode="auto">
          <a:xfrm>
            <a:off x="2150079" y="2714815"/>
            <a:ext cx="32408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×3.14+50.24×1.5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"/>
          <p:cNvSpPr txBox="1">
            <a:spLocks noChangeArrowheads="1"/>
          </p:cNvSpPr>
          <p:nvPr/>
        </p:nvSpPr>
        <p:spPr bwMode="auto">
          <a:xfrm>
            <a:off x="2150079" y="3133823"/>
            <a:ext cx="22681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276.32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 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3"/>
          <p:cNvSpPr txBox="1">
            <a:spLocks noChangeArrowheads="1"/>
          </p:cNvSpPr>
          <p:nvPr/>
        </p:nvSpPr>
        <p:spPr bwMode="auto">
          <a:xfrm>
            <a:off x="2150079" y="3971840"/>
            <a:ext cx="39969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答：至少用了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2763.2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千克水泥。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3"/>
          <p:cNvSpPr txBox="1">
            <a:spLocks noChangeArrowheads="1"/>
          </p:cNvSpPr>
          <p:nvPr/>
        </p:nvSpPr>
        <p:spPr bwMode="auto">
          <a:xfrm>
            <a:off x="2150079" y="3552831"/>
            <a:ext cx="37266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276.32×10 = 2763.2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utoUpdateAnimBg="0"/>
      <p:bldP spid="54" grpId="0" autoUpdateAnimBg="0"/>
      <p:bldP spid="55" grpId="0" autoUpdateAnimBg="0"/>
      <p:bldP spid="56" grpId="0" autoUpdateAnimBg="0"/>
      <p:bldP spid="57" grpId="0" autoUpdateAnimBg="0"/>
      <p:bldP spid="5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7156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1025158" y="561533"/>
                <a:ext cx="7622163" cy="1720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5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 dirty="0">
                    <a:latin typeface="Script"/>
                    <a:ea typeface="楷体" panose="02010609060101010101" pitchFamily="49" charset="-122"/>
                  </a:rPr>
                  <a:t>3.</a:t>
                </a:r>
                <a:r>
                  <a:rPr lang="zh-CN" altLang="en-US" sz="2400" b="1" dirty="0">
                    <a:latin typeface="Script"/>
                    <a:ea typeface="楷体" panose="02010609060101010101" pitchFamily="49" charset="-122"/>
                  </a:rPr>
                  <a:t>一根竹筒从里面量直径为</a:t>
                </a:r>
                <a:r>
                  <a:rPr lang="en-US" altLang="zh-CN" sz="2400" b="1" dirty="0">
                    <a:latin typeface="Script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latin typeface="Script"/>
                    <a:ea typeface="楷体" panose="02010609060101010101" pitchFamily="49" charset="-122"/>
                  </a:rPr>
                  <a:t>厘米，长为</a:t>
                </a:r>
                <a:r>
                  <a:rPr lang="en-US" altLang="zh-CN" sz="2400" b="1" dirty="0">
                    <a:latin typeface="Script"/>
                    <a:ea typeface="楷体" panose="02010609060101010101" pitchFamily="49" charset="-122"/>
                  </a:rPr>
                  <a:t>10</a:t>
                </a:r>
                <a:r>
                  <a:rPr lang="zh-CN" altLang="en-US" sz="2400" b="1" dirty="0">
                    <a:latin typeface="Script"/>
                    <a:ea typeface="楷体" panose="02010609060101010101" pitchFamily="49" charset="-122"/>
                  </a:rPr>
                  <a:t>厘米。把大米装至竹筒长的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Script"/>
                    <a:ea typeface="楷体" panose="02010609060101010101" pitchFamily="49" charset="-122"/>
                  </a:rPr>
                  <a:t>处做米饭，如果每立方厘米大米约重</a:t>
                </a:r>
                <a:r>
                  <a:rPr lang="en-US" altLang="zh-CN" sz="2400" b="1" dirty="0">
                    <a:latin typeface="Script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Script"/>
                    <a:ea typeface="楷体" panose="02010609060101010101" pitchFamily="49" charset="-122"/>
                  </a:rPr>
                  <a:t>克，这根竹筒里的大米大约重多少克？（得数保留整数）</a:t>
                </a:r>
                <a:endParaRPr lang="zh-CN" altLang="en-US" sz="2400" b="1" dirty="0">
                  <a:latin typeface="Scrip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25158" y="561533"/>
                <a:ext cx="7622163" cy="1720920"/>
              </a:xfrm>
              <a:prstGeom prst="rect">
                <a:avLst/>
              </a:prstGeom>
              <a:blipFill rotWithShape="1">
                <a:blip r:embed="rId2"/>
                <a:stretch>
                  <a:fillRect l="-4" t="-11" r="-1584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 Box 3"/>
              <p:cNvSpPr txBox="1">
                <a:spLocks noChangeArrowheads="1"/>
              </p:cNvSpPr>
              <p:nvPr/>
            </p:nvSpPr>
            <p:spPr bwMode="auto">
              <a:xfrm>
                <a:off x="1619921" y="2337766"/>
                <a:ext cx="3899129" cy="589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3×3.14×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4÷2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）</a:t>
                </a:r>
                <a:r>
                  <a:rPr lang="en-US" altLang="zh-CN" sz="2000" b="1" baseline="30000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2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×10×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  </a:t>
                </a:r>
                <a:endParaRPr lang="en-US" altLang="zh-CN" sz="20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9921" y="2337766"/>
                <a:ext cx="3899129" cy="589264"/>
              </a:xfrm>
              <a:prstGeom prst="rect">
                <a:avLst/>
              </a:prstGeom>
              <a:blipFill rotWithShape="1">
                <a:blip r:embed="rId3"/>
                <a:stretch>
                  <a:fillRect l="-1" t="-3073" r="7" b="5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6700" y="2353313"/>
            <a:ext cx="2606385" cy="216265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 Box 3"/>
              <p:cNvSpPr txBox="1">
                <a:spLocks noChangeArrowheads="1"/>
              </p:cNvSpPr>
              <p:nvPr/>
            </p:nvSpPr>
            <p:spPr bwMode="auto">
              <a:xfrm>
                <a:off x="1469244" y="2910514"/>
                <a:ext cx="3899129" cy="589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=37.68×10×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rPr>
                  <a:t>   </a:t>
                </a:r>
                <a:endParaRPr lang="en-US" altLang="zh-CN" sz="20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69244" y="2910514"/>
                <a:ext cx="3899129" cy="589264"/>
              </a:xfrm>
              <a:prstGeom prst="rect">
                <a:avLst/>
              </a:prstGeom>
              <a:blipFill rotWithShape="1">
                <a:blip r:embed="rId5"/>
                <a:stretch>
                  <a:fillRect l="-13" t="-52" r="2" b="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469243" y="3559521"/>
            <a:ext cx="38991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≈ 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226</a:t>
            </a:r>
            <a:r>
              <a:rPr lang="zh-CN" altLang="en-US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（克）</a:t>
            </a:r>
            <a:endParaRPr lang="en-US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3461" y="4080443"/>
            <a:ext cx="47740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答：这根竹筒里的大米大约重</a:t>
            </a:r>
            <a:r>
              <a:rPr lang="en-US" altLang="zh-CN" sz="2000" b="1" dirty="0" smtClean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226</a:t>
            </a:r>
            <a:r>
              <a:rPr lang="zh-CN" altLang="en-US" sz="2000" b="1" dirty="0" smtClean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克</a:t>
            </a:r>
            <a:r>
              <a:rPr lang="zh-CN" altLang="en-US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2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8212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899592" y="555526"/>
            <a:ext cx="615948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 smtClean="0">
                <a:latin typeface="Script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孔庙大成殿前檐有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根石雕龙柱，高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米，直径为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0.8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米。已知每立方米石料约重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2.7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吨，这些柱子大约重多少吨？（得数保留整数）</a:t>
            </a:r>
            <a:endParaRPr lang="zh-CN" altLang="en-US" sz="2400" b="1" dirty="0">
              <a:latin typeface="Script"/>
              <a:ea typeface="楷体" panose="02010609060101010101" pitchFamily="49" charset="-122"/>
            </a:endParaRPr>
          </a:p>
        </p:txBody>
      </p:sp>
      <p:pic>
        <p:nvPicPr>
          <p:cNvPr id="9" name="Picture 18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082540" y="611223"/>
            <a:ext cx="1593916" cy="1866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475656" y="2278262"/>
            <a:ext cx="4647316" cy="224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0.8÷2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×3.14×6×10×2.7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=0.16×3.14×6×10×2.7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≈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81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（吨）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答：这些柱子大约重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81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吨。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3726" y="7111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467544" y="1323509"/>
            <a:ext cx="3471748" cy="2832875"/>
            <a:chOff x="451362" y="1721643"/>
            <a:chExt cx="3471748" cy="283287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551258" y="1721643"/>
              <a:ext cx="3371852" cy="2832875"/>
            </a:xfrm>
            <a:prstGeom prst="rect">
              <a:avLst/>
            </a:prstGeom>
          </p:spPr>
        </p:pic>
        <p:grpSp>
          <p:nvGrpSpPr>
            <p:cNvPr id="8" name="Group 36"/>
            <p:cNvGrpSpPr/>
            <p:nvPr/>
          </p:nvGrpSpPr>
          <p:grpSpPr bwMode="auto">
            <a:xfrm flipH="1">
              <a:off x="451362" y="1981286"/>
              <a:ext cx="2916211" cy="2313587"/>
              <a:chOff x="45" y="227"/>
              <a:chExt cx="1888" cy="1514"/>
            </a:xfrm>
          </p:grpSpPr>
          <p:grpSp>
            <p:nvGrpSpPr>
              <p:cNvPr id="10" name="Group 5"/>
              <p:cNvGrpSpPr/>
              <p:nvPr/>
            </p:nvGrpSpPr>
            <p:grpSpPr bwMode="auto">
              <a:xfrm>
                <a:off x="1104" y="227"/>
                <a:ext cx="734" cy="341"/>
                <a:chOff x="-385" y="0"/>
                <a:chExt cx="838" cy="279"/>
              </a:xfrm>
            </p:grpSpPr>
            <p:sp>
              <p:nvSpPr>
                <p:cNvPr id="25" name="Line 11"/>
                <p:cNvSpPr>
                  <a:spLocks noChangeShapeType="1"/>
                </p:cNvSpPr>
                <p:nvPr/>
              </p:nvSpPr>
              <p:spPr bwMode="auto">
                <a:xfrm>
                  <a:off x="181" y="0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6" name="Line 12"/>
                <p:cNvSpPr>
                  <a:spLocks noChangeShapeType="1"/>
                </p:cNvSpPr>
                <p:nvPr/>
              </p:nvSpPr>
              <p:spPr bwMode="auto">
                <a:xfrm>
                  <a:off x="317" y="151"/>
                  <a:ext cx="1" cy="91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317" y="0"/>
                  <a:ext cx="1" cy="9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28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-385" y="29"/>
                  <a:ext cx="725" cy="2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  2.1</a:t>
                  </a:r>
                  <a:r>
                    <a:rPr lang="zh-CN" altLang="en-US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米</a:t>
                  </a:r>
                  <a:endPara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9" name="Line 11"/>
                <p:cNvSpPr>
                  <a:spLocks noChangeShapeType="1"/>
                </p:cNvSpPr>
                <p:nvPr/>
              </p:nvSpPr>
              <p:spPr bwMode="auto">
                <a:xfrm>
                  <a:off x="181" y="279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</p:grpSp>
          <p:grpSp>
            <p:nvGrpSpPr>
              <p:cNvPr id="11" name="Group 11"/>
              <p:cNvGrpSpPr/>
              <p:nvPr/>
            </p:nvGrpSpPr>
            <p:grpSpPr bwMode="auto">
              <a:xfrm>
                <a:off x="45" y="1451"/>
                <a:ext cx="1497" cy="290"/>
                <a:chOff x="-112" y="0"/>
                <a:chExt cx="1836" cy="405"/>
              </a:xfrm>
            </p:grpSpPr>
            <p:sp>
              <p:nvSpPr>
                <p:cNvPr id="19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-112" y="172"/>
                  <a:ext cx="635" cy="0"/>
                </a:xfrm>
                <a:prstGeom prst="line">
                  <a:avLst/>
                </a:prstGeom>
                <a:noFill/>
                <a:ln w="25400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0" name="Line 13"/>
                <p:cNvSpPr>
                  <a:spLocks noChangeShapeType="1"/>
                </p:cNvSpPr>
                <p:nvPr/>
              </p:nvSpPr>
              <p:spPr bwMode="auto">
                <a:xfrm>
                  <a:off x="1134" y="182"/>
                  <a:ext cx="590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1" name="Line 14"/>
                <p:cNvSpPr>
                  <a:spLocks noChangeShapeType="1"/>
                </p:cNvSpPr>
                <p:nvPr/>
              </p:nvSpPr>
              <p:spPr bwMode="auto">
                <a:xfrm>
                  <a:off x="-112" y="0"/>
                  <a:ext cx="0" cy="31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3" name="Line 15"/>
                <p:cNvSpPr>
                  <a:spLocks noChangeShapeType="1"/>
                </p:cNvSpPr>
                <p:nvPr/>
              </p:nvSpPr>
              <p:spPr bwMode="auto">
                <a:xfrm>
                  <a:off x="1724" y="0"/>
                  <a:ext cx="0" cy="31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 sz="1050"/>
                </a:p>
              </p:txBody>
            </p:sp>
            <p:sp>
              <p:nvSpPr>
                <p:cNvPr id="2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607" y="26"/>
                  <a:ext cx="591" cy="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10</a:t>
                  </a:r>
                  <a:r>
                    <a:rPr lang="zh-CN" altLang="en-US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米</a:t>
                  </a:r>
                  <a:endPara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2" name="Group 17"/>
              <p:cNvGrpSpPr/>
              <p:nvPr/>
            </p:nvGrpSpPr>
            <p:grpSpPr bwMode="auto">
              <a:xfrm>
                <a:off x="1434" y="568"/>
                <a:ext cx="499" cy="1020"/>
                <a:chOff x="-137" y="-185"/>
                <a:chExt cx="635" cy="1184"/>
              </a:xfrm>
            </p:grpSpPr>
            <p:sp>
              <p:nvSpPr>
                <p:cNvPr id="13" name="Line 11"/>
                <p:cNvSpPr>
                  <a:spLocks noChangeShapeType="1"/>
                </p:cNvSpPr>
                <p:nvPr/>
              </p:nvSpPr>
              <p:spPr bwMode="auto">
                <a:xfrm>
                  <a:off x="91" y="-184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14" name="Line 12"/>
                <p:cNvSpPr>
                  <a:spLocks noChangeShapeType="1"/>
                </p:cNvSpPr>
                <p:nvPr/>
              </p:nvSpPr>
              <p:spPr bwMode="auto">
                <a:xfrm>
                  <a:off x="227" y="681"/>
                  <a:ext cx="0" cy="318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15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27" y="-185"/>
                  <a:ext cx="0" cy="363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  <p:sp>
              <p:nvSpPr>
                <p:cNvPr id="1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-137" y="271"/>
                  <a:ext cx="635" cy="3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 6</a:t>
                  </a:r>
                  <a:r>
                    <a:rPr lang="zh-CN" altLang="en-US" sz="1500" b="1" dirty="0">
                      <a:solidFill>
                        <a:srgbClr val="FF0000"/>
                      </a:solidFill>
                      <a:latin typeface="Script"/>
                      <a:ea typeface="楷体" panose="02010609060101010101" pitchFamily="49" charset="-122"/>
                    </a:rPr>
                    <a:t>米</a:t>
                  </a:r>
                  <a:endParaRPr lang="zh-CN" altLang="en-US" sz="15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Line 11"/>
                <p:cNvSpPr>
                  <a:spLocks noChangeShapeType="1"/>
                </p:cNvSpPr>
                <p:nvPr/>
              </p:nvSpPr>
              <p:spPr bwMode="auto">
                <a:xfrm>
                  <a:off x="90" y="998"/>
                  <a:ext cx="272" cy="0"/>
                </a:xfrm>
                <a:prstGeom prst="line">
                  <a:avLst/>
                </a:prstGeom>
                <a:noFill/>
                <a:ln w="28575" cmpd="sng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50"/>
                </a:p>
              </p:txBody>
            </p:sp>
          </p:grpSp>
        </p:grpSp>
      </p:grp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1049048" y="633269"/>
            <a:ext cx="594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Script"/>
                <a:ea typeface="楷体" panose="02010609060101010101" pitchFamily="49" charset="-122"/>
              </a:rPr>
              <a:t>5.</a:t>
            </a:r>
            <a:endParaRPr lang="zh-CN" altLang="en-US" sz="2400" b="1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1111523" y="627534"/>
            <a:ext cx="6066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 （</a:t>
            </a:r>
            <a:r>
              <a:rPr lang="en-US" altLang="zh-CN" sz="2400" b="1" dirty="0">
                <a:latin typeface="Scrip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Script"/>
                <a:ea typeface="楷体" panose="02010609060101010101" pitchFamily="49" charset="-122"/>
              </a:rPr>
              <a:t>）这个粮仓的占地面积有多大？</a:t>
            </a:r>
            <a:endParaRPr lang="zh-CN" altLang="en-US" sz="2400" b="1" dirty="0"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4566857" y="1427437"/>
            <a:ext cx="4373166" cy="169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10÷2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×3.14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=25×3.14</a:t>
            </a:r>
            <a:endParaRPr lang="en-US" altLang="zh-CN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=78.5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（平方米） 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103153" y="3283775"/>
            <a:ext cx="50493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答：粮仓的占地面积是</a:t>
            </a:r>
            <a:r>
              <a:rPr lang="en-US" altLang="zh-CN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78.5</a:t>
            </a:r>
            <a:r>
              <a:rPr lang="zh-CN" altLang="en-US" sz="24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</a:rPr>
              <a:t>平方米。  </a:t>
            </a:r>
            <a:endParaRPr lang="zh-CN" altLang="en-US" sz="2400" b="1" dirty="0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</p:bldLst>
  </p:timing>
</p:sld>
</file>

<file path=ppt/tags/tag1.xml><?xml version="1.0" encoding="utf-8"?>
<p:tagLst xmlns:p="http://schemas.openxmlformats.org/presentationml/2006/main">
  <p:tag name="KSO_WPP_MARK_KEY" val="047a9a51-acea-4729-948d-d2019817aa0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全屏显示(16:9)</PresentationFormat>
  <Paragraphs>256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楷体</vt:lpstr>
      <vt:lpstr>Script</vt:lpstr>
      <vt:lpstr>Segoe Script</vt:lpstr>
      <vt:lpstr>幼圆</vt:lpstr>
      <vt:lpstr>Calibri</vt:lpstr>
      <vt:lpstr>楷体_GB2312</vt:lpstr>
      <vt:lpstr>新宋体</vt:lpstr>
      <vt:lpstr>Cambria Math</vt:lpstr>
      <vt:lpstr>Cambria Math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72</cp:revision>
  <dcterms:created xsi:type="dcterms:W3CDTF">2018-09-11T05:46:00Z</dcterms:created>
  <dcterms:modified xsi:type="dcterms:W3CDTF">2023-02-13T05:46:15Z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031456B5F2CC419FAD9F224397F7E901</vt:lpwstr>
  </property>
  <property fmtid="{D5CDD505-2E9C-101B-9397-08002B2CF9AE}" pid="3" name="KSOProductBuildVer">
    <vt:lpwstr>2052-11.1.0.13703</vt:lpwstr>
  </property>
</Properties>
</file>