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56" r:id="rId3"/>
    <p:sldId id="291" r:id="rId4"/>
    <p:sldId id="292" r:id="rId5"/>
    <p:sldId id="293" r:id="rId7"/>
    <p:sldId id="294" r:id="rId8"/>
    <p:sldId id="295" r:id="rId9"/>
    <p:sldId id="296" r:id="rId10"/>
    <p:sldId id="297" r:id="rId11"/>
    <p:sldId id="298" r:id="rId12"/>
    <p:sldId id="299" r:id="rId13"/>
    <p:sldId id="300" r:id="rId14"/>
    <p:sldId id="301" r:id="rId15"/>
    <p:sldId id="302" r:id="rId16"/>
    <p:sldId id="303" r:id="rId17"/>
    <p:sldId id="289" r:id="rId18"/>
    <p:sldId id="272" r:id="rId19"/>
  </p:sldIdLst>
  <p:sldSz cx="9144000" cy="5143500" type="screen16x9"/>
  <p:notesSz cx="6858000" cy="9144000"/>
  <p:custDataLst>
    <p:tags r:id="rId2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009" autoAdjust="0"/>
    <p:restoredTop sz="99852" autoAdjust="0"/>
  </p:normalViewPr>
  <p:slideViewPr>
    <p:cSldViewPr>
      <p:cViewPr varScale="1">
        <p:scale>
          <a:sx n="154" d="100"/>
          <a:sy n="154" d="100"/>
        </p:scale>
        <p:origin x="-564" y="-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F048B9D-C3EF-4F87-954D-825FFBFDF1D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4254CC-6D17-4AB3-A887-1E6F5D60F33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5" cstate="email"/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502"/>
            <a:ext cx="2699792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179512" y="93861"/>
            <a:ext cx="26642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b="0" baseline="0" dirty="0" smtClean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圆柱和圆锥  立体的截面</a:t>
            </a:r>
            <a:endParaRPr lang="zh-CN" altLang="en-US" sz="1200" b="0" dirty="0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6" Type="http://schemas.openxmlformats.org/officeDocument/2006/relationships/slide" Target="slide3.xml"/><Relationship Id="rId5" Type="http://schemas.openxmlformats.org/officeDocument/2006/relationships/slide" Target="slide14.xml"/><Relationship Id="rId4" Type="http://schemas.openxmlformats.org/officeDocument/2006/relationships/slide" Target="slide16.xml"/><Relationship Id="rId3" Type="http://schemas.openxmlformats.org/officeDocument/2006/relationships/slide" Target="slide15.xml"/><Relationship Id="rId2" Type="http://schemas.openxmlformats.org/officeDocument/2006/relationships/slide" Target="slide2.xml"/><Relationship Id="rId1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10.png"/><Relationship Id="rId2" Type="http://schemas.openxmlformats.org/officeDocument/2006/relationships/slide" Target="slide1.xml"/><Relationship Id="rId1" Type="http://schemas.openxmlformats.org/officeDocument/2006/relationships/image" Target="../media/image27.jpe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.xml"/><Relationship Id="rId8" Type="http://schemas.openxmlformats.org/officeDocument/2006/relationships/image" Target="../media/image10.png"/><Relationship Id="rId7" Type="http://schemas.openxmlformats.org/officeDocument/2006/relationships/slide" Target="slide1.xml"/><Relationship Id="rId6" Type="http://schemas.microsoft.com/office/2007/relationships/hdphoto" Target="../media/image33.wdp"/><Relationship Id="rId5" Type="http://schemas.openxmlformats.org/officeDocument/2006/relationships/image" Target="../media/image32.png"/><Relationship Id="rId4" Type="http://schemas.microsoft.com/office/2007/relationships/hdphoto" Target="../media/image31.wdp"/><Relationship Id="rId3" Type="http://schemas.openxmlformats.org/officeDocument/2006/relationships/image" Target="../media/image30.png"/><Relationship Id="rId2" Type="http://schemas.microsoft.com/office/2007/relationships/hdphoto" Target="../media/image29.wdp"/><Relationship Id="rId1" Type="http://schemas.openxmlformats.org/officeDocument/2006/relationships/image" Target="../media/image28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.xml"/><Relationship Id="rId7" Type="http://schemas.openxmlformats.org/officeDocument/2006/relationships/image" Target="../media/image10.png"/><Relationship Id="rId6" Type="http://schemas.openxmlformats.org/officeDocument/2006/relationships/slide" Target="slide1.xml"/><Relationship Id="rId5" Type="http://schemas.microsoft.com/office/2007/relationships/hdphoto" Target="../media/image36.wdp"/><Relationship Id="rId4" Type="http://schemas.openxmlformats.org/officeDocument/2006/relationships/image" Target="../media/image35.png"/><Relationship Id="rId3" Type="http://schemas.openxmlformats.org/officeDocument/2006/relationships/image" Target="../media/image34.jpeg"/><Relationship Id="rId2" Type="http://schemas.microsoft.com/office/2007/relationships/hdphoto" Target="../media/image31.wdp"/><Relationship Id="rId1" Type="http://schemas.openxmlformats.org/officeDocument/2006/relationships/image" Target="../media/image30.png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.xml"/><Relationship Id="rId8" Type="http://schemas.openxmlformats.org/officeDocument/2006/relationships/image" Target="../media/image10.png"/><Relationship Id="rId7" Type="http://schemas.openxmlformats.org/officeDocument/2006/relationships/slide" Target="slide1.xml"/><Relationship Id="rId6" Type="http://schemas.microsoft.com/office/2007/relationships/hdphoto" Target="../media/image40.wdp"/><Relationship Id="rId5" Type="http://schemas.openxmlformats.org/officeDocument/2006/relationships/image" Target="../media/image39.png"/><Relationship Id="rId4" Type="http://schemas.openxmlformats.org/officeDocument/2006/relationships/image" Target="../media/image38.jpeg"/><Relationship Id="rId3" Type="http://schemas.openxmlformats.org/officeDocument/2006/relationships/image" Target="../media/image37.jpeg"/><Relationship Id="rId2" Type="http://schemas.microsoft.com/office/2007/relationships/hdphoto" Target="../media/image31.wdp"/><Relationship Id="rId1" Type="http://schemas.openxmlformats.org/officeDocument/2006/relationships/image" Target="../media/image30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0.png"/><Relationship Id="rId3" Type="http://schemas.openxmlformats.org/officeDocument/2006/relationships/slide" Target="slide1.xml"/><Relationship Id="rId2" Type="http://schemas.openxmlformats.org/officeDocument/2006/relationships/image" Target="../media/image42.png"/><Relationship Id="rId1" Type="http://schemas.openxmlformats.org/officeDocument/2006/relationships/image" Target="../media/image41.png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slide" Target="slide1.xml"/><Relationship Id="rId3" Type="http://schemas.openxmlformats.org/officeDocument/2006/relationships/image" Target="../media/image45.emf"/><Relationship Id="rId2" Type="http://schemas.openxmlformats.org/officeDocument/2006/relationships/image" Target="../media/image44.png"/><Relationship Id="rId1" Type="http://schemas.openxmlformats.org/officeDocument/2006/relationships/image" Target="../media/image43.emf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0.png"/><Relationship Id="rId3" Type="http://schemas.openxmlformats.org/officeDocument/2006/relationships/slide" Target="slide1.xml"/><Relationship Id="rId2" Type="http://schemas.openxmlformats.org/officeDocument/2006/relationships/image" Target="../media/image47.png"/><Relationship Id="rId1" Type="http://schemas.openxmlformats.org/officeDocument/2006/relationships/image" Target="../media/image46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.xml"/><Relationship Id="rId8" Type="http://schemas.openxmlformats.org/officeDocument/2006/relationships/image" Target="../media/image10.png"/><Relationship Id="rId7" Type="http://schemas.openxmlformats.org/officeDocument/2006/relationships/slide" Target="slide1.xml"/><Relationship Id="rId6" Type="http://schemas.openxmlformats.org/officeDocument/2006/relationships/image" Target="../media/image9.png"/><Relationship Id="rId5" Type="http://schemas.microsoft.com/office/2007/relationships/hdphoto" Target="../media/image8.wdp"/><Relationship Id="rId4" Type="http://schemas.openxmlformats.org/officeDocument/2006/relationships/image" Target="../media/image7.png"/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.xml"/><Relationship Id="rId8" Type="http://schemas.openxmlformats.org/officeDocument/2006/relationships/image" Target="../media/image10.png"/><Relationship Id="rId7" Type="http://schemas.openxmlformats.org/officeDocument/2006/relationships/slide" Target="slide1.xml"/><Relationship Id="rId6" Type="http://schemas.openxmlformats.org/officeDocument/2006/relationships/image" Target="../media/image16.png"/><Relationship Id="rId5" Type="http://schemas.openxmlformats.org/officeDocument/2006/relationships/image" Target="../media/image15.jpeg"/><Relationship Id="rId4" Type="http://schemas.openxmlformats.org/officeDocument/2006/relationships/image" Target="../media/image14.jpeg"/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0" Type="http://schemas.openxmlformats.org/officeDocument/2006/relationships/notesSlide" Target="../notesSlides/notesSlide1.xml"/><Relationship Id="rId1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2.xml"/><Relationship Id="rId8" Type="http://schemas.openxmlformats.org/officeDocument/2006/relationships/slideLayout" Target="../slideLayouts/slideLayout4.xml"/><Relationship Id="rId7" Type="http://schemas.openxmlformats.org/officeDocument/2006/relationships/image" Target="../media/image10.png"/><Relationship Id="rId6" Type="http://schemas.openxmlformats.org/officeDocument/2006/relationships/slide" Target="slide1.xml"/><Relationship Id="rId5" Type="http://schemas.microsoft.com/office/2007/relationships/hdphoto" Target="../media/image8.wdp"/><Relationship Id="rId4" Type="http://schemas.openxmlformats.org/officeDocument/2006/relationships/image" Target="../media/image7.png"/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image" Target="../media/image17.jpe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.xml"/><Relationship Id="rId8" Type="http://schemas.openxmlformats.org/officeDocument/2006/relationships/image" Target="../media/image10.png"/><Relationship Id="rId7" Type="http://schemas.openxmlformats.org/officeDocument/2006/relationships/slide" Target="slide1.xml"/><Relationship Id="rId6" Type="http://schemas.openxmlformats.org/officeDocument/2006/relationships/image" Target="../media/image19.jpeg"/><Relationship Id="rId5" Type="http://schemas.microsoft.com/office/2007/relationships/hdphoto" Target="../media/image8.wdp"/><Relationship Id="rId4" Type="http://schemas.openxmlformats.org/officeDocument/2006/relationships/image" Target="../media/image7.png"/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0" Type="http://schemas.openxmlformats.org/officeDocument/2006/relationships/notesSlide" Target="../notesSlides/notesSlide3.xml"/><Relationship Id="rId1" Type="http://schemas.openxmlformats.org/officeDocument/2006/relationships/image" Target="../media/image18.jpe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4.xml"/><Relationship Id="rId8" Type="http://schemas.openxmlformats.org/officeDocument/2006/relationships/slideLayout" Target="../slideLayouts/slideLayout4.xml"/><Relationship Id="rId7" Type="http://schemas.openxmlformats.org/officeDocument/2006/relationships/image" Target="../media/image10.png"/><Relationship Id="rId6" Type="http://schemas.openxmlformats.org/officeDocument/2006/relationships/slide" Target="slide1.xml"/><Relationship Id="rId5" Type="http://schemas.openxmlformats.org/officeDocument/2006/relationships/image" Target="../media/image20.jpeg"/><Relationship Id="rId4" Type="http://schemas.microsoft.com/office/2007/relationships/hdphoto" Target="../media/image8.wdp"/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image" Target="../media/image10.png"/><Relationship Id="rId8" Type="http://schemas.openxmlformats.org/officeDocument/2006/relationships/slide" Target="slide1.xml"/><Relationship Id="rId7" Type="http://schemas.openxmlformats.org/officeDocument/2006/relationships/image" Target="../media/image26.jpeg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Relationship Id="rId3" Type="http://schemas.openxmlformats.org/officeDocument/2006/relationships/image" Target="../media/image22.jpeg"/><Relationship Id="rId2" Type="http://schemas.openxmlformats.org/officeDocument/2006/relationships/image" Target="../media/image13.png"/><Relationship Id="rId10" Type="http://schemas.openxmlformats.org/officeDocument/2006/relationships/slideLayout" Target="../slideLayouts/slideLayout4.xml"/><Relationship Id="rId1" Type="http://schemas.openxmlformats.org/officeDocument/2006/relationships/image" Target="../media/image2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0.png"/><Relationship Id="rId1" Type="http://schemas.openxmlformats.org/officeDocument/2006/relationships/slide" Target="slide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0.png"/><Relationship Id="rId1" Type="http://schemas.openxmlformats.org/officeDocument/2006/relationships/slide" Target="sl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446675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069196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青岛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版六年制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数学  六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年级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单圆角矩形 10"/>
          <p:cNvSpPr/>
          <p:nvPr/>
        </p:nvSpPr>
        <p:spPr>
          <a:xfrm>
            <a:off x="630063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单圆角矩形 12"/>
          <p:cNvSpPr/>
          <p:nvPr/>
        </p:nvSpPr>
        <p:spPr>
          <a:xfrm>
            <a:off x="1259632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331640" y="2952109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情境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导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入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圆角矩形 17">
            <a:hlinkClick r:id="rId3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课堂小结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圆角矩形 18">
            <a:hlinkClick r:id="rId4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课后作业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圆角矩形 20">
            <a:hlinkClick r:id="rId5" action="ppaction://hlinksldjump"/>
          </p:cNvPr>
          <p:cNvSpPr/>
          <p:nvPr/>
        </p:nvSpPr>
        <p:spPr>
          <a:xfrm>
            <a:off x="6402366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课堂练习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6" name="单圆角矩形 25"/>
          <p:cNvSpPr/>
          <p:nvPr/>
        </p:nvSpPr>
        <p:spPr>
          <a:xfrm>
            <a:off x="3779912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圆角矩形 26">
            <a:hlinkClick r:id="rId6" action="ppaction://hlinksldjump"/>
          </p:cNvPr>
          <p:cNvSpPr/>
          <p:nvPr/>
        </p:nvSpPr>
        <p:spPr>
          <a:xfrm>
            <a:off x="3840477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3959303" y="2297971"/>
            <a:ext cx="1436933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第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8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课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时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1553068" y="1131590"/>
            <a:ext cx="7547739" cy="68480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40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冰淇淋盒有多</a:t>
            </a:r>
            <a:r>
              <a:rPr lang="zh-CN" altLang="en-US" sz="4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</a:t>
            </a:r>
            <a:r>
              <a:rPr lang="en-US" altLang="zh-CN" sz="28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8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圆柱和圆锥</a:t>
            </a:r>
            <a:endParaRPr lang="zh-CN" altLang="en-US" sz="28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754205" y="1111869"/>
            <a:ext cx="654847" cy="648072"/>
            <a:chOff x="1306635" y="1440417"/>
            <a:chExt cx="654847" cy="648072"/>
          </a:xfrm>
        </p:grpSpPr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32" name="文本框 10"/>
            <p:cNvSpPr txBox="1"/>
            <p:nvPr/>
          </p:nvSpPr>
          <p:spPr>
            <a:xfrm>
              <a:off x="1326372" y="1457547"/>
              <a:ext cx="63511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3500" b="1" dirty="0">
                  <a:solidFill>
                    <a:srgbClr val="0050AA"/>
                  </a:solidFill>
                  <a:latin typeface="+mj-ea"/>
                  <a:ea typeface="+mj-ea"/>
                </a:rPr>
                <a:t>二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537656" y="740520"/>
            <a:ext cx="8642856" cy="11137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3.</a:t>
            </a:r>
            <a:r>
              <a:rPr lang="zh-CN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横着切、竖着切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或沿着对角线切割正方体面包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截面</a:t>
            </a:r>
            <a:endParaRPr lang="en-US" altLang="zh-CN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的形状分别如下图所示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  <a:endParaRPr lang="zh-CN" altLang="zh-CN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8" name="35-3.EPS" descr="id:2147504295;FounderCES"/>
          <p:cNvPicPr/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 flipV="1">
            <a:off x="3456719" y="1969855"/>
            <a:ext cx="1860493" cy="965625"/>
          </a:xfrm>
          <a:prstGeom prst="rect">
            <a:avLst/>
          </a:prstGeom>
        </p:spPr>
      </p:pic>
      <p:sp>
        <p:nvSpPr>
          <p:cNvPr id="7" name="立方体 6"/>
          <p:cNvSpPr/>
          <p:nvPr/>
        </p:nvSpPr>
        <p:spPr>
          <a:xfrm>
            <a:off x="1616308" y="2569692"/>
            <a:ext cx="1252631" cy="1252631"/>
          </a:xfrm>
          <a:prstGeom prst="cube">
            <a:avLst/>
          </a:prstGeom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cxnSp>
        <p:nvCxnSpPr>
          <p:cNvPr id="13" name="直接连接符 12"/>
          <p:cNvCxnSpPr/>
          <p:nvPr/>
        </p:nvCxnSpPr>
        <p:spPr>
          <a:xfrm flipH="1" flipV="1">
            <a:off x="1616308" y="2863711"/>
            <a:ext cx="864021" cy="900402"/>
          </a:xfrm>
          <a:prstGeom prst="line">
            <a:avLst/>
          </a:prstGeom>
          <a:ln w="28575">
            <a:solidFill>
              <a:srgbClr val="FFC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18"/>
          <p:cNvSpPr/>
          <p:nvPr/>
        </p:nvSpPr>
        <p:spPr>
          <a:xfrm>
            <a:off x="6103472" y="3015075"/>
            <a:ext cx="1459251" cy="926026"/>
          </a:xfrm>
          <a:prstGeom prst="rect">
            <a:avLst/>
          </a:prstGeom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22" name="35-3.EPS" descr="id:2147504295;FounderCES"/>
          <p:cNvPicPr/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3643176" y="3118293"/>
            <a:ext cx="1860493" cy="96562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5831159" y="2197355"/>
            <a:ext cx="173156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截面</a:t>
            </a:r>
            <a:r>
              <a: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形状：</a:t>
            </a:r>
            <a:endParaRPr lang="zh-CN" altLang="en-US" sz="2400" dirty="0">
              <a:solidFill>
                <a:srgbClr val="0070C0"/>
              </a:solidFill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15" name="图片 14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6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9" grpId="0" animBg="1"/>
      <p:bldP spid="2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683568" y="699542"/>
            <a:ext cx="9111868" cy="11137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4.</a:t>
            </a:r>
            <a:r>
              <a:rPr lang="zh-CN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沿圆锥形胡萝卜的不同位置切割后的截面分别如下</a:t>
            </a:r>
            <a:endParaRPr lang="en-US" altLang="zh-CN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图所示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  <a:endParaRPr lang="zh-CN" altLang="zh-CN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3596961" y="2877617"/>
            <a:ext cx="871490" cy="1222951"/>
            <a:chOff x="3635896" y="3071861"/>
            <a:chExt cx="871490" cy="1222951"/>
          </a:xfrm>
        </p:grpSpPr>
        <p:pic>
          <p:nvPicPr>
            <p:cNvPr id="27" name="图片 26"/>
            <p:cNvPicPr>
              <a:picLocks noChangeAspect="1"/>
            </p:cNvPicPr>
            <p:nvPr/>
          </p:nvPicPr>
          <p:blipFill rotWithShape="1"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ackgroundRemoval t="0" b="100000" l="8411" r="88785">
                          <a14:foregroundMark x1="35514" y1="89655" x2="37383" y2="99138"/>
                          <a14:foregroundMark x1="10280" y1="30172" x2="8411" y2="56897"/>
                          <a14:foregroundMark x1="64486" y1="97414" x2="41121" y2="99138"/>
                        </a14:backgroundRemoval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p:blipFill>
          <p:spPr>
            <a:xfrm>
              <a:off x="3635896" y="3136745"/>
              <a:ext cx="871490" cy="1158067"/>
            </a:xfrm>
            <a:prstGeom prst="rect">
              <a:avLst/>
            </a:prstGeom>
          </p:spPr>
        </p:pic>
        <p:sp>
          <p:nvSpPr>
            <p:cNvPr id="13" name="椭圆 12"/>
            <p:cNvSpPr/>
            <p:nvPr/>
          </p:nvSpPr>
          <p:spPr>
            <a:xfrm>
              <a:off x="3779912" y="3071861"/>
              <a:ext cx="576064" cy="128176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871" b="100000" l="8411" r="88785">
                        <a14:foregroundMark x1="35514" y1="94850" x2="37383" y2="99571"/>
                        <a14:foregroundMark x1="10280" y1="65236" x2="8411" y2="78541"/>
                        <a14:foregroundMark x1="64486" y1="98712" x2="41121" y2="99571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1515558" y="1739335"/>
            <a:ext cx="871490" cy="2316135"/>
          </a:xfrm>
          <a:prstGeom prst="rect">
            <a:avLst/>
          </a:prstGeom>
        </p:spPr>
      </p:pic>
      <p:sp>
        <p:nvSpPr>
          <p:cNvPr id="26" name="弧形 25"/>
          <p:cNvSpPr/>
          <p:nvPr/>
        </p:nvSpPr>
        <p:spPr>
          <a:xfrm rot="5400000">
            <a:off x="1711568" y="2282214"/>
            <a:ext cx="441238" cy="824131"/>
          </a:xfrm>
          <a:prstGeom prst="arc">
            <a:avLst>
              <a:gd name="adj1" fmla="val 18199513"/>
              <a:gd name="adj2" fmla="val 3655938"/>
            </a:avLst>
          </a:prstGeom>
          <a:ln w="28575">
            <a:solidFill>
              <a:srgbClr val="FFFF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3" name="组合 32"/>
          <p:cNvGrpSpPr/>
          <p:nvPr/>
        </p:nvGrpSpPr>
        <p:grpSpPr>
          <a:xfrm>
            <a:off x="3573357" y="1580512"/>
            <a:ext cx="871490" cy="1172994"/>
            <a:chOff x="3612292" y="1774756"/>
            <a:chExt cx="871490" cy="1172994"/>
          </a:xfrm>
        </p:grpSpPr>
        <p:pic>
          <p:nvPicPr>
            <p:cNvPr id="30" name="图片 29"/>
            <p:cNvPicPr>
              <a:picLocks noChangeAspect="1"/>
            </p:cNvPicPr>
            <p:nvPr/>
          </p:nvPicPr>
          <p:blipFill rotWithShape="1">
            <a:blip r:embed="rId5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20536" b="100000" l="8411" r="88785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p:blipFill>
          <p:spPr>
            <a:xfrm>
              <a:off x="3612292" y="1774756"/>
              <a:ext cx="871490" cy="1113767"/>
            </a:xfrm>
            <a:prstGeom prst="rect">
              <a:avLst/>
            </a:prstGeom>
          </p:spPr>
        </p:pic>
        <p:sp>
          <p:nvSpPr>
            <p:cNvPr id="32" name="椭圆 31"/>
            <p:cNvSpPr/>
            <p:nvPr/>
          </p:nvSpPr>
          <p:spPr>
            <a:xfrm>
              <a:off x="3760005" y="2819574"/>
              <a:ext cx="576064" cy="128176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34" name="矩形 33"/>
          <p:cNvSpPr/>
          <p:nvPr/>
        </p:nvSpPr>
        <p:spPr>
          <a:xfrm>
            <a:off x="5714812" y="2316682"/>
            <a:ext cx="173156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截面</a:t>
            </a:r>
            <a:r>
              <a: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形状：</a:t>
            </a:r>
            <a:endParaRPr lang="zh-CN" altLang="en-US" sz="2400" dirty="0">
              <a:solidFill>
                <a:srgbClr val="0070C0"/>
              </a:solidFill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6254359" y="3169594"/>
            <a:ext cx="720080" cy="720080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" name="组合 17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19" name="图片 18">
              <a:hlinkClick r:id="rId7" action="ppaction://hlinksldjump"/>
            </p:cNvPr>
            <p:cNvPicPr>
              <a:picLocks noChangeAspect="1"/>
            </p:cNvPicPr>
            <p:nvPr/>
          </p:nvPicPr>
          <p:blipFill>
            <a:blip r:embed="rId8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0" name="文本框 26">
              <a:hlinkClick r:id="rId7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34" grpId="0"/>
      <p:bldP spid="3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722503" y="699542"/>
            <a:ext cx="9111868" cy="11137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4.</a:t>
            </a:r>
            <a:r>
              <a:rPr lang="zh-CN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沿圆锥形胡萝卜的不同位置切割后的截面分别如下</a:t>
            </a:r>
            <a:endParaRPr lang="en-US" altLang="zh-CN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图所示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  <a:endParaRPr lang="zh-CN" altLang="zh-CN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9871" b="100000" l="8411" r="88785">
                        <a14:foregroundMark x1="35514" y1="94850" x2="37383" y2="99571"/>
                        <a14:foregroundMark x1="10280" y1="65236" x2="8411" y2="78541"/>
                        <a14:foregroundMark x1="64486" y1="98712" x2="41121" y2="99571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1554493" y="1739335"/>
            <a:ext cx="871490" cy="2316135"/>
          </a:xfrm>
          <a:prstGeom prst="rect">
            <a:avLst/>
          </a:prstGeom>
        </p:spPr>
      </p:pic>
      <p:sp>
        <p:nvSpPr>
          <p:cNvPr id="34" name="矩形 33"/>
          <p:cNvSpPr/>
          <p:nvPr/>
        </p:nvSpPr>
        <p:spPr>
          <a:xfrm>
            <a:off x="5450316" y="1759019"/>
            <a:ext cx="173156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截面</a:t>
            </a:r>
            <a:r>
              <a: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形状：</a:t>
            </a:r>
            <a:endParaRPr lang="zh-CN" altLang="en-US" sz="2400" dirty="0">
              <a:solidFill>
                <a:srgbClr val="0070C0"/>
              </a:solidFill>
            </a:endParaRPr>
          </a:p>
        </p:txBody>
      </p:sp>
      <p:cxnSp>
        <p:nvCxnSpPr>
          <p:cNvPr id="8" name="直接连接符 7"/>
          <p:cNvCxnSpPr/>
          <p:nvPr/>
        </p:nvCxnSpPr>
        <p:spPr>
          <a:xfrm flipH="1">
            <a:off x="1962120" y="2188345"/>
            <a:ext cx="61482" cy="1821980"/>
          </a:xfrm>
          <a:prstGeom prst="line">
            <a:avLst/>
          </a:prstGeom>
          <a:ln w="28575">
            <a:solidFill>
              <a:srgbClr val="FFFF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35-4.EPS" descr="id:2147504302;FounderCES"/>
          <p:cNvPicPr/>
          <p:nvPr/>
        </p:nvPicPr>
        <p:blipFill rotWithShape="1"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4028238" y="2172919"/>
            <a:ext cx="1165119" cy="1938013"/>
          </a:xfrm>
          <a:prstGeom prst="rect">
            <a:avLst/>
          </a:prstGeom>
        </p:spPr>
      </p:pic>
      <p:pic>
        <p:nvPicPr>
          <p:cNvPr id="22" name="35-4.EPS" descr="id:2147504302;FounderCES"/>
          <p:cNvPicPr/>
          <p:nvPr/>
        </p:nvPicPr>
        <p:blipFill rotWithShape="1"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676" b="98883" l="9735" r="88496">
                        <a14:foregroundMark x1="26549" y1="5028" x2="39823" y2="18994"/>
                        <a14:foregroundMark x1="31858" y1="91061" x2="40708" y2="97207"/>
                        <a14:foregroundMark x1="34513" y1="1676" x2="34513" y2="8939"/>
                        <a14:foregroundMark x1="33628" y1="93855" x2="33628" y2="98883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5868144" y="2220684"/>
            <a:ext cx="1165119" cy="1842484"/>
          </a:xfrm>
          <a:prstGeom prst="rect">
            <a:avLst/>
          </a:prstGeom>
        </p:spPr>
      </p:pic>
      <p:pic>
        <p:nvPicPr>
          <p:cNvPr id="23" name="35-4.EPS" descr="id:2147504302;FounderCES"/>
          <p:cNvPicPr/>
          <p:nvPr/>
        </p:nvPicPr>
        <p:blipFill rotWithShape="1"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 flipH="1">
            <a:off x="3067801" y="2191123"/>
            <a:ext cx="1165119" cy="1938013"/>
          </a:xfrm>
          <a:prstGeom prst="rect">
            <a:avLst/>
          </a:prstGeom>
        </p:spPr>
      </p:pic>
      <p:grpSp>
        <p:nvGrpSpPr>
          <p:cNvPr id="14" name="组合 13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15" name="图片 14">
              <a:hlinkClick r:id="rId6" action="ppaction://hlinksldjump"/>
            </p:cNvPr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6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716716" y="699542"/>
            <a:ext cx="9111868" cy="11137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4.</a:t>
            </a:r>
            <a:r>
              <a:rPr lang="zh-CN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沿圆锥形胡萝卜的不同位置切割后的截面分别如下</a:t>
            </a:r>
            <a:endParaRPr lang="en-US" altLang="zh-CN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图所示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  <a:endParaRPr lang="zh-CN" altLang="zh-CN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9871" b="100000" l="8411" r="88785">
                        <a14:foregroundMark x1="35514" y1="94850" x2="37383" y2="99571"/>
                        <a14:foregroundMark x1="10280" y1="65236" x2="8411" y2="78541"/>
                        <a14:foregroundMark x1="64486" y1="98712" x2="41121" y2="99571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1548706" y="1739335"/>
            <a:ext cx="871490" cy="2316135"/>
          </a:xfrm>
          <a:prstGeom prst="rect">
            <a:avLst/>
          </a:prstGeom>
        </p:spPr>
      </p:pic>
      <p:sp>
        <p:nvSpPr>
          <p:cNvPr id="34" name="矩形 33"/>
          <p:cNvSpPr/>
          <p:nvPr/>
        </p:nvSpPr>
        <p:spPr>
          <a:xfrm>
            <a:off x="5444529" y="1759019"/>
            <a:ext cx="173156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截面</a:t>
            </a:r>
            <a:r>
              <a: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形状：</a:t>
            </a:r>
            <a:endParaRPr lang="zh-CN" altLang="en-US" sz="2400" dirty="0">
              <a:solidFill>
                <a:srgbClr val="0070C0"/>
              </a:solidFill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757901" y="2521522"/>
            <a:ext cx="504056" cy="648072"/>
          </a:xfrm>
          <a:prstGeom prst="line">
            <a:avLst/>
          </a:prstGeom>
          <a:ln w="28575">
            <a:solidFill>
              <a:srgbClr val="FFFF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35-4.EPS" descr="id:2147504302;FounderCES"/>
          <p:cNvPicPr/>
          <p:nvPr/>
        </p:nvPicPr>
        <p:blipFill rotWithShape="1"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3437951" y="2388668"/>
            <a:ext cx="1516139" cy="1695667"/>
          </a:xfrm>
          <a:prstGeom prst="rect">
            <a:avLst/>
          </a:prstGeom>
        </p:spPr>
      </p:pic>
      <p:pic>
        <p:nvPicPr>
          <p:cNvPr id="17" name="35-4.EPS" descr="id:2147504302;FounderCES"/>
          <p:cNvPicPr/>
          <p:nvPr/>
        </p:nvPicPr>
        <p:blipFill rotWithShape="1"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5626858" y="2872785"/>
            <a:ext cx="1054121" cy="1141822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5646" b="100000" l="8411" r="88785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 rot="19372451">
            <a:off x="3336290" y="1438416"/>
            <a:ext cx="736451" cy="1458906"/>
          </a:xfrm>
          <a:custGeom>
            <a:avLst/>
            <a:gdLst>
              <a:gd name="connsiteX0" fmla="*/ 0 w 871490"/>
              <a:gd name="connsiteY0" fmla="*/ 0 h 1458906"/>
              <a:gd name="connsiteX1" fmla="*/ 871490 w 871490"/>
              <a:gd name="connsiteY1" fmla="*/ 0 h 1458906"/>
              <a:gd name="connsiteX2" fmla="*/ 871490 w 871490"/>
              <a:gd name="connsiteY2" fmla="*/ 1458906 h 1458906"/>
              <a:gd name="connsiteX3" fmla="*/ 727773 w 871490"/>
              <a:gd name="connsiteY3" fmla="*/ 1458906 h 1458906"/>
              <a:gd name="connsiteX4" fmla="*/ 13753 w 871490"/>
              <a:gd name="connsiteY4" fmla="*/ 641918 h 1458906"/>
              <a:gd name="connsiteX5" fmla="*/ 0 w 871490"/>
              <a:gd name="connsiteY5" fmla="*/ 653938 h 1458906"/>
              <a:gd name="connsiteX6" fmla="*/ 0 w 871490"/>
              <a:gd name="connsiteY6" fmla="*/ 0 h 14589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71490" h="1458906">
                <a:moveTo>
                  <a:pt x="0" y="0"/>
                </a:moveTo>
                <a:lnTo>
                  <a:pt x="871490" y="0"/>
                </a:lnTo>
                <a:lnTo>
                  <a:pt x="871490" y="1458906"/>
                </a:lnTo>
                <a:lnTo>
                  <a:pt x="727773" y="1458906"/>
                </a:lnTo>
                <a:lnTo>
                  <a:pt x="13753" y="641918"/>
                </a:lnTo>
                <a:lnTo>
                  <a:pt x="0" y="653938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14" name="组合 13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15" name="图片 14">
              <a:hlinkClick r:id="rId7" action="ppaction://hlinksldjump"/>
            </p:cNvPr>
            <p:cNvPicPr>
              <a:picLocks noChangeAspect="1"/>
            </p:cNvPicPr>
            <p:nvPr/>
          </p:nvPicPr>
          <p:blipFill>
            <a:blip r:embed="rId8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8" name="文本框 26">
              <a:hlinkClick r:id="rId7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77288" y="1223559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762008" y="1024623"/>
            <a:ext cx="8058463" cy="29142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>
              <a:lnSpc>
                <a:spcPct val="200000"/>
              </a:lnSpc>
            </a:pPr>
            <a:r>
              <a:rPr lang="zh-CN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填空。</a:t>
            </a:r>
            <a:endParaRPr lang="zh-CN" altLang="zh-CN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20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(1)</a:t>
            </a:r>
            <a:r>
              <a:rPr lang="zh-CN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沿着篮球的不同位置切开后的截面是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形的。</a:t>
            </a:r>
            <a:endParaRPr lang="zh-CN" altLang="zh-CN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20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(2)</a:t>
            </a:r>
            <a:r>
              <a:rPr lang="zh-CN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横着切和竖着切开鸡蛋后的截面分别是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形</a:t>
            </a:r>
            <a:endParaRPr lang="en-US" altLang="zh-CN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20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zh-CN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的和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形的。</a:t>
            </a:r>
            <a:endParaRPr lang="zh-CN" altLang="zh-CN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444208" y="1958194"/>
            <a:ext cx="936104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indent="266700">
              <a:lnSpc>
                <a:spcPct val="200000"/>
              </a:lnSpc>
              <a:defRPr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dirty="0">
                <a:solidFill>
                  <a:srgbClr val="FF0000"/>
                </a:solidFill>
              </a:rPr>
              <a:t>圆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732240" y="2717705"/>
            <a:ext cx="936104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indent="266700">
              <a:lnSpc>
                <a:spcPct val="200000"/>
              </a:lnSpc>
              <a:defRPr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dirty="0">
                <a:solidFill>
                  <a:srgbClr val="FF0000"/>
                </a:solidFill>
              </a:rPr>
              <a:t>圆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979712" y="3477217"/>
            <a:ext cx="1352249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indent="266700">
              <a:lnSpc>
                <a:spcPct val="200000"/>
              </a:lnSpc>
              <a:defRPr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dirty="0">
                <a:solidFill>
                  <a:srgbClr val="FF0000"/>
                </a:solidFill>
              </a:rPr>
              <a:t> 椭圆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13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15" name="图片 14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6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  <p:bldP spid="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19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sp>
        <p:nvSpPr>
          <p:cNvPr id="45" name="Rectangle 38"/>
          <p:cNvSpPr>
            <a:spLocks noChangeArrowheads="1"/>
          </p:cNvSpPr>
          <p:nvPr/>
        </p:nvSpPr>
        <p:spPr bwMode="black">
          <a:xfrm>
            <a:off x="3778354" y="2682767"/>
            <a:ext cx="3213100" cy="40254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</a:pPr>
            <a:endParaRPr lang="en-US" altLang="zh-CN" b="1" dirty="0">
              <a:solidFill>
                <a:srgbClr val="FEFFFF"/>
              </a:solidFill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3778354" y="3348838"/>
            <a:ext cx="3281363" cy="478457"/>
            <a:chOff x="4480659" y="3978018"/>
            <a:chExt cx="3281363" cy="631825"/>
          </a:xfrm>
        </p:grpSpPr>
        <p:pic>
          <p:nvPicPr>
            <p:cNvPr id="50" name="Picture 7" descr="Picture4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4480659" y="3978018"/>
              <a:ext cx="742950" cy="631825"/>
            </a:xfrm>
            <a:prstGeom prst="rect">
              <a:avLst/>
            </a:prstGeom>
            <a:noFill/>
          </p:spPr>
        </p:pic>
        <p:sp>
          <p:nvSpPr>
            <p:cNvPr id="51" name="Rectangle 40"/>
            <p:cNvSpPr>
              <a:spLocks noChangeArrowheads="1"/>
            </p:cNvSpPr>
            <p:nvPr/>
          </p:nvSpPr>
          <p:spPr bwMode="black">
            <a:xfrm>
              <a:off x="4548922" y="4039931"/>
              <a:ext cx="3213100" cy="531581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 algn="ctr">
                <a:lnSpc>
                  <a:spcPct val="120000"/>
                </a:lnSpc>
              </a:pPr>
              <a:endParaRPr lang="en-US" altLang="zh-CN" b="1" dirty="0">
                <a:solidFill>
                  <a:srgbClr val="FEFFFF"/>
                </a:solidFill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</p:grpSp>
      <p:sp>
        <p:nvSpPr>
          <p:cNvPr id="55" name="矩形 54"/>
          <p:cNvSpPr/>
          <p:nvPr/>
        </p:nvSpPr>
        <p:spPr>
          <a:xfrm>
            <a:off x="1969580" y="2134854"/>
            <a:ext cx="4834668" cy="16610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沿着物体不同的位置切下去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endParaRPr lang="en-US" altLang="zh-CN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</a:pPr>
            <a:r>
              <a:rPr lang="zh-CN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截面的形状不一定相同。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6" name="组合 55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57" name="图片 56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58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5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sp>
        <p:nvSpPr>
          <p:cNvPr id="8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sp>
        <p:nvSpPr>
          <p:cNvPr id="9" name="矩形 4"/>
          <p:cNvSpPr>
            <a:spLocks noChangeArrowheads="1"/>
          </p:cNvSpPr>
          <p:nvPr/>
        </p:nvSpPr>
        <p:spPr bwMode="auto">
          <a:xfrm>
            <a:off x="2411760" y="1568412"/>
            <a:ext cx="4320480" cy="19394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Aft>
                <a:spcPts val="0"/>
              </a:spcAft>
              <a:buNone/>
            </a:pPr>
            <a:r>
              <a:rPr lang="zh-CN" altLang="zh-CN" dirty="0" smtClean="0">
                <a:solidFill>
                  <a:schemeClr val="bg1"/>
                </a:solidFill>
                <a:latin typeface="+mn-ea"/>
                <a:ea typeface="+mn-ea"/>
                <a:cs typeface="Times New Roman" panose="02020603050405020304" pitchFamily="18" charset="0"/>
              </a:rPr>
              <a:t>找出</a:t>
            </a:r>
            <a:r>
              <a:rPr lang="zh-CN" altLang="zh-CN" dirty="0">
                <a:solidFill>
                  <a:schemeClr val="bg1"/>
                </a:solidFill>
                <a:latin typeface="+mn-ea"/>
                <a:ea typeface="+mn-ea"/>
                <a:cs typeface="Times New Roman" panose="02020603050405020304" pitchFamily="18" charset="0"/>
              </a:rPr>
              <a:t>几个你熟悉的物体</a:t>
            </a:r>
            <a:r>
              <a:rPr lang="en-US" altLang="zh-CN" dirty="0">
                <a:solidFill>
                  <a:schemeClr val="bg1"/>
                </a:solidFill>
                <a:latin typeface="+mn-ea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chemeClr val="bg1"/>
                </a:solidFill>
                <a:latin typeface="+mn-ea"/>
                <a:ea typeface="+mn-ea"/>
                <a:cs typeface="Times New Roman" panose="02020603050405020304" pitchFamily="18" charset="0"/>
              </a:rPr>
              <a:t>沿不同的位置切割</a:t>
            </a:r>
            <a:r>
              <a:rPr lang="en-US" altLang="zh-CN" dirty="0">
                <a:solidFill>
                  <a:schemeClr val="bg1"/>
                </a:solidFill>
                <a:latin typeface="+mn-ea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chemeClr val="bg1"/>
                </a:solidFill>
                <a:latin typeface="+mn-ea"/>
                <a:ea typeface="+mn-ea"/>
                <a:cs typeface="Times New Roman" panose="02020603050405020304" pitchFamily="18" charset="0"/>
              </a:rPr>
              <a:t>观察一下截面的形状。</a:t>
            </a:r>
            <a:endParaRPr lang="zh-CN" altLang="zh-CN" dirty="0">
              <a:solidFill>
                <a:schemeClr val="bg1"/>
              </a:solidFill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11" name="图片 10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5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929284" y="2944205"/>
            <a:ext cx="1495425" cy="1390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4" name="组合 23"/>
          <p:cNvGrpSpPr/>
          <p:nvPr/>
        </p:nvGrpSpPr>
        <p:grpSpPr>
          <a:xfrm>
            <a:off x="1122511" y="835202"/>
            <a:ext cx="4032448" cy="2308323"/>
            <a:chOff x="539552" y="1453528"/>
            <a:chExt cx="3351645" cy="2308323"/>
          </a:xfrm>
          <a:solidFill>
            <a:schemeClr val="accent6">
              <a:lumMod val="40000"/>
              <a:lumOff val="60000"/>
            </a:schemeClr>
          </a:solidFill>
        </p:grpSpPr>
        <p:sp>
          <p:nvSpPr>
            <p:cNvPr id="3" name="云形标注 5"/>
            <p:cNvSpPr>
              <a:spLocks noChangeArrowheads="1"/>
            </p:cNvSpPr>
            <p:nvPr/>
          </p:nvSpPr>
          <p:spPr bwMode="auto">
            <a:xfrm>
              <a:off x="539552" y="1453528"/>
              <a:ext cx="3351645" cy="2308323"/>
            </a:xfrm>
            <a:prstGeom prst="cloudCallout">
              <a:avLst>
                <a:gd name="adj1" fmla="val -23167"/>
                <a:gd name="adj2" fmla="val 52385"/>
              </a:avLst>
            </a:prstGeom>
            <a:grpFill/>
            <a:ln w="19050" algn="ctr">
              <a:solidFill>
                <a:srgbClr val="8BB408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" name="矩形 4"/>
            <p:cNvSpPr>
              <a:spLocks noChangeArrowheads="1"/>
            </p:cNvSpPr>
            <p:nvPr/>
          </p:nvSpPr>
          <p:spPr bwMode="auto">
            <a:xfrm>
              <a:off x="786317" y="1786920"/>
              <a:ext cx="2918638" cy="1569660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buNone/>
              </a:pPr>
              <a:r>
                <a:rPr lang="zh-CN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如果把火腿肠沿着其他方向切一刀</a:t>
              </a:r>
              <a:r>
                <a:rPr lang="en-US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,</a:t>
              </a:r>
              <a:r>
                <a:rPr lang="zh-CN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截面会是什么形状呢</a:t>
              </a:r>
              <a:r>
                <a:rPr lang="en-US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?</a:t>
              </a:r>
              <a:r>
                <a:rPr lang="zh-CN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其他物体的截面又会是什么形状呢</a:t>
              </a:r>
              <a:r>
                <a:rPr lang="en-US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?</a:t>
              </a:r>
              <a:endParaRPr lang="zh-CN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5798413" y="699542"/>
            <a:ext cx="1853986" cy="1430453"/>
            <a:chOff x="1349646" y="2652142"/>
            <a:chExt cx="1853986" cy="1430453"/>
          </a:xfrm>
        </p:grpSpPr>
        <p:grpSp>
          <p:nvGrpSpPr>
            <p:cNvPr id="19" name="组合 18"/>
            <p:cNvGrpSpPr/>
            <p:nvPr/>
          </p:nvGrpSpPr>
          <p:grpSpPr>
            <a:xfrm rot="16200000">
              <a:off x="1944891" y="2141581"/>
              <a:ext cx="663495" cy="1853986"/>
              <a:chOff x="1311500" y="2339695"/>
              <a:chExt cx="913403" cy="2552296"/>
            </a:xfrm>
          </p:grpSpPr>
          <p:pic>
            <p:nvPicPr>
              <p:cNvPr id="22" name="35-2.EPS" descr="id:2147504281;FounderCES"/>
              <p:cNvPicPr/>
              <p:nvPr/>
            </p:nvPicPr>
            <p:blipFill rotWithShape="1">
              <a:blip r:embed="rId2" cstate="email">
                <a:clrChange>
                  <a:clrFrom>
                    <a:srgbClr val="FFFCF8"/>
                  </a:clrFrom>
                  <a:clrTo>
                    <a:srgbClr val="FFFCF8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>
              <a:xfrm flipV="1">
                <a:off x="1311501" y="2339695"/>
                <a:ext cx="913402" cy="1296501"/>
              </a:xfrm>
              <a:prstGeom prst="rect">
                <a:avLst/>
              </a:prstGeom>
            </p:spPr>
          </p:pic>
          <p:pic>
            <p:nvPicPr>
              <p:cNvPr id="23" name="35-2.EPS" descr="id:2147504281;FounderCES"/>
              <p:cNvPicPr/>
              <p:nvPr/>
            </p:nvPicPr>
            <p:blipFill rotWithShape="1">
              <a:blip r:embed="rId3" cstate="email">
                <a:clrChange>
                  <a:clrFrom>
                    <a:srgbClr val="FFFCF8"/>
                  </a:clrFrom>
                  <a:clrTo>
                    <a:srgbClr val="FFFCF8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>
              <a:xfrm>
                <a:off x="1311500" y="3627793"/>
                <a:ext cx="913402" cy="1264198"/>
              </a:xfrm>
              <a:prstGeom prst="rect">
                <a:avLst/>
              </a:prstGeom>
            </p:spPr>
          </p:pic>
        </p:grpSp>
        <p:pic>
          <p:nvPicPr>
            <p:cNvPr id="20" name="图片 19"/>
            <p:cNvPicPr>
              <a:picLocks noChangeAspect="1"/>
            </p:cNvPicPr>
            <p:nvPr/>
          </p:nvPicPr>
          <p:blipFill rotWithShape="1">
            <a:blip r:embed="rId4" cstate="email">
              <a:clrChange>
                <a:clrFrom>
                  <a:srgbClr val="F7F7F7"/>
                </a:clrFrom>
                <a:clrTo>
                  <a:srgbClr val="F7F7F7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3311" b="97682" l="7865" r="100000">
                          <a14:foregroundMark x1="88764" y1="12252" x2="27528" y2="84437"/>
                          <a14:foregroundMark x1="88764" y1="3642" x2="57865" y2="29801"/>
                          <a14:foregroundMark x1="19663" y1="86424" x2="7865" y2="98013"/>
                          <a14:backgroundMark x1="93820" y1="38079" x2="84831" y2="93377"/>
                        </a14:backgroundRemoval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p:blipFill>
          <p:spPr>
            <a:xfrm rot="19141892">
              <a:off x="2106197" y="2825703"/>
              <a:ext cx="740656" cy="1256892"/>
            </a:xfrm>
            <a:prstGeom prst="rect">
              <a:avLst/>
            </a:prstGeom>
          </p:spPr>
        </p:pic>
        <p:sp>
          <p:nvSpPr>
            <p:cNvPr id="21" name="弧形 20"/>
            <p:cNvSpPr/>
            <p:nvPr/>
          </p:nvSpPr>
          <p:spPr>
            <a:xfrm>
              <a:off x="1844081" y="2652142"/>
              <a:ext cx="441238" cy="895369"/>
            </a:xfrm>
            <a:prstGeom prst="arc">
              <a:avLst>
                <a:gd name="adj1" fmla="val 18199513"/>
                <a:gd name="adj2" fmla="val 3655938"/>
              </a:avLst>
            </a:prstGeom>
            <a:ln w="28575">
              <a:solidFill>
                <a:schemeClr val="accent1">
                  <a:lumMod val="20000"/>
                  <a:lumOff val="8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5798412" y="2077492"/>
            <a:ext cx="2301980" cy="808017"/>
            <a:chOff x="1349645" y="2736828"/>
            <a:chExt cx="2301980" cy="808017"/>
          </a:xfrm>
        </p:grpSpPr>
        <p:grpSp>
          <p:nvGrpSpPr>
            <p:cNvPr id="27" name="组合 26"/>
            <p:cNvGrpSpPr/>
            <p:nvPr/>
          </p:nvGrpSpPr>
          <p:grpSpPr>
            <a:xfrm rot="16200000">
              <a:off x="1944891" y="2141582"/>
              <a:ext cx="663494" cy="1853985"/>
              <a:chOff x="1311500" y="2339696"/>
              <a:chExt cx="913402" cy="2552295"/>
            </a:xfrm>
          </p:grpSpPr>
          <p:pic>
            <p:nvPicPr>
              <p:cNvPr id="30" name="35-2.EPS" descr="id:2147504281;FounderCES"/>
              <p:cNvPicPr/>
              <p:nvPr/>
            </p:nvPicPr>
            <p:blipFill rotWithShape="1">
              <a:blip r:embed="rId2" cstate="email">
                <a:clrChange>
                  <a:clrFrom>
                    <a:srgbClr val="FFFCF8"/>
                  </a:clrFrom>
                  <a:clrTo>
                    <a:srgbClr val="FFFCF8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>
              <a:xfrm flipV="1">
                <a:off x="1311500" y="2339696"/>
                <a:ext cx="913402" cy="1296501"/>
              </a:xfrm>
              <a:prstGeom prst="rect">
                <a:avLst/>
              </a:prstGeom>
            </p:spPr>
          </p:pic>
          <p:pic>
            <p:nvPicPr>
              <p:cNvPr id="31" name="35-2.EPS" descr="id:2147504281;FounderCES"/>
              <p:cNvPicPr/>
              <p:nvPr/>
            </p:nvPicPr>
            <p:blipFill rotWithShape="1">
              <a:blip r:embed="rId3" cstate="email">
                <a:clrChange>
                  <a:clrFrom>
                    <a:srgbClr val="FFFCF8"/>
                  </a:clrFrom>
                  <a:clrTo>
                    <a:srgbClr val="FFFCF8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>
              <a:xfrm>
                <a:off x="1311500" y="3627793"/>
                <a:ext cx="913402" cy="1264198"/>
              </a:xfrm>
              <a:prstGeom prst="rect">
                <a:avLst/>
              </a:prstGeom>
            </p:spPr>
          </p:pic>
        </p:grpSp>
        <p:pic>
          <p:nvPicPr>
            <p:cNvPr id="28" name="图片 27"/>
            <p:cNvPicPr>
              <a:picLocks noChangeAspect="1"/>
            </p:cNvPicPr>
            <p:nvPr/>
          </p:nvPicPr>
          <p:blipFill rotWithShape="1">
            <a:blip r:embed="rId4" cstate="email">
              <a:clrChange>
                <a:clrFrom>
                  <a:srgbClr val="F7F7F7"/>
                </a:clrFrom>
                <a:clrTo>
                  <a:srgbClr val="F7F7F7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3311" b="97682" l="7865" r="100000">
                          <a14:foregroundMark x1="88764" y1="12252" x2="27528" y2="84437"/>
                          <a14:foregroundMark x1="88764" y1="3642" x2="57865" y2="29801"/>
                          <a14:foregroundMark x1="19663" y1="86424" x2="7865" y2="98013"/>
                          <a14:backgroundMark x1="93820" y1="38079" x2="84831" y2="93377"/>
                        </a14:backgroundRemoval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p:blipFill>
          <p:spPr>
            <a:xfrm rot="6806553" flipV="1">
              <a:off x="2652851" y="2546071"/>
              <a:ext cx="740656" cy="1256892"/>
            </a:xfrm>
            <a:prstGeom prst="rect">
              <a:avLst/>
            </a:prstGeom>
          </p:spPr>
        </p:pic>
        <p:cxnSp>
          <p:nvCxnSpPr>
            <p:cNvPr id="29" name="直接连接符 28"/>
            <p:cNvCxnSpPr/>
            <p:nvPr/>
          </p:nvCxnSpPr>
          <p:spPr>
            <a:xfrm>
              <a:off x="1565238" y="3140600"/>
              <a:ext cx="1440160" cy="0"/>
            </a:xfrm>
            <a:prstGeom prst="line">
              <a:avLst/>
            </a:prstGeom>
            <a:ln w="28575">
              <a:solidFill>
                <a:schemeClr val="accent1">
                  <a:lumMod val="20000"/>
                  <a:lumOff val="8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2" name="组合 31"/>
          <p:cNvGrpSpPr/>
          <p:nvPr/>
        </p:nvGrpSpPr>
        <p:grpSpPr>
          <a:xfrm>
            <a:off x="5798412" y="3257042"/>
            <a:ext cx="1999985" cy="921821"/>
            <a:chOff x="1349645" y="2736828"/>
            <a:chExt cx="1999985" cy="921821"/>
          </a:xfrm>
        </p:grpSpPr>
        <p:grpSp>
          <p:nvGrpSpPr>
            <p:cNvPr id="33" name="组合 32"/>
            <p:cNvGrpSpPr/>
            <p:nvPr/>
          </p:nvGrpSpPr>
          <p:grpSpPr>
            <a:xfrm rot="16200000">
              <a:off x="1944891" y="2141582"/>
              <a:ext cx="663494" cy="1853985"/>
              <a:chOff x="1311500" y="2339696"/>
              <a:chExt cx="913402" cy="2552295"/>
            </a:xfrm>
          </p:grpSpPr>
          <p:pic>
            <p:nvPicPr>
              <p:cNvPr id="36" name="35-2.EPS" descr="id:2147504281;FounderCES"/>
              <p:cNvPicPr/>
              <p:nvPr/>
            </p:nvPicPr>
            <p:blipFill rotWithShape="1">
              <a:blip r:embed="rId2" cstate="email">
                <a:clrChange>
                  <a:clrFrom>
                    <a:srgbClr val="FFFCF8"/>
                  </a:clrFrom>
                  <a:clrTo>
                    <a:srgbClr val="FFFCF8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>
              <a:xfrm flipV="1">
                <a:off x="1311500" y="2339696"/>
                <a:ext cx="913402" cy="1296501"/>
              </a:xfrm>
              <a:prstGeom prst="rect">
                <a:avLst/>
              </a:prstGeom>
            </p:spPr>
          </p:pic>
          <p:pic>
            <p:nvPicPr>
              <p:cNvPr id="37" name="35-2.EPS" descr="id:2147504281;FounderCES"/>
              <p:cNvPicPr/>
              <p:nvPr/>
            </p:nvPicPr>
            <p:blipFill rotWithShape="1">
              <a:blip r:embed="rId3" cstate="email">
                <a:clrChange>
                  <a:clrFrom>
                    <a:srgbClr val="FFFCF8"/>
                  </a:clrFrom>
                  <a:clrTo>
                    <a:srgbClr val="FFFCF8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>
              <a:xfrm>
                <a:off x="1311500" y="3627793"/>
                <a:ext cx="913402" cy="1264198"/>
              </a:xfrm>
              <a:prstGeom prst="rect">
                <a:avLst/>
              </a:prstGeom>
            </p:spPr>
          </p:pic>
        </p:grpSp>
        <p:pic>
          <p:nvPicPr>
            <p:cNvPr id="34" name="图片 33"/>
            <p:cNvPicPr>
              <a:picLocks noChangeAspect="1"/>
            </p:cNvPicPr>
            <p:nvPr/>
          </p:nvPicPr>
          <p:blipFill rotWithShape="1">
            <a:blip r:embed="rId4" cstate="email">
              <a:clrChange>
                <a:clrFrom>
                  <a:srgbClr val="F7F7F7"/>
                </a:clrFrom>
                <a:clrTo>
                  <a:srgbClr val="F7F7F7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3311" b="97682" l="7865" r="100000">
                          <a14:foregroundMark x1="88764" y1="12252" x2="27528" y2="84437"/>
                          <a14:foregroundMark x1="88764" y1="3642" x2="57865" y2="29801"/>
                          <a14:foregroundMark x1="19663" y1="86424" x2="7865" y2="98013"/>
                          <a14:backgroundMark x1="93820" y1="38079" x2="84831" y2="93377"/>
                        </a14:backgroundRemoval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p:blipFill>
          <p:spPr>
            <a:xfrm rot="6516436" flipH="1" flipV="1">
              <a:off x="2350856" y="2659875"/>
              <a:ext cx="740656" cy="1256892"/>
            </a:xfrm>
            <a:prstGeom prst="rect">
              <a:avLst/>
            </a:prstGeom>
          </p:spPr>
        </p:pic>
        <p:cxnSp>
          <p:nvCxnSpPr>
            <p:cNvPr id="35" name="直接连接符 34"/>
            <p:cNvCxnSpPr/>
            <p:nvPr/>
          </p:nvCxnSpPr>
          <p:spPr>
            <a:xfrm>
              <a:off x="2067276" y="2873678"/>
              <a:ext cx="633140" cy="526643"/>
            </a:xfrm>
            <a:prstGeom prst="line">
              <a:avLst/>
            </a:prstGeom>
            <a:ln w="28575">
              <a:solidFill>
                <a:schemeClr val="accent1">
                  <a:lumMod val="20000"/>
                  <a:lumOff val="8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8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39" name="图片 38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grpSp>
        <p:nvGrpSpPr>
          <p:cNvPr id="40" name="组合 39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41" name="图片 40">
              <a:hlinkClick r:id="rId7" action="ppaction://hlinksldjump"/>
            </p:cNvPr>
            <p:cNvPicPr>
              <a:picLocks noChangeAspect="1"/>
            </p:cNvPicPr>
            <p:nvPr/>
          </p:nvPicPr>
          <p:blipFill>
            <a:blip r:embed="rId8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2" name="文本框 26">
              <a:hlinkClick r:id="rId7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85800" y="1024623"/>
            <a:ext cx="8172400" cy="11137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>
              <a:lnSpc>
                <a:spcPct val="150000"/>
              </a:lnSpc>
              <a:spcAft>
                <a:spcPts val="0"/>
              </a:spcAft>
            </a:pPr>
            <a:r>
              <a:rPr lang="zh-CN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水果刀、水果、火腿肠、透明的容器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长方体、圆柱体等形状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、水、正方体面包、圆锥形胡萝卜。</a:t>
            </a:r>
            <a:endParaRPr lang="zh-CN" altLang="zh-CN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5" name="组合 4"/>
          <p:cNvGrpSpPr/>
          <p:nvPr/>
        </p:nvGrpSpPr>
        <p:grpSpPr>
          <a:xfrm rot="16200000">
            <a:off x="1266052" y="2467098"/>
            <a:ext cx="593169" cy="1657477"/>
            <a:chOff x="1311500" y="2339696"/>
            <a:chExt cx="913402" cy="2552295"/>
          </a:xfrm>
        </p:grpSpPr>
        <p:pic>
          <p:nvPicPr>
            <p:cNvPr id="16" name="35-2.EPS" descr="id:2147504281;FounderCES"/>
            <p:cNvPicPr/>
            <p:nvPr/>
          </p:nvPicPr>
          <p:blipFill rotWithShape="1">
            <a:blip r:embed="rId1" cstate="email">
              <a:clrChange>
                <a:clrFrom>
                  <a:srgbClr val="FFFCF8"/>
                </a:clrFrom>
                <a:clrTo>
                  <a:srgbClr val="FFFCF8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>
            <a:xfrm flipV="1">
              <a:off x="1311500" y="2339696"/>
              <a:ext cx="913402" cy="1296501"/>
            </a:xfrm>
            <a:prstGeom prst="rect">
              <a:avLst/>
            </a:prstGeom>
          </p:spPr>
        </p:pic>
        <p:pic>
          <p:nvPicPr>
            <p:cNvPr id="18" name="35-2.EPS" descr="id:2147504281;FounderCES"/>
            <p:cNvPicPr/>
            <p:nvPr/>
          </p:nvPicPr>
          <p:blipFill rotWithShape="1">
            <a:blip r:embed="rId2" cstate="email">
              <a:clrChange>
                <a:clrFrom>
                  <a:srgbClr val="FFFCF8"/>
                </a:clrFrom>
                <a:clrTo>
                  <a:srgbClr val="FFFCF8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>
            <a:xfrm>
              <a:off x="1311500" y="3627793"/>
              <a:ext cx="913402" cy="1264198"/>
            </a:xfrm>
            <a:prstGeom prst="rect">
              <a:avLst/>
            </a:prstGeom>
          </p:spPr>
        </p:pic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06071" y="2096594"/>
            <a:ext cx="1084813" cy="213134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4" cstate="email">
            <a:clrChange>
              <a:clrFrom>
                <a:srgbClr val="F7F7F7"/>
              </a:clrFrom>
              <a:clrTo>
                <a:srgbClr val="F7F7F7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2522004" y="2427734"/>
            <a:ext cx="1220873" cy="176714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5329159" y="2766078"/>
            <a:ext cx="1685600" cy="1213572"/>
          </a:xfrm>
          <a:prstGeom prst="rect">
            <a:avLst/>
          </a:prstGeom>
        </p:spPr>
      </p:pic>
      <p:sp>
        <p:nvSpPr>
          <p:cNvPr id="11" name="立方体 10"/>
          <p:cNvSpPr/>
          <p:nvPr/>
        </p:nvSpPr>
        <p:spPr>
          <a:xfrm>
            <a:off x="7165982" y="2571751"/>
            <a:ext cx="1296144" cy="1164688"/>
          </a:xfrm>
          <a:prstGeom prst="cube">
            <a:avLst/>
          </a:prstGeom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17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21" name="图片 20">
              <a:hlinkClick r:id="rId7" action="ppaction://hlinksldjump"/>
            </p:cNvPr>
            <p:cNvPicPr>
              <a:picLocks noChangeAspect="1"/>
            </p:cNvPicPr>
            <p:nvPr/>
          </p:nvPicPr>
          <p:blipFill>
            <a:blip r:embed="rId8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2" name="文本框 26">
              <a:hlinkClick r:id="rId7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32590" y="699542"/>
            <a:ext cx="8450781" cy="11137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lang="zh-CN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横着切、竖着切和斜着切火腿肠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火腿肠的截面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如下图所示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  <a:endParaRPr lang="zh-CN" altLang="zh-CN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17" name="35-2.EPS" descr="id:2147504281;FounderCES"/>
          <p:cNvPicPr/>
          <p:nvPr/>
        </p:nvPicPr>
        <p:blipFill rotWithShape="1"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-2179"/>
          <a:stretch>
            <a:fillRect/>
          </a:stretch>
        </p:blipFill>
        <p:spPr>
          <a:xfrm rot="5400000">
            <a:off x="4214099" y="2068078"/>
            <a:ext cx="690367" cy="1254635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 rot="16200000">
            <a:off x="1792491" y="1677575"/>
            <a:ext cx="663494" cy="1853985"/>
            <a:chOff x="1311500" y="2339696"/>
            <a:chExt cx="913402" cy="2552295"/>
          </a:xfrm>
        </p:grpSpPr>
        <p:pic>
          <p:nvPicPr>
            <p:cNvPr id="16" name="35-2.EPS" descr="id:2147504281;FounderCES"/>
            <p:cNvPicPr/>
            <p:nvPr/>
          </p:nvPicPr>
          <p:blipFill rotWithShape="1">
            <a:blip r:embed="rId2" cstate="email">
              <a:clrChange>
                <a:clrFrom>
                  <a:srgbClr val="FFFCF8"/>
                </a:clrFrom>
                <a:clrTo>
                  <a:srgbClr val="FFFCF8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>
            <a:xfrm flipV="1">
              <a:off x="1311500" y="2339696"/>
              <a:ext cx="913402" cy="1296501"/>
            </a:xfrm>
            <a:prstGeom prst="rect">
              <a:avLst/>
            </a:prstGeom>
          </p:spPr>
        </p:pic>
        <p:pic>
          <p:nvPicPr>
            <p:cNvPr id="18" name="35-2.EPS" descr="id:2147504281;FounderCES"/>
            <p:cNvPicPr/>
            <p:nvPr/>
          </p:nvPicPr>
          <p:blipFill rotWithShape="1">
            <a:blip r:embed="rId3" cstate="email">
              <a:clrChange>
                <a:clrFrom>
                  <a:srgbClr val="FFFCF8"/>
                </a:clrFrom>
                <a:clrTo>
                  <a:srgbClr val="FFFCF8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>
            <a:xfrm>
              <a:off x="1311500" y="3627793"/>
              <a:ext cx="913402" cy="1264198"/>
            </a:xfrm>
            <a:prstGeom prst="rect">
              <a:avLst/>
            </a:prstGeom>
          </p:spPr>
        </p:pic>
      </p:grpSp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4" cstate="email">
            <a:clrChange>
              <a:clrFrom>
                <a:srgbClr val="F7F7F7"/>
              </a:clrFrom>
              <a:clrTo>
                <a:srgbClr val="F7F7F7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3311" b="97682" l="7865" r="100000">
                        <a14:foregroundMark x1="88764" y1="12252" x2="27528" y2="84437"/>
                        <a14:foregroundMark x1="88764" y1="3642" x2="57865" y2="29801"/>
                        <a14:foregroundMark x1="19663" y1="86424" x2="7865" y2="98013"/>
                        <a14:backgroundMark x1="93820" y1="38079" x2="84831" y2="93377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 rot="19141892">
            <a:off x="1953797" y="2361696"/>
            <a:ext cx="740656" cy="1256892"/>
          </a:xfrm>
          <a:prstGeom prst="rect">
            <a:avLst/>
          </a:prstGeom>
        </p:spPr>
      </p:pic>
      <p:sp>
        <p:nvSpPr>
          <p:cNvPr id="3" name="弧形 2"/>
          <p:cNvSpPr/>
          <p:nvPr/>
        </p:nvSpPr>
        <p:spPr>
          <a:xfrm>
            <a:off x="1691681" y="2188135"/>
            <a:ext cx="441238" cy="895369"/>
          </a:xfrm>
          <a:prstGeom prst="arc">
            <a:avLst>
              <a:gd name="adj1" fmla="val 18199513"/>
              <a:gd name="adj2" fmla="val 3655938"/>
            </a:avLst>
          </a:prstGeom>
          <a:ln w="28575">
            <a:solidFill>
              <a:schemeClr val="accent1">
                <a:lumMod val="20000"/>
                <a:lumOff val="8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4" name="35-2.EPS" descr="id:2147504281;FounderCES"/>
          <p:cNvPicPr/>
          <p:nvPr/>
        </p:nvPicPr>
        <p:blipFill rotWithShape="1"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-2179"/>
          <a:stretch>
            <a:fillRect/>
          </a:stretch>
        </p:blipFill>
        <p:spPr>
          <a:xfrm rot="16200000" flipH="1">
            <a:off x="5544707" y="2068078"/>
            <a:ext cx="690367" cy="125463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383188" y="3732157"/>
            <a:ext cx="173156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截面</a:t>
            </a:r>
            <a:r>
              <a: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形状：</a:t>
            </a:r>
            <a:endParaRPr lang="zh-CN" altLang="en-US" sz="2400" dirty="0">
              <a:solidFill>
                <a:srgbClr val="0070C0"/>
              </a:solidFill>
            </a:endParaRPr>
          </a:p>
        </p:txBody>
      </p:sp>
      <p:sp>
        <p:nvSpPr>
          <p:cNvPr id="7" name="椭圆 6"/>
          <p:cNvSpPr/>
          <p:nvPr/>
        </p:nvSpPr>
        <p:spPr>
          <a:xfrm>
            <a:off x="4032500" y="3521060"/>
            <a:ext cx="648072" cy="648072"/>
          </a:xfrm>
          <a:prstGeom prst="ellipse">
            <a:avLst/>
          </a:prstGeom>
          <a:solidFill>
            <a:srgbClr val="FF9F9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1" name="组合 20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22" name="图片 21">
              <a:hlinkClick r:id="rId6" action="ppaction://hlinksldjump"/>
            </p:cNvPr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3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4.69136E-6 L -0.01268 0.0787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2" y="392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801739" y="752668"/>
            <a:ext cx="8450781" cy="11137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lang="zh-CN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横着切、竖着切和斜着切火腿肠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火腿肠的截面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如下图所示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  <a:endParaRPr lang="zh-CN" altLang="zh-CN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15" name="35-2.EPS" descr="id:2147504281;FounderCES"/>
          <p:cNvPicPr/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4973428" y="3704086"/>
            <a:ext cx="1608210" cy="451840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 rot="16200000">
            <a:off x="1961640" y="1730701"/>
            <a:ext cx="663494" cy="1853985"/>
            <a:chOff x="1311500" y="2339696"/>
            <a:chExt cx="913402" cy="2552295"/>
          </a:xfrm>
        </p:grpSpPr>
        <p:pic>
          <p:nvPicPr>
            <p:cNvPr id="16" name="35-2.EPS" descr="id:2147504281;FounderCES"/>
            <p:cNvPicPr/>
            <p:nvPr/>
          </p:nvPicPr>
          <p:blipFill rotWithShape="1">
            <a:blip r:embed="rId2" cstate="email">
              <a:clrChange>
                <a:clrFrom>
                  <a:srgbClr val="FFFCF8"/>
                </a:clrFrom>
                <a:clrTo>
                  <a:srgbClr val="FFFCF8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>
            <a:xfrm flipV="1">
              <a:off x="1311500" y="2339696"/>
              <a:ext cx="913402" cy="1296501"/>
            </a:xfrm>
            <a:prstGeom prst="rect">
              <a:avLst/>
            </a:prstGeom>
          </p:spPr>
        </p:pic>
        <p:pic>
          <p:nvPicPr>
            <p:cNvPr id="18" name="35-2.EPS" descr="id:2147504281;FounderCES"/>
            <p:cNvPicPr/>
            <p:nvPr/>
          </p:nvPicPr>
          <p:blipFill rotWithShape="1">
            <a:blip r:embed="rId3" cstate="email">
              <a:clrChange>
                <a:clrFrom>
                  <a:srgbClr val="FFFCF8"/>
                </a:clrFrom>
                <a:clrTo>
                  <a:srgbClr val="FFFCF8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>
            <a:xfrm>
              <a:off x="1311500" y="3627793"/>
              <a:ext cx="913402" cy="1264198"/>
            </a:xfrm>
            <a:prstGeom prst="rect">
              <a:avLst/>
            </a:prstGeom>
          </p:spPr>
        </p:pic>
      </p:grpSp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4" cstate="email">
            <a:clrChange>
              <a:clrFrom>
                <a:srgbClr val="F7F7F7"/>
              </a:clrFrom>
              <a:clrTo>
                <a:srgbClr val="F7F7F7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3311" b="97682" l="7865" r="100000">
                        <a14:foregroundMark x1="88764" y1="12252" x2="27528" y2="84437"/>
                        <a14:foregroundMark x1="88764" y1="3642" x2="57865" y2="29801"/>
                        <a14:foregroundMark x1="19663" y1="86424" x2="7865" y2="98013"/>
                        <a14:backgroundMark x1="93820" y1="38079" x2="84831" y2="93377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 rot="6806553" flipV="1">
            <a:off x="1515753" y="2169140"/>
            <a:ext cx="740656" cy="1256892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271359" y="3653775"/>
            <a:ext cx="173156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截面</a:t>
            </a:r>
            <a:r>
              <a: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形状：</a:t>
            </a:r>
            <a:endParaRPr lang="zh-CN" altLang="en-US" sz="2400" dirty="0">
              <a:solidFill>
                <a:srgbClr val="0070C0"/>
              </a:solidFill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581987" y="2729719"/>
            <a:ext cx="1440160" cy="0"/>
          </a:xfrm>
          <a:prstGeom prst="line">
            <a:avLst/>
          </a:prstGeom>
          <a:ln w="28575">
            <a:solidFill>
              <a:schemeClr val="accent1">
                <a:lumMod val="20000"/>
                <a:lumOff val="8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" name="35-2.EPS" descr="id:2147504281;FounderCES"/>
          <p:cNvPicPr/>
          <p:nvPr/>
        </p:nvPicPr>
        <p:blipFill rotWithShape="1">
          <a:blip r:embed="rId6" cstate="email"/>
          <a:srcRect/>
          <a:stretch>
            <a:fillRect/>
          </a:stretch>
        </p:blipFill>
        <p:spPr>
          <a:xfrm>
            <a:off x="4857791" y="2632250"/>
            <a:ext cx="1731917" cy="531940"/>
          </a:xfrm>
          <a:prstGeom prst="rect">
            <a:avLst/>
          </a:prstGeom>
        </p:spPr>
      </p:pic>
      <p:pic>
        <p:nvPicPr>
          <p:cNvPr id="22" name="35-2.EPS" descr="id:2147504281;FounderCES"/>
          <p:cNvPicPr/>
          <p:nvPr/>
        </p:nvPicPr>
        <p:blipFill rotWithShape="1">
          <a:blip r:embed="rId6" cstate="email"/>
          <a:srcRect/>
          <a:stretch>
            <a:fillRect/>
          </a:stretch>
        </p:blipFill>
        <p:spPr>
          <a:xfrm flipV="1">
            <a:off x="4849721" y="2075620"/>
            <a:ext cx="1731917" cy="531940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23" name="图片 22">
              <a:hlinkClick r:id="rId7" action="ppaction://hlinksldjump"/>
            </p:cNvPr>
            <p:cNvPicPr>
              <a:picLocks noChangeAspect="1"/>
            </p:cNvPicPr>
            <p:nvPr/>
          </p:nvPicPr>
          <p:blipFill>
            <a:blip r:embed="rId8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4" name="文本框 26">
              <a:hlinkClick r:id="rId7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21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xit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729731" y="731884"/>
            <a:ext cx="8450781" cy="11137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lang="zh-CN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横着切、竖着切和斜着切火腿肠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火腿肠的截面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如下图所示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  <a:endParaRPr lang="zh-CN" altLang="zh-CN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5" name="组合 4"/>
          <p:cNvGrpSpPr/>
          <p:nvPr/>
        </p:nvGrpSpPr>
        <p:grpSpPr>
          <a:xfrm rot="16200000">
            <a:off x="1889632" y="1709917"/>
            <a:ext cx="663494" cy="1853985"/>
            <a:chOff x="1311500" y="2339696"/>
            <a:chExt cx="913402" cy="2552295"/>
          </a:xfrm>
        </p:grpSpPr>
        <p:pic>
          <p:nvPicPr>
            <p:cNvPr id="16" name="35-2.EPS" descr="id:2147504281;FounderCES"/>
            <p:cNvPicPr/>
            <p:nvPr/>
          </p:nvPicPr>
          <p:blipFill rotWithShape="1">
            <a:blip r:embed="rId1" cstate="email">
              <a:clrChange>
                <a:clrFrom>
                  <a:srgbClr val="FFFCF8"/>
                </a:clrFrom>
                <a:clrTo>
                  <a:srgbClr val="FFFCF8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>
            <a:xfrm flipV="1">
              <a:off x="1311500" y="2339696"/>
              <a:ext cx="913402" cy="1296501"/>
            </a:xfrm>
            <a:prstGeom prst="rect">
              <a:avLst/>
            </a:prstGeom>
          </p:spPr>
        </p:pic>
        <p:pic>
          <p:nvPicPr>
            <p:cNvPr id="18" name="35-2.EPS" descr="id:2147504281;FounderCES"/>
            <p:cNvPicPr/>
            <p:nvPr/>
          </p:nvPicPr>
          <p:blipFill rotWithShape="1">
            <a:blip r:embed="rId2" cstate="email">
              <a:clrChange>
                <a:clrFrom>
                  <a:srgbClr val="FFFCF8"/>
                </a:clrFrom>
                <a:clrTo>
                  <a:srgbClr val="FFFCF8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>
            <a:xfrm>
              <a:off x="1311500" y="3627793"/>
              <a:ext cx="913402" cy="1264198"/>
            </a:xfrm>
            <a:prstGeom prst="rect">
              <a:avLst/>
            </a:prstGeom>
          </p:spPr>
        </p:pic>
      </p:grpSp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3" cstate="email">
            <a:clrChange>
              <a:clrFrom>
                <a:srgbClr val="F7F7F7"/>
              </a:clrFrom>
              <a:clrTo>
                <a:srgbClr val="F7F7F7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311" b="97682" l="7865" r="100000">
                        <a14:foregroundMark x1="88764" y1="12252" x2="27528" y2="84437"/>
                        <a14:foregroundMark x1="88764" y1="3642" x2="57865" y2="29801"/>
                        <a14:foregroundMark x1="19663" y1="86424" x2="7865" y2="98013"/>
                        <a14:backgroundMark x1="93820" y1="38079" x2="84831" y2="93377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 rot="6516436" flipH="1" flipV="1">
            <a:off x="2038314" y="2248989"/>
            <a:ext cx="740656" cy="1256892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823433" y="3622253"/>
            <a:ext cx="173156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截面</a:t>
            </a:r>
            <a:r>
              <a: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形状：</a:t>
            </a:r>
            <a:endParaRPr lang="zh-CN" altLang="en-US" sz="2400" dirty="0">
              <a:solidFill>
                <a:srgbClr val="0070C0"/>
              </a:solidFill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2012017" y="2442013"/>
            <a:ext cx="633140" cy="526643"/>
          </a:xfrm>
          <a:prstGeom prst="line">
            <a:avLst/>
          </a:prstGeom>
          <a:ln w="28575">
            <a:solidFill>
              <a:schemeClr val="accent1">
                <a:lumMod val="20000"/>
                <a:lumOff val="8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35-2.EPS" descr="id:2147504281;FounderCES"/>
          <p:cNvPicPr/>
          <p:nvPr/>
        </p:nvPicPr>
        <p:blipFill rotWithShape="1"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 rot="3650082">
            <a:off x="3980449" y="2134458"/>
            <a:ext cx="941779" cy="1273498"/>
          </a:xfrm>
          <a:prstGeom prst="rect">
            <a:avLst/>
          </a:prstGeom>
        </p:spPr>
      </p:pic>
      <p:pic>
        <p:nvPicPr>
          <p:cNvPr id="24" name="35-2.EPS" descr="id:2147504281;FounderCES"/>
          <p:cNvPicPr/>
          <p:nvPr/>
        </p:nvPicPr>
        <p:blipFill rotWithShape="1"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 rot="17949918" flipH="1">
            <a:off x="5551447" y="2134458"/>
            <a:ext cx="941779" cy="1273498"/>
          </a:xfrm>
          <a:prstGeom prst="rect">
            <a:avLst/>
          </a:prstGeom>
        </p:spPr>
      </p:pic>
      <p:sp>
        <p:nvSpPr>
          <p:cNvPr id="11" name="椭圆 10"/>
          <p:cNvSpPr/>
          <p:nvPr/>
        </p:nvSpPr>
        <p:spPr>
          <a:xfrm>
            <a:off x="4836608" y="3622252"/>
            <a:ext cx="800456" cy="461665"/>
          </a:xfrm>
          <a:prstGeom prst="ellipse">
            <a:avLst/>
          </a:prstGeom>
          <a:solidFill>
            <a:srgbClr val="FF9F9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7" name="组合 16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21" name="图片 20">
              <a:hlinkClick r:id="rId6" action="ppaction://hlinksldjump"/>
            </p:cNvPr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2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292 -0.05648 L 0.06962 0.1071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18" y="81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xit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899592" y="555526"/>
            <a:ext cx="7992888" cy="11137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2.</a:t>
            </a:r>
            <a:r>
              <a:rPr lang="zh-CN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当瓶子竖着放、横着放、斜着放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水面的形状分别</a:t>
            </a:r>
            <a:endParaRPr lang="en-US" altLang="zh-CN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如下图所示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  <a:endParaRPr lang="zh-CN" altLang="zh-CN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8" name="35-100.EPS" descr="id:2147504288;FounderCES"/>
          <p:cNvPicPr/>
          <p:nvPr/>
        </p:nvPicPr>
        <p:blipFill rotWithShape="1">
          <a:blip r:embed="rId1" cstate="email"/>
          <a:srcRect t="-2086"/>
          <a:stretch>
            <a:fillRect/>
          </a:stretch>
        </p:blipFill>
        <p:spPr>
          <a:xfrm>
            <a:off x="3488737" y="1794660"/>
            <a:ext cx="850636" cy="161806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5525" y="1806825"/>
            <a:ext cx="1084813" cy="2131340"/>
          </a:xfrm>
          <a:prstGeom prst="rect">
            <a:avLst/>
          </a:prstGeom>
        </p:spPr>
      </p:pic>
      <p:pic>
        <p:nvPicPr>
          <p:cNvPr id="10" name="35-100.EPS" descr="id:2147504288;FounderCES"/>
          <p:cNvPicPr/>
          <p:nvPr/>
        </p:nvPicPr>
        <p:blipFill rotWithShape="1">
          <a:blip r:embed="rId3" cstate="email"/>
          <a:srcRect b="-7164"/>
          <a:stretch>
            <a:fillRect/>
          </a:stretch>
        </p:blipFill>
        <p:spPr>
          <a:xfrm>
            <a:off x="4906910" y="3541703"/>
            <a:ext cx="1556161" cy="729190"/>
          </a:xfrm>
          <a:prstGeom prst="rect">
            <a:avLst/>
          </a:prstGeom>
        </p:spPr>
      </p:pic>
      <p:pic>
        <p:nvPicPr>
          <p:cNvPr id="11" name="35-100.EPS" descr="id:2147504288;FounderCES"/>
          <p:cNvPicPr/>
          <p:nvPr/>
        </p:nvPicPr>
        <p:blipFill rotWithShape="1">
          <a:blip r:embed="rId4" cstate="email"/>
          <a:srcRect/>
          <a:stretch>
            <a:fillRect/>
          </a:stretch>
        </p:blipFill>
        <p:spPr>
          <a:xfrm>
            <a:off x="4822800" y="1363070"/>
            <a:ext cx="1728192" cy="1618060"/>
          </a:xfrm>
          <a:prstGeom prst="rect">
            <a:avLst/>
          </a:prstGeom>
        </p:spPr>
      </p:pic>
      <p:pic>
        <p:nvPicPr>
          <p:cNvPr id="12" name="35-100.EPS" descr="id:2147504288;FounderCES"/>
          <p:cNvPicPr/>
          <p:nvPr/>
        </p:nvPicPr>
        <p:blipFill rotWithShape="1">
          <a:blip r:embed="rId5" cstate="email"/>
          <a:srcRect/>
          <a:stretch>
            <a:fillRect/>
          </a:stretch>
        </p:blipFill>
        <p:spPr>
          <a:xfrm>
            <a:off x="6685304" y="1755607"/>
            <a:ext cx="1459392" cy="1618060"/>
          </a:xfrm>
          <a:prstGeom prst="rect">
            <a:avLst/>
          </a:prstGeom>
        </p:spPr>
      </p:pic>
      <p:pic>
        <p:nvPicPr>
          <p:cNvPr id="13" name="35-100.EPS" descr="id:2147504288;FounderCES"/>
          <p:cNvPicPr/>
          <p:nvPr/>
        </p:nvPicPr>
        <p:blipFill rotWithShape="1">
          <a:blip r:embed="rId6" cstate="email"/>
          <a:srcRect b="-2297"/>
          <a:stretch>
            <a:fillRect/>
          </a:stretch>
        </p:blipFill>
        <p:spPr>
          <a:xfrm>
            <a:off x="3564937" y="3574817"/>
            <a:ext cx="698236" cy="696076"/>
          </a:xfrm>
          <a:prstGeom prst="rect">
            <a:avLst/>
          </a:prstGeom>
        </p:spPr>
      </p:pic>
      <p:pic>
        <p:nvPicPr>
          <p:cNvPr id="14" name="35-100.EPS" descr="id:2147504288;FounderCES"/>
          <p:cNvPicPr/>
          <p:nvPr/>
        </p:nvPicPr>
        <p:blipFill rotWithShape="1">
          <a:blip r:embed="rId7" cstate="email"/>
          <a:srcRect b="-7164"/>
          <a:stretch>
            <a:fillRect/>
          </a:stretch>
        </p:blipFill>
        <p:spPr>
          <a:xfrm>
            <a:off x="6785853" y="3541703"/>
            <a:ext cx="1459392" cy="729190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>
            <a:off x="2033083" y="3269439"/>
            <a:ext cx="173156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截面</a:t>
            </a:r>
            <a:r>
              <a: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形状：</a:t>
            </a:r>
            <a:endParaRPr lang="zh-CN" altLang="en-US" sz="2400" dirty="0">
              <a:solidFill>
                <a:srgbClr val="0070C0"/>
              </a:solidFill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17" name="图片 16">
              <a:hlinkClick r:id="rId8" action="ppaction://hlinksldjump"/>
            </p:cNvPr>
            <p:cNvPicPr>
              <a:picLocks noChangeAspect="1"/>
            </p:cNvPicPr>
            <p:nvPr/>
          </p:nvPicPr>
          <p:blipFill>
            <a:blip r:embed="rId9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8" name="文本框 26">
              <a:hlinkClick r:id="rId8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65648" y="888382"/>
            <a:ext cx="8642856" cy="11137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3.</a:t>
            </a:r>
            <a:r>
              <a:rPr lang="zh-CN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横着切、竖着切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或沿着对角线切割正方体面包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截面</a:t>
            </a:r>
            <a:endParaRPr lang="en-US" altLang="zh-CN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的形状分别如下图所示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  <a:endParaRPr lang="zh-CN" altLang="zh-CN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" name="立方体 6"/>
          <p:cNvSpPr/>
          <p:nvPr/>
        </p:nvSpPr>
        <p:spPr>
          <a:xfrm>
            <a:off x="1544300" y="2717554"/>
            <a:ext cx="1252631" cy="1252631"/>
          </a:xfrm>
          <a:prstGeom prst="cube">
            <a:avLst/>
          </a:prstGeom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cxnSp>
        <p:nvCxnSpPr>
          <p:cNvPr id="11" name="直接连接符 10"/>
          <p:cNvCxnSpPr>
            <a:stCxn id="7" idx="2"/>
            <a:endCxn id="7" idx="4"/>
          </p:cNvCxnSpPr>
          <p:nvPr/>
        </p:nvCxnSpPr>
        <p:spPr>
          <a:xfrm>
            <a:off x="1544300" y="3500448"/>
            <a:ext cx="939473" cy="0"/>
          </a:xfrm>
          <a:prstGeom prst="line">
            <a:avLst/>
          </a:prstGeom>
          <a:ln w="28575">
            <a:solidFill>
              <a:srgbClr val="FFC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>
            <a:endCxn id="7" idx="5"/>
          </p:cNvCxnSpPr>
          <p:nvPr/>
        </p:nvCxnSpPr>
        <p:spPr>
          <a:xfrm flipV="1">
            <a:off x="2483773" y="3187291"/>
            <a:ext cx="313158" cy="283270"/>
          </a:xfrm>
          <a:prstGeom prst="line">
            <a:avLst/>
          </a:prstGeom>
          <a:ln w="28575">
            <a:solidFill>
              <a:srgbClr val="FFC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立方体 16"/>
          <p:cNvSpPr/>
          <p:nvPr/>
        </p:nvSpPr>
        <p:spPr>
          <a:xfrm>
            <a:off x="3615046" y="3262790"/>
            <a:ext cx="1324639" cy="749120"/>
          </a:xfrm>
          <a:prstGeom prst="cube">
            <a:avLst>
              <a:gd name="adj" fmla="val 43649"/>
            </a:avLst>
          </a:prstGeom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8" name="立方体 17"/>
          <p:cNvSpPr/>
          <p:nvPr/>
        </p:nvSpPr>
        <p:spPr>
          <a:xfrm>
            <a:off x="3615045" y="2416762"/>
            <a:ext cx="1324639" cy="749120"/>
          </a:xfrm>
          <a:prstGeom prst="cube">
            <a:avLst>
              <a:gd name="adj" fmla="val 43649"/>
            </a:avLst>
          </a:prstGeom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6397335" y="3135742"/>
            <a:ext cx="864096" cy="864096"/>
          </a:xfrm>
          <a:prstGeom prst="rect">
            <a:avLst/>
          </a:prstGeom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5784144" y="2315851"/>
            <a:ext cx="173156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截面</a:t>
            </a:r>
            <a:r>
              <a: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形状：</a:t>
            </a:r>
            <a:endParaRPr lang="zh-CN" altLang="en-US" sz="2400" dirty="0">
              <a:solidFill>
                <a:srgbClr val="0070C0"/>
              </a:solidFill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16" name="图片 15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0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7" grpId="0" animBg="1"/>
      <p:bldP spid="18" grpId="0" animBg="1"/>
      <p:bldP spid="19" grpId="0" animBg="1"/>
      <p:bldP spid="2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611560" y="779932"/>
            <a:ext cx="8642856" cy="11137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3.</a:t>
            </a:r>
            <a:r>
              <a:rPr lang="zh-CN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横着切、竖着切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或沿着对角线切割正方体面包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截面</a:t>
            </a:r>
            <a:endParaRPr lang="en-US" altLang="zh-CN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的形状分别如下图所示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  <a:endParaRPr lang="zh-CN" altLang="zh-CN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" name="立方体 6"/>
          <p:cNvSpPr/>
          <p:nvPr/>
        </p:nvSpPr>
        <p:spPr>
          <a:xfrm>
            <a:off x="1690212" y="2609104"/>
            <a:ext cx="1252631" cy="1252631"/>
          </a:xfrm>
          <a:prstGeom prst="cube">
            <a:avLst/>
          </a:prstGeom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cxnSp>
        <p:nvCxnSpPr>
          <p:cNvPr id="11" name="直接连接符 10"/>
          <p:cNvCxnSpPr/>
          <p:nvPr/>
        </p:nvCxnSpPr>
        <p:spPr>
          <a:xfrm>
            <a:off x="1840938" y="2759107"/>
            <a:ext cx="939473" cy="0"/>
          </a:xfrm>
          <a:prstGeom prst="line">
            <a:avLst/>
          </a:prstGeom>
          <a:ln w="28575">
            <a:solidFill>
              <a:srgbClr val="FFC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V="1">
            <a:off x="2780411" y="2759107"/>
            <a:ext cx="0" cy="963763"/>
          </a:xfrm>
          <a:prstGeom prst="line">
            <a:avLst/>
          </a:prstGeom>
          <a:ln w="28575">
            <a:solidFill>
              <a:srgbClr val="FFC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立方体 17"/>
          <p:cNvSpPr/>
          <p:nvPr/>
        </p:nvSpPr>
        <p:spPr>
          <a:xfrm>
            <a:off x="4074291" y="2163452"/>
            <a:ext cx="1091920" cy="1071967"/>
          </a:xfrm>
          <a:prstGeom prst="cube">
            <a:avLst>
              <a:gd name="adj" fmla="val 14614"/>
            </a:avLst>
          </a:prstGeom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6297659" y="3229900"/>
            <a:ext cx="926026" cy="926026"/>
          </a:xfrm>
          <a:prstGeom prst="rect">
            <a:avLst/>
          </a:prstGeom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0" name="立方体 19"/>
          <p:cNvSpPr/>
          <p:nvPr/>
        </p:nvSpPr>
        <p:spPr>
          <a:xfrm>
            <a:off x="3778313" y="2731557"/>
            <a:ext cx="1091920" cy="1071967"/>
          </a:xfrm>
          <a:prstGeom prst="cube">
            <a:avLst>
              <a:gd name="adj" fmla="val 14614"/>
            </a:avLst>
          </a:prstGeom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6001681" y="2327059"/>
            <a:ext cx="173156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截面</a:t>
            </a:r>
            <a:r>
              <a: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形状：</a:t>
            </a:r>
            <a:endParaRPr lang="zh-CN" altLang="en-US" sz="2400" dirty="0">
              <a:solidFill>
                <a:srgbClr val="0070C0"/>
              </a:solidFill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16" name="图片 15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7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8" grpId="0" animBg="1"/>
      <p:bldP spid="19" grpId="0" animBg="1"/>
      <p:bldP spid="20" grpId="0" animBg="1"/>
      <p:bldP spid="22" grpId="0"/>
    </p:bldLst>
  </p:timing>
</p:sld>
</file>

<file path=ppt/tags/tag1.xml><?xml version="1.0" encoding="utf-8"?>
<p:tagLst xmlns:p="http://schemas.openxmlformats.org/presentationml/2006/main">
  <p:tag name="KSO_WPP_MARK_KEY" val="0e7d5330-6a40-4bf6-9709-b75ce6d49751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720</Words>
  <Application>WPS 演示</Application>
  <PresentationFormat>全屏显示(16:9)</PresentationFormat>
  <Paragraphs>130</Paragraphs>
  <Slides>16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9" baseType="lpstr">
      <vt:lpstr>Arial</vt:lpstr>
      <vt:lpstr>宋体</vt:lpstr>
      <vt:lpstr>Wingdings</vt:lpstr>
      <vt:lpstr>黑体</vt:lpstr>
      <vt:lpstr>微软雅黑</vt:lpstr>
      <vt:lpstr>楷体</vt:lpstr>
      <vt:lpstr>等线</vt:lpstr>
      <vt:lpstr>Times New Roman</vt:lpstr>
      <vt:lpstr>幼圆</vt:lpstr>
      <vt:lpstr>Arial</vt:lpstr>
      <vt:lpstr>Calibri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  <Manager>《冰淇淋盒有多大》PPT教学课件(第8课时)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71</cp:revision>
  <dcterms:created xsi:type="dcterms:W3CDTF">2018-09-11T05:46:00Z</dcterms:created>
  <dcterms:modified xsi:type="dcterms:W3CDTF">2023-02-13T05:47:05Z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65698C674D2749D0B53EB8B307EA7344</vt:lpwstr>
  </property>
  <property fmtid="{D5CDD505-2E9C-101B-9397-08002B2CF9AE}" pid="3" name="KSOProductBuildVer">
    <vt:lpwstr>2052-11.1.0.13703</vt:lpwstr>
  </property>
</Properties>
</file>