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91" r:id="rId4"/>
    <p:sldId id="292" r:id="rId5"/>
    <p:sldId id="293" r:id="rId6"/>
    <p:sldId id="294" r:id="rId8"/>
    <p:sldId id="295" r:id="rId9"/>
    <p:sldId id="296" r:id="rId10"/>
    <p:sldId id="297" r:id="rId11"/>
    <p:sldId id="298" r:id="rId12"/>
    <p:sldId id="299" r:id="rId13"/>
    <p:sldId id="289" r:id="rId14"/>
    <p:sldId id="272" r:id="rId15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17.wmf"/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502"/>
            <a:ext cx="269979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3863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比例  认识比例，理解比例的意义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slide" Target="slide4.xml"/><Relationship Id="rId6" Type="http://schemas.openxmlformats.org/officeDocument/2006/relationships/image" Target="../media/image3.png"/><Relationship Id="rId5" Type="http://schemas.openxmlformats.org/officeDocument/2006/relationships/slide" Target="slide8.xml"/><Relationship Id="rId4" Type="http://schemas.openxmlformats.org/officeDocument/2006/relationships/slide" Target="slide12.xml"/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16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14.wmf"/><Relationship Id="rId2" Type="http://schemas.openxmlformats.org/officeDocument/2006/relationships/oleObject" Target="../embeddings/oleObject1.bin"/><Relationship Id="rId13" Type="http://schemas.openxmlformats.org/officeDocument/2006/relationships/vmlDrawing" Target="../drawings/vmlDrawing1.vml"/><Relationship Id="rId12" Type="http://schemas.openxmlformats.org/officeDocument/2006/relationships/slideLayout" Target="../slideLayouts/slideLayout3.xml"/><Relationship Id="rId11" Type="http://schemas.openxmlformats.org/officeDocument/2006/relationships/image" Target="../media/image7.png"/><Relationship Id="rId10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691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版六年制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630063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259632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36158" y="2313152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331640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88104" y="1059584"/>
            <a:ext cx="5883662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啤酒生产中的数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en-US" altLang="zh-CN" sz="32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比</a:t>
            </a:r>
            <a:r>
              <a:rPr lang="zh-CN" altLang="en-US" sz="32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endParaRPr lang="zh-CN" altLang="en-US" sz="32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402366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73723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1154042" y="1078418"/>
            <a:ext cx="654847" cy="648072"/>
            <a:chOff x="1306635" y="1440417"/>
            <a:chExt cx="654847" cy="648072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326372" y="1457547"/>
              <a:ext cx="63511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三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单圆角矩形 25"/>
          <p:cNvSpPr/>
          <p:nvPr/>
        </p:nvSpPr>
        <p:spPr>
          <a:xfrm>
            <a:off x="3779912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>
            <a:hlinkClick r:id="rId7" action="ppaction://hlinksldjump"/>
          </p:cNvPr>
          <p:cNvSpPr/>
          <p:nvPr/>
        </p:nvSpPr>
        <p:spPr>
          <a:xfrm>
            <a:off x="3840477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552" y="83275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005872" y="771552"/>
            <a:ext cx="76328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有两个长方形，如图所示,从图中你能得到哪些比例？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Group 10"/>
          <p:cNvGrpSpPr/>
          <p:nvPr/>
        </p:nvGrpSpPr>
        <p:grpSpPr bwMode="auto">
          <a:xfrm>
            <a:off x="2101899" y="1311334"/>
            <a:ext cx="4323291" cy="1187508"/>
            <a:chOff x="0" y="0"/>
            <a:chExt cx="6730" cy="1847"/>
          </a:xfrm>
        </p:grpSpPr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0" y="680"/>
              <a:ext cx="1701" cy="683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2719" y="0"/>
              <a:ext cx="3288" cy="1363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2" name="Text Box 13"/>
            <p:cNvSpPr txBox="1">
              <a:spLocks noChangeArrowheads="1"/>
            </p:cNvSpPr>
            <p:nvPr/>
          </p:nvSpPr>
          <p:spPr bwMode="auto">
            <a:xfrm>
              <a:off x="278" y="1303"/>
              <a:ext cx="1103" cy="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latin typeface="Arial" panose="020B0604020202020204" pitchFamily="34" charset="0"/>
                  <a:ea typeface="楷体" panose="02010609060101010101" pitchFamily="49" charset="-122"/>
                </a:rPr>
                <a:t>50</a:t>
              </a:r>
              <a:r>
                <a:rPr lang="en-US" altLang="zh-CN" sz="1600" b="1">
                  <a:latin typeface="Arial" panose="020B0604020202020204" pitchFamily="34" charset="0"/>
                  <a:ea typeface="楷体" panose="02010609060101010101" pitchFamily="49" charset="-122"/>
                </a:rPr>
                <a:t>c</a:t>
              </a:r>
              <a:r>
                <a:rPr lang="zh-CN" altLang="en-US" sz="1600" b="1">
                  <a:latin typeface="Arial" panose="020B0604020202020204" pitchFamily="34" charset="0"/>
                  <a:ea typeface="楷体" panose="02010609060101010101" pitchFamily="49" charset="-122"/>
                </a:rPr>
                <a:t>m</a:t>
              </a:r>
              <a:endParaRPr lang="zh-CN" altLang="en-US" sz="16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3" name="Text Box 14"/>
            <p:cNvSpPr txBox="1">
              <a:spLocks noChangeArrowheads="1"/>
            </p:cNvSpPr>
            <p:nvPr/>
          </p:nvSpPr>
          <p:spPr bwMode="auto">
            <a:xfrm rot="10800000">
              <a:off x="1723" y="532"/>
              <a:ext cx="671" cy="9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latin typeface="Arial" panose="020B0604020202020204" pitchFamily="34" charset="0"/>
                  <a:ea typeface="楷体" panose="02010609060101010101" pitchFamily="49" charset="-122"/>
                </a:rPr>
                <a:t>20</a:t>
              </a:r>
              <a:r>
                <a:rPr lang="en-US" altLang="zh-CN" sz="1600" b="1" dirty="0">
                  <a:latin typeface="Arial" panose="020B0604020202020204" pitchFamily="34" charset="0"/>
                  <a:ea typeface="楷体" panose="02010609060101010101" pitchFamily="49" charset="-122"/>
                </a:rPr>
                <a:t>c</a:t>
              </a:r>
              <a:r>
                <a:rPr lang="zh-CN" altLang="en-US" sz="1600" b="1" dirty="0">
                  <a:latin typeface="Arial" panose="020B0604020202020204" pitchFamily="34" charset="0"/>
                  <a:ea typeface="楷体" panose="02010609060101010101" pitchFamily="49" charset="-122"/>
                </a:rPr>
                <a:t>m</a:t>
              </a:r>
              <a:endParaRPr lang="zh-CN" altLang="en-US" sz="1600" b="1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3859" y="1320"/>
              <a:ext cx="1281" cy="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latin typeface="Arial" panose="020B0604020202020204" pitchFamily="34" charset="0"/>
                  <a:ea typeface="楷体" panose="02010609060101010101" pitchFamily="49" charset="-122"/>
                </a:rPr>
                <a:t>100</a:t>
              </a:r>
              <a:r>
                <a:rPr lang="en-US" altLang="zh-CN" sz="1600" b="1">
                  <a:latin typeface="Arial" panose="020B0604020202020204" pitchFamily="34" charset="0"/>
                  <a:ea typeface="楷体" panose="02010609060101010101" pitchFamily="49" charset="-122"/>
                </a:rPr>
                <a:t>c</a:t>
              </a:r>
              <a:r>
                <a:rPr lang="zh-CN" altLang="en-US" sz="1600" b="1">
                  <a:latin typeface="Arial" panose="020B0604020202020204" pitchFamily="34" charset="0"/>
                  <a:ea typeface="楷体" panose="02010609060101010101" pitchFamily="49" charset="-122"/>
                </a:rPr>
                <a:t>m</a:t>
              </a:r>
              <a:endParaRPr lang="zh-CN" altLang="en-US" sz="16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 rot="10800000">
              <a:off x="6059" y="198"/>
              <a:ext cx="671" cy="1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latin typeface="Arial" panose="020B0604020202020204" pitchFamily="34" charset="0"/>
                  <a:ea typeface="楷体" panose="02010609060101010101" pitchFamily="49" charset="-122"/>
                </a:rPr>
                <a:t>40</a:t>
              </a:r>
              <a:r>
                <a:rPr lang="en-US" altLang="zh-CN" sz="1600" b="1" dirty="0">
                  <a:latin typeface="Arial" panose="020B0604020202020204" pitchFamily="34" charset="0"/>
                  <a:ea typeface="楷体" panose="02010609060101010101" pitchFamily="49" charset="-122"/>
                </a:rPr>
                <a:t>c</a:t>
              </a:r>
              <a:r>
                <a:rPr lang="zh-CN" altLang="en-US" sz="1600" b="1" dirty="0">
                  <a:latin typeface="Arial" panose="020B0604020202020204" pitchFamily="34" charset="0"/>
                  <a:ea typeface="楷体" panose="02010609060101010101" pitchFamily="49" charset="-122"/>
                </a:rPr>
                <a:t>m</a:t>
              </a:r>
              <a:endParaRPr lang="zh-CN" altLang="en-US" sz="1600" b="1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6" name="Text Box 42"/>
          <p:cNvSpPr txBox="1">
            <a:spLocks noChangeArrowheads="1"/>
          </p:cNvSpPr>
          <p:nvPr/>
        </p:nvSpPr>
        <p:spPr bwMode="auto">
          <a:xfrm>
            <a:off x="1600516" y="2617687"/>
            <a:ext cx="25372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: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 =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: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43"/>
          <p:cNvSpPr txBox="1">
            <a:spLocks noChangeArrowheads="1"/>
          </p:cNvSpPr>
          <p:nvPr/>
        </p:nvSpPr>
        <p:spPr bwMode="auto">
          <a:xfrm>
            <a:off x="1590991" y="3022499"/>
            <a:ext cx="25372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50:10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0 =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20: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4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0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44"/>
          <p:cNvSpPr txBox="1">
            <a:spLocks noChangeArrowheads="1"/>
          </p:cNvSpPr>
          <p:nvPr/>
        </p:nvSpPr>
        <p:spPr bwMode="auto">
          <a:xfrm>
            <a:off x="1586228" y="3828552"/>
            <a:ext cx="25372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100:40 =5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0: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20 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9" name="Text Box 45"/>
          <p:cNvSpPr txBox="1">
            <a:spLocks noChangeArrowheads="1"/>
          </p:cNvSpPr>
          <p:nvPr/>
        </p:nvSpPr>
        <p:spPr bwMode="auto">
          <a:xfrm>
            <a:off x="1600516" y="3427312"/>
            <a:ext cx="25372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40: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20 =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100:50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 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2" name="Text Box 46"/>
          <p:cNvSpPr txBox="1">
            <a:spLocks noChangeArrowheads="1"/>
          </p:cNvSpPr>
          <p:nvPr/>
        </p:nvSpPr>
        <p:spPr bwMode="auto">
          <a:xfrm>
            <a:off x="4692725" y="2605566"/>
            <a:ext cx="25360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20:5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0 =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40:100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 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ext Box 47"/>
          <p:cNvSpPr txBox="1">
            <a:spLocks noChangeArrowheads="1"/>
          </p:cNvSpPr>
          <p:nvPr/>
        </p:nvSpPr>
        <p:spPr bwMode="auto">
          <a:xfrm>
            <a:off x="4685582" y="3005616"/>
            <a:ext cx="25360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20:4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0 =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50:100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48"/>
          <p:cNvSpPr txBox="1">
            <a:spLocks noChangeArrowheads="1"/>
          </p:cNvSpPr>
          <p:nvPr/>
        </p:nvSpPr>
        <p:spPr bwMode="auto">
          <a:xfrm>
            <a:off x="4667718" y="3434241"/>
            <a:ext cx="25372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100:5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0 =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40:20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 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5" name="Text Box 49"/>
          <p:cNvSpPr txBox="1">
            <a:spLocks noChangeArrowheads="1"/>
          </p:cNvSpPr>
          <p:nvPr/>
        </p:nvSpPr>
        <p:spPr bwMode="auto">
          <a:xfrm>
            <a:off x="4683200" y="3831909"/>
            <a:ext cx="25360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40:10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0 =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20:50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 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59446" y="4577297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utoUpdateAnimBg="0"/>
      <p:bldP spid="17" grpId="0" bldLvl="0" autoUpdateAnimBg="0"/>
      <p:bldP spid="18" grpId="0" bldLvl="0" autoUpdateAnimBg="0"/>
      <p:bldP spid="19" grpId="0" bldLvl="0" autoUpdateAnimBg="0"/>
      <p:bldP spid="22" grpId="0" bldLvl="0" autoUpdateAnimBg="0"/>
      <p:bldP spid="23" grpId="0" bldLvl="0" autoUpdateAnimBg="0"/>
      <p:bldP spid="24" grpId="0" bldLvl="0" autoUpdateAnimBg="0"/>
      <p:bldP spid="25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246541" y="1856469"/>
            <a:ext cx="1287463" cy="2700337"/>
            <a:chOff x="1246538" y="1856467"/>
            <a:chExt cx="1287463" cy="2700337"/>
          </a:xfrm>
        </p:grpSpPr>
        <p:sp>
          <p:nvSpPr>
            <p:cNvPr id="56" name="MH_Other_1"/>
            <p:cNvSpPr/>
            <p:nvPr/>
          </p:nvSpPr>
          <p:spPr bwMode="auto">
            <a:xfrm>
              <a:off x="1246538" y="2470829"/>
              <a:ext cx="1287463" cy="100013"/>
            </a:xfrm>
            <a:custGeom>
              <a:avLst/>
              <a:gdLst>
                <a:gd name="T0" fmla="*/ 2147483646 w 1520"/>
                <a:gd name="T1" fmla="*/ 0 h 69"/>
                <a:gd name="T2" fmla="*/ 0 w 1520"/>
                <a:gd name="T3" fmla="*/ 2147483646 h 69"/>
                <a:gd name="T4" fmla="*/ 2147483646 w 1520"/>
                <a:gd name="T5" fmla="*/ 2147483646 h 69"/>
                <a:gd name="T6" fmla="*/ 2147483646 w 1520"/>
                <a:gd name="T7" fmla="*/ 0 h 69"/>
                <a:gd name="T8" fmla="*/ 2147483646 w 1520"/>
                <a:gd name="T9" fmla="*/ 0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0" h="69">
                  <a:moveTo>
                    <a:pt x="163" y="0"/>
                  </a:moveTo>
                  <a:lnTo>
                    <a:pt x="0" y="69"/>
                  </a:lnTo>
                  <a:lnTo>
                    <a:pt x="1520" y="69"/>
                  </a:lnTo>
                  <a:lnTo>
                    <a:pt x="1357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0180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b="1">
                <a:ea typeface="楷体" panose="02010609060101010101" pitchFamily="49" charset="-122"/>
              </a:endParaRPr>
            </a:p>
          </p:txBody>
        </p:sp>
        <p:sp>
          <p:nvSpPr>
            <p:cNvPr id="57" name="MH_Other_2"/>
            <p:cNvSpPr/>
            <p:nvPr/>
          </p:nvSpPr>
          <p:spPr bwMode="auto">
            <a:xfrm>
              <a:off x="1246538" y="2031092"/>
              <a:ext cx="1287463" cy="2525712"/>
            </a:xfrm>
            <a:custGeom>
              <a:avLst/>
              <a:gdLst>
                <a:gd name="T0" fmla="*/ 2147483646 w 641"/>
                <a:gd name="T1" fmla="*/ 0 h 746"/>
                <a:gd name="T2" fmla="*/ 2147483646 w 641"/>
                <a:gd name="T3" fmla="*/ 2147483646 h 746"/>
                <a:gd name="T4" fmla="*/ 2147483646 w 641"/>
                <a:gd name="T5" fmla="*/ 2147483646 h 746"/>
                <a:gd name="T6" fmla="*/ 0 w 641"/>
                <a:gd name="T7" fmla="*/ 2147483646 h 746"/>
                <a:gd name="T8" fmla="*/ 0 w 641"/>
                <a:gd name="T9" fmla="*/ 0 h 746"/>
                <a:gd name="T10" fmla="*/ 2147483646 w 641"/>
                <a:gd name="T11" fmla="*/ 0 h 7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41" h="746">
                  <a:moveTo>
                    <a:pt x="641" y="0"/>
                  </a:moveTo>
                  <a:cubicBezTo>
                    <a:pt x="641" y="425"/>
                    <a:pt x="641" y="425"/>
                    <a:pt x="641" y="425"/>
                  </a:cubicBezTo>
                  <a:cubicBezTo>
                    <a:pt x="641" y="602"/>
                    <a:pt x="497" y="746"/>
                    <a:pt x="320" y="746"/>
                  </a:cubicBezTo>
                  <a:cubicBezTo>
                    <a:pt x="143" y="746"/>
                    <a:pt x="0" y="602"/>
                    <a:pt x="0" y="42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41" y="0"/>
                  </a:lnTo>
                  <a:close/>
                </a:path>
              </a:pathLst>
            </a:custGeom>
            <a:solidFill>
              <a:srgbClr val="01A8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b="1">
                <a:ea typeface="楷体" panose="02010609060101010101" pitchFamily="49" charset="-122"/>
              </a:endParaRPr>
            </a:p>
          </p:txBody>
        </p:sp>
        <p:sp>
          <p:nvSpPr>
            <p:cNvPr id="58" name="MH_SubTitle_1"/>
            <p:cNvSpPr/>
            <p:nvPr/>
          </p:nvSpPr>
          <p:spPr bwMode="auto">
            <a:xfrm>
              <a:off x="1344960" y="2069192"/>
              <a:ext cx="1066800" cy="2338387"/>
            </a:xfrm>
            <a:custGeom>
              <a:avLst/>
              <a:gdLst>
                <a:gd name="T0" fmla="*/ 2147483646 w 531"/>
                <a:gd name="T1" fmla="*/ 0 h 691"/>
                <a:gd name="T2" fmla="*/ 2147483646 w 531"/>
                <a:gd name="T3" fmla="*/ 2147483646 h 691"/>
                <a:gd name="T4" fmla="*/ 2147483646 w 531"/>
                <a:gd name="T5" fmla="*/ 2147483646 h 691"/>
                <a:gd name="T6" fmla="*/ 0 w 531"/>
                <a:gd name="T7" fmla="*/ 2147483646 h 691"/>
                <a:gd name="T8" fmla="*/ 0 w 531"/>
                <a:gd name="T9" fmla="*/ 0 h 691"/>
                <a:gd name="T10" fmla="*/ 2147483646 w 531"/>
                <a:gd name="T11" fmla="*/ 0 h 6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1"/>
                <a:gd name="T19" fmla="*/ 0 h 691"/>
                <a:gd name="T20" fmla="*/ 531 w 531"/>
                <a:gd name="T21" fmla="*/ 691 h 6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1" h="691">
                  <a:moveTo>
                    <a:pt x="531" y="0"/>
                  </a:moveTo>
                  <a:cubicBezTo>
                    <a:pt x="531" y="425"/>
                    <a:pt x="531" y="425"/>
                    <a:pt x="531" y="425"/>
                  </a:cubicBezTo>
                  <a:cubicBezTo>
                    <a:pt x="531" y="572"/>
                    <a:pt x="412" y="691"/>
                    <a:pt x="265" y="691"/>
                  </a:cubicBezTo>
                  <a:cubicBezTo>
                    <a:pt x="119" y="691"/>
                    <a:pt x="0" y="572"/>
                    <a:pt x="0" y="42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tIns="0" rIns="54000" bIns="108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en-US" altLang="zh-CN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endParaRPr lang="en-US" altLang="zh-CN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r>
                <a:rPr lang="zh-CN" altLang="zh-CN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表示两个比相等的式子叫作</a:t>
              </a:r>
              <a:r>
                <a:rPr lang="zh-CN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比例</a:t>
              </a:r>
              <a:endPara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59" name="MH_Other_3"/>
            <p:cNvSpPr/>
            <p:nvPr/>
          </p:nvSpPr>
          <p:spPr bwMode="auto">
            <a:xfrm>
              <a:off x="1371951" y="1856467"/>
              <a:ext cx="1011237" cy="852487"/>
            </a:xfrm>
            <a:custGeom>
              <a:avLst/>
              <a:gdLst>
                <a:gd name="T0" fmla="*/ 2147483646 w 503"/>
                <a:gd name="T1" fmla="*/ 2147483646 h 252"/>
                <a:gd name="T2" fmla="*/ 2147483646 w 503"/>
                <a:gd name="T3" fmla="*/ 0 h 252"/>
                <a:gd name="T4" fmla="*/ 0 w 503"/>
                <a:gd name="T5" fmla="*/ 2147483646 h 252"/>
                <a:gd name="T6" fmla="*/ 2147483646 w 503"/>
                <a:gd name="T7" fmla="*/ 2147483646 h 2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3" h="252">
                  <a:moveTo>
                    <a:pt x="503" y="252"/>
                  </a:moveTo>
                  <a:cubicBezTo>
                    <a:pt x="503" y="113"/>
                    <a:pt x="390" y="0"/>
                    <a:pt x="251" y="0"/>
                  </a:cubicBezTo>
                  <a:cubicBezTo>
                    <a:pt x="112" y="0"/>
                    <a:pt x="0" y="113"/>
                    <a:pt x="0" y="252"/>
                  </a:cubicBezTo>
                  <a:lnTo>
                    <a:pt x="503" y="252"/>
                  </a:lnTo>
                  <a:close/>
                </a:path>
              </a:pathLst>
            </a:custGeom>
            <a:solidFill>
              <a:srgbClr val="01A8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b="1">
                <a:ea typeface="楷体" panose="02010609060101010101" pitchFamily="49" charset="-122"/>
              </a:endParaRPr>
            </a:p>
          </p:txBody>
        </p:sp>
        <p:sp>
          <p:nvSpPr>
            <p:cNvPr id="60" name="MH_Other_4"/>
            <p:cNvSpPr/>
            <p:nvPr/>
          </p:nvSpPr>
          <p:spPr bwMode="auto">
            <a:xfrm>
              <a:off x="1451326" y="1964417"/>
              <a:ext cx="838200" cy="708025"/>
            </a:xfrm>
            <a:custGeom>
              <a:avLst/>
              <a:gdLst>
                <a:gd name="T0" fmla="*/ 0 w 417"/>
                <a:gd name="T1" fmla="*/ 2147483646 h 209"/>
                <a:gd name="T2" fmla="*/ 2147483646 w 417"/>
                <a:gd name="T3" fmla="*/ 0 h 209"/>
                <a:gd name="T4" fmla="*/ 2147483646 w 417"/>
                <a:gd name="T5" fmla="*/ 2147483646 h 209"/>
                <a:gd name="T6" fmla="*/ 0 w 417"/>
                <a:gd name="T7" fmla="*/ 2147483646 h 2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7"/>
                <a:gd name="T13" fmla="*/ 0 h 209"/>
                <a:gd name="T14" fmla="*/ 417 w 417"/>
                <a:gd name="T15" fmla="*/ 209 h 2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7" h="209">
                  <a:moveTo>
                    <a:pt x="0" y="209"/>
                  </a:moveTo>
                  <a:cubicBezTo>
                    <a:pt x="0" y="94"/>
                    <a:pt x="93" y="0"/>
                    <a:pt x="208" y="0"/>
                  </a:cubicBezTo>
                  <a:cubicBezTo>
                    <a:pt x="323" y="0"/>
                    <a:pt x="417" y="94"/>
                    <a:pt x="417" y="209"/>
                  </a:cubicBezTo>
                  <a:lnTo>
                    <a:pt x="0" y="2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5400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100" b="1">
                  <a:solidFill>
                    <a:srgbClr val="01A8BC"/>
                  </a:solidFill>
                  <a:latin typeface="Impact" panose="020B0806030902050204" pitchFamily="34" charset="0"/>
                  <a:ea typeface="楷体" panose="02010609060101010101" pitchFamily="49" charset="-122"/>
                </a:rPr>
                <a:t>1</a:t>
              </a:r>
              <a:endParaRPr lang="zh-CN" altLang="en-US" sz="2100" b="1">
                <a:solidFill>
                  <a:srgbClr val="01A8BC"/>
                </a:solidFill>
                <a:latin typeface="Impact" panose="020B080603090205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61" name="MH_Other_5"/>
            <p:cNvSpPr/>
            <p:nvPr/>
          </p:nvSpPr>
          <p:spPr bwMode="auto">
            <a:xfrm>
              <a:off x="1346551" y="2470829"/>
              <a:ext cx="1066800" cy="100013"/>
            </a:xfrm>
            <a:custGeom>
              <a:avLst/>
              <a:gdLst>
                <a:gd name="T0" fmla="*/ 2147483646 w 1260"/>
                <a:gd name="T1" fmla="*/ 0 h 69"/>
                <a:gd name="T2" fmla="*/ 2147483646 w 1260"/>
                <a:gd name="T3" fmla="*/ 2147483646 h 69"/>
                <a:gd name="T4" fmla="*/ 0 w 1260"/>
                <a:gd name="T5" fmla="*/ 2147483646 h 69"/>
                <a:gd name="T6" fmla="*/ 2147483646 w 1260"/>
                <a:gd name="T7" fmla="*/ 0 h 69"/>
                <a:gd name="T8" fmla="*/ 2147483646 w 1260"/>
                <a:gd name="T9" fmla="*/ 0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60" h="69">
                  <a:moveTo>
                    <a:pt x="1125" y="0"/>
                  </a:moveTo>
                  <a:lnTo>
                    <a:pt x="1260" y="69"/>
                  </a:lnTo>
                  <a:lnTo>
                    <a:pt x="0" y="69"/>
                  </a:lnTo>
                  <a:lnTo>
                    <a:pt x="135" y="0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rgbClr val="E7E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b="1">
                <a:ea typeface="楷体" panose="02010609060101010101" pitchFamily="49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2965236" y="1856469"/>
            <a:ext cx="1289050" cy="2700337"/>
            <a:chOff x="2661001" y="1856467"/>
            <a:chExt cx="1289050" cy="2700337"/>
          </a:xfrm>
        </p:grpSpPr>
        <p:sp>
          <p:nvSpPr>
            <p:cNvPr id="63" name="MH_Other_6"/>
            <p:cNvSpPr/>
            <p:nvPr/>
          </p:nvSpPr>
          <p:spPr bwMode="auto">
            <a:xfrm>
              <a:off x="2661001" y="2470829"/>
              <a:ext cx="1289050" cy="100013"/>
            </a:xfrm>
            <a:custGeom>
              <a:avLst/>
              <a:gdLst>
                <a:gd name="T0" fmla="*/ 2147483646 w 1520"/>
                <a:gd name="T1" fmla="*/ 0 h 69"/>
                <a:gd name="T2" fmla="*/ 0 w 1520"/>
                <a:gd name="T3" fmla="*/ 2147483646 h 69"/>
                <a:gd name="T4" fmla="*/ 2147483646 w 1520"/>
                <a:gd name="T5" fmla="*/ 2147483646 h 69"/>
                <a:gd name="T6" fmla="*/ 2147483646 w 1520"/>
                <a:gd name="T7" fmla="*/ 0 h 69"/>
                <a:gd name="T8" fmla="*/ 2147483646 w 1520"/>
                <a:gd name="T9" fmla="*/ 0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0" h="69">
                  <a:moveTo>
                    <a:pt x="163" y="0"/>
                  </a:moveTo>
                  <a:lnTo>
                    <a:pt x="0" y="69"/>
                  </a:lnTo>
                  <a:lnTo>
                    <a:pt x="1520" y="69"/>
                  </a:lnTo>
                  <a:lnTo>
                    <a:pt x="1357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658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b="1">
                <a:ea typeface="楷体" panose="02010609060101010101" pitchFamily="49" charset="-122"/>
              </a:endParaRPr>
            </a:p>
          </p:txBody>
        </p:sp>
        <p:sp>
          <p:nvSpPr>
            <p:cNvPr id="64" name="MH_Other_7"/>
            <p:cNvSpPr/>
            <p:nvPr/>
          </p:nvSpPr>
          <p:spPr bwMode="auto">
            <a:xfrm>
              <a:off x="2661001" y="2031092"/>
              <a:ext cx="1289050" cy="2525712"/>
            </a:xfrm>
            <a:custGeom>
              <a:avLst/>
              <a:gdLst>
                <a:gd name="T0" fmla="*/ 2147483646 w 641"/>
                <a:gd name="T1" fmla="*/ 0 h 746"/>
                <a:gd name="T2" fmla="*/ 2147483646 w 641"/>
                <a:gd name="T3" fmla="*/ 2147483646 h 746"/>
                <a:gd name="T4" fmla="*/ 2147483646 w 641"/>
                <a:gd name="T5" fmla="*/ 2147483646 h 746"/>
                <a:gd name="T6" fmla="*/ 0 w 641"/>
                <a:gd name="T7" fmla="*/ 2147483646 h 746"/>
                <a:gd name="T8" fmla="*/ 0 w 641"/>
                <a:gd name="T9" fmla="*/ 0 h 746"/>
                <a:gd name="T10" fmla="*/ 2147483646 w 641"/>
                <a:gd name="T11" fmla="*/ 0 h 7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41" h="746">
                  <a:moveTo>
                    <a:pt x="641" y="0"/>
                  </a:moveTo>
                  <a:cubicBezTo>
                    <a:pt x="641" y="425"/>
                    <a:pt x="641" y="425"/>
                    <a:pt x="641" y="425"/>
                  </a:cubicBezTo>
                  <a:cubicBezTo>
                    <a:pt x="641" y="602"/>
                    <a:pt x="497" y="746"/>
                    <a:pt x="320" y="746"/>
                  </a:cubicBezTo>
                  <a:cubicBezTo>
                    <a:pt x="143" y="746"/>
                    <a:pt x="0" y="602"/>
                    <a:pt x="0" y="42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41" y="0"/>
                  </a:lnTo>
                  <a:close/>
                </a:path>
              </a:pathLst>
            </a:custGeom>
            <a:solidFill>
              <a:srgbClr val="85B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b="1">
                <a:ea typeface="楷体" panose="02010609060101010101" pitchFamily="49" charset="-122"/>
              </a:endParaRPr>
            </a:p>
          </p:txBody>
        </p:sp>
        <p:sp>
          <p:nvSpPr>
            <p:cNvPr id="65" name="MH_SubTitle_2"/>
            <p:cNvSpPr/>
            <p:nvPr/>
          </p:nvSpPr>
          <p:spPr bwMode="auto">
            <a:xfrm>
              <a:off x="2752282" y="2069192"/>
              <a:ext cx="1066800" cy="2338387"/>
            </a:xfrm>
            <a:custGeom>
              <a:avLst/>
              <a:gdLst>
                <a:gd name="T0" fmla="*/ 2147483646 w 531"/>
                <a:gd name="T1" fmla="*/ 0 h 691"/>
                <a:gd name="T2" fmla="*/ 2147483646 w 531"/>
                <a:gd name="T3" fmla="*/ 2147483646 h 691"/>
                <a:gd name="T4" fmla="*/ 2147483646 w 531"/>
                <a:gd name="T5" fmla="*/ 2147483646 h 691"/>
                <a:gd name="T6" fmla="*/ 0 w 531"/>
                <a:gd name="T7" fmla="*/ 2147483646 h 691"/>
                <a:gd name="T8" fmla="*/ 0 w 531"/>
                <a:gd name="T9" fmla="*/ 0 h 691"/>
                <a:gd name="T10" fmla="*/ 2147483646 w 531"/>
                <a:gd name="T11" fmla="*/ 0 h 6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1"/>
                <a:gd name="T19" fmla="*/ 0 h 691"/>
                <a:gd name="T20" fmla="*/ 531 w 531"/>
                <a:gd name="T21" fmla="*/ 691 h 6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1" h="691">
                  <a:moveTo>
                    <a:pt x="531" y="0"/>
                  </a:moveTo>
                  <a:cubicBezTo>
                    <a:pt x="531" y="425"/>
                    <a:pt x="531" y="425"/>
                    <a:pt x="531" y="425"/>
                  </a:cubicBezTo>
                  <a:cubicBezTo>
                    <a:pt x="531" y="572"/>
                    <a:pt x="412" y="691"/>
                    <a:pt x="265" y="691"/>
                  </a:cubicBezTo>
                  <a:cubicBezTo>
                    <a:pt x="119" y="691"/>
                    <a:pt x="0" y="572"/>
                    <a:pt x="0" y="42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tIns="0" rIns="54000" bIns="108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</a:pPr>
              <a:endParaRPr lang="en-US" altLang="zh-CN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>
                <a:spcBef>
                  <a:spcPct val="0"/>
                </a:spcBef>
              </a:pPr>
              <a:endParaRPr lang="en-US" altLang="zh-CN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>
                <a:spcBef>
                  <a:spcPct val="0"/>
                </a:spcBef>
              </a:pP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组成比例的四个数叫作比例的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项</a:t>
              </a:r>
              <a:endPara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66" name="MH_Other_8"/>
            <p:cNvSpPr/>
            <p:nvPr/>
          </p:nvSpPr>
          <p:spPr bwMode="auto">
            <a:xfrm>
              <a:off x="2788001" y="1856467"/>
              <a:ext cx="1011237" cy="852487"/>
            </a:xfrm>
            <a:custGeom>
              <a:avLst/>
              <a:gdLst>
                <a:gd name="T0" fmla="*/ 2147483646 w 503"/>
                <a:gd name="T1" fmla="*/ 2147483646 h 252"/>
                <a:gd name="T2" fmla="*/ 2147483646 w 503"/>
                <a:gd name="T3" fmla="*/ 0 h 252"/>
                <a:gd name="T4" fmla="*/ 0 w 503"/>
                <a:gd name="T5" fmla="*/ 2147483646 h 252"/>
                <a:gd name="T6" fmla="*/ 2147483646 w 503"/>
                <a:gd name="T7" fmla="*/ 2147483646 h 2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3" h="252">
                  <a:moveTo>
                    <a:pt x="503" y="252"/>
                  </a:moveTo>
                  <a:cubicBezTo>
                    <a:pt x="503" y="113"/>
                    <a:pt x="390" y="0"/>
                    <a:pt x="251" y="0"/>
                  </a:cubicBezTo>
                  <a:cubicBezTo>
                    <a:pt x="112" y="0"/>
                    <a:pt x="0" y="113"/>
                    <a:pt x="0" y="252"/>
                  </a:cubicBezTo>
                  <a:lnTo>
                    <a:pt x="503" y="252"/>
                  </a:lnTo>
                  <a:close/>
                </a:path>
              </a:pathLst>
            </a:custGeom>
            <a:solidFill>
              <a:srgbClr val="85B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b="1">
                <a:ea typeface="楷体" panose="02010609060101010101" pitchFamily="49" charset="-122"/>
              </a:endParaRPr>
            </a:p>
          </p:txBody>
        </p:sp>
        <p:sp>
          <p:nvSpPr>
            <p:cNvPr id="67" name="MH_Other_9"/>
            <p:cNvSpPr/>
            <p:nvPr/>
          </p:nvSpPr>
          <p:spPr bwMode="auto">
            <a:xfrm>
              <a:off x="2867376" y="1964417"/>
              <a:ext cx="836612" cy="708025"/>
            </a:xfrm>
            <a:custGeom>
              <a:avLst/>
              <a:gdLst>
                <a:gd name="T0" fmla="*/ 0 w 417"/>
                <a:gd name="T1" fmla="*/ 2147483646 h 209"/>
                <a:gd name="T2" fmla="*/ 2147483646 w 417"/>
                <a:gd name="T3" fmla="*/ 0 h 209"/>
                <a:gd name="T4" fmla="*/ 2147483646 w 417"/>
                <a:gd name="T5" fmla="*/ 2147483646 h 209"/>
                <a:gd name="T6" fmla="*/ 0 w 417"/>
                <a:gd name="T7" fmla="*/ 2147483646 h 2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7"/>
                <a:gd name="T13" fmla="*/ 0 h 209"/>
                <a:gd name="T14" fmla="*/ 417 w 417"/>
                <a:gd name="T15" fmla="*/ 209 h 2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7" h="209">
                  <a:moveTo>
                    <a:pt x="0" y="209"/>
                  </a:moveTo>
                  <a:cubicBezTo>
                    <a:pt x="0" y="94"/>
                    <a:pt x="93" y="0"/>
                    <a:pt x="208" y="0"/>
                  </a:cubicBezTo>
                  <a:cubicBezTo>
                    <a:pt x="323" y="0"/>
                    <a:pt x="417" y="94"/>
                    <a:pt x="417" y="209"/>
                  </a:cubicBezTo>
                  <a:lnTo>
                    <a:pt x="0" y="2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5400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100" b="1">
                  <a:solidFill>
                    <a:srgbClr val="85B622"/>
                  </a:solidFill>
                  <a:latin typeface="Impact" panose="020B0806030902050204" pitchFamily="34" charset="0"/>
                  <a:ea typeface="楷体" panose="02010609060101010101" pitchFamily="49" charset="-122"/>
                </a:rPr>
                <a:t>2</a:t>
              </a:r>
              <a:endParaRPr lang="zh-CN" altLang="en-US" sz="2100" b="1">
                <a:solidFill>
                  <a:srgbClr val="85B622"/>
                </a:solidFill>
                <a:latin typeface="Impact" panose="020B080603090205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68" name="MH_Other_10"/>
            <p:cNvSpPr/>
            <p:nvPr/>
          </p:nvSpPr>
          <p:spPr bwMode="auto">
            <a:xfrm>
              <a:off x="2762601" y="2470829"/>
              <a:ext cx="1066800" cy="100013"/>
            </a:xfrm>
            <a:custGeom>
              <a:avLst/>
              <a:gdLst>
                <a:gd name="T0" fmla="*/ 2147483646 w 1260"/>
                <a:gd name="T1" fmla="*/ 0 h 69"/>
                <a:gd name="T2" fmla="*/ 2147483646 w 1260"/>
                <a:gd name="T3" fmla="*/ 2147483646 h 69"/>
                <a:gd name="T4" fmla="*/ 0 w 1260"/>
                <a:gd name="T5" fmla="*/ 2147483646 h 69"/>
                <a:gd name="T6" fmla="*/ 2147483646 w 1260"/>
                <a:gd name="T7" fmla="*/ 0 h 69"/>
                <a:gd name="T8" fmla="*/ 2147483646 w 1260"/>
                <a:gd name="T9" fmla="*/ 0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60" h="69">
                  <a:moveTo>
                    <a:pt x="1125" y="0"/>
                  </a:moveTo>
                  <a:lnTo>
                    <a:pt x="1260" y="69"/>
                  </a:lnTo>
                  <a:lnTo>
                    <a:pt x="0" y="69"/>
                  </a:lnTo>
                  <a:lnTo>
                    <a:pt x="135" y="0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rgbClr val="E7E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b="1">
                <a:ea typeface="楷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685521" y="1856469"/>
            <a:ext cx="1287462" cy="2700337"/>
            <a:chOff x="4077051" y="1856467"/>
            <a:chExt cx="1287462" cy="2700337"/>
          </a:xfrm>
        </p:grpSpPr>
        <p:sp>
          <p:nvSpPr>
            <p:cNvPr id="70" name="MH_Other_11"/>
            <p:cNvSpPr/>
            <p:nvPr/>
          </p:nvSpPr>
          <p:spPr bwMode="auto">
            <a:xfrm>
              <a:off x="4077051" y="2470829"/>
              <a:ext cx="1287462" cy="100013"/>
            </a:xfrm>
            <a:custGeom>
              <a:avLst/>
              <a:gdLst>
                <a:gd name="T0" fmla="*/ 2147483646 w 1520"/>
                <a:gd name="T1" fmla="*/ 0 h 69"/>
                <a:gd name="T2" fmla="*/ 0 w 1520"/>
                <a:gd name="T3" fmla="*/ 2147483646 h 69"/>
                <a:gd name="T4" fmla="*/ 2147483646 w 1520"/>
                <a:gd name="T5" fmla="*/ 2147483646 h 69"/>
                <a:gd name="T6" fmla="*/ 2147483646 w 1520"/>
                <a:gd name="T7" fmla="*/ 0 h 69"/>
                <a:gd name="T8" fmla="*/ 2147483646 w 1520"/>
                <a:gd name="T9" fmla="*/ 0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0" h="69">
                  <a:moveTo>
                    <a:pt x="163" y="0"/>
                  </a:moveTo>
                  <a:lnTo>
                    <a:pt x="0" y="69"/>
                  </a:lnTo>
                  <a:lnTo>
                    <a:pt x="1520" y="69"/>
                  </a:lnTo>
                  <a:lnTo>
                    <a:pt x="1357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AD6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b="1">
                <a:ea typeface="楷体" panose="02010609060101010101" pitchFamily="49" charset="-122"/>
              </a:endParaRPr>
            </a:p>
          </p:txBody>
        </p:sp>
        <p:sp>
          <p:nvSpPr>
            <p:cNvPr id="71" name="MH_Other_12"/>
            <p:cNvSpPr/>
            <p:nvPr/>
          </p:nvSpPr>
          <p:spPr bwMode="auto">
            <a:xfrm>
              <a:off x="4077051" y="2031092"/>
              <a:ext cx="1287462" cy="2525712"/>
            </a:xfrm>
            <a:custGeom>
              <a:avLst/>
              <a:gdLst>
                <a:gd name="T0" fmla="*/ 2147483646 w 641"/>
                <a:gd name="T1" fmla="*/ 0 h 746"/>
                <a:gd name="T2" fmla="*/ 2147483646 w 641"/>
                <a:gd name="T3" fmla="*/ 2147483646 h 746"/>
                <a:gd name="T4" fmla="*/ 2147483646 w 641"/>
                <a:gd name="T5" fmla="*/ 2147483646 h 746"/>
                <a:gd name="T6" fmla="*/ 0 w 641"/>
                <a:gd name="T7" fmla="*/ 2147483646 h 746"/>
                <a:gd name="T8" fmla="*/ 0 w 641"/>
                <a:gd name="T9" fmla="*/ 0 h 746"/>
                <a:gd name="T10" fmla="*/ 2147483646 w 641"/>
                <a:gd name="T11" fmla="*/ 0 h 7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41" h="746">
                  <a:moveTo>
                    <a:pt x="641" y="0"/>
                  </a:moveTo>
                  <a:cubicBezTo>
                    <a:pt x="641" y="425"/>
                    <a:pt x="641" y="425"/>
                    <a:pt x="641" y="425"/>
                  </a:cubicBezTo>
                  <a:cubicBezTo>
                    <a:pt x="641" y="602"/>
                    <a:pt x="497" y="746"/>
                    <a:pt x="320" y="746"/>
                  </a:cubicBezTo>
                  <a:cubicBezTo>
                    <a:pt x="143" y="746"/>
                    <a:pt x="0" y="602"/>
                    <a:pt x="0" y="42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41" y="0"/>
                  </a:lnTo>
                  <a:close/>
                </a:path>
              </a:pathLst>
            </a:custGeom>
            <a:solidFill>
              <a:srgbClr val="FA8C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b="1">
                <a:ea typeface="楷体" panose="02010609060101010101" pitchFamily="49" charset="-122"/>
              </a:endParaRPr>
            </a:p>
          </p:txBody>
        </p:sp>
        <p:sp>
          <p:nvSpPr>
            <p:cNvPr id="72" name="MH_SubTitle_3"/>
            <p:cNvSpPr/>
            <p:nvPr/>
          </p:nvSpPr>
          <p:spPr bwMode="auto">
            <a:xfrm>
              <a:off x="4178651" y="2069192"/>
              <a:ext cx="1066800" cy="2338387"/>
            </a:xfrm>
            <a:custGeom>
              <a:avLst/>
              <a:gdLst>
                <a:gd name="T0" fmla="*/ 2147483646 w 531"/>
                <a:gd name="T1" fmla="*/ 0 h 691"/>
                <a:gd name="T2" fmla="*/ 2147483646 w 531"/>
                <a:gd name="T3" fmla="*/ 2147483646 h 691"/>
                <a:gd name="T4" fmla="*/ 2147483646 w 531"/>
                <a:gd name="T5" fmla="*/ 2147483646 h 691"/>
                <a:gd name="T6" fmla="*/ 0 w 531"/>
                <a:gd name="T7" fmla="*/ 2147483646 h 691"/>
                <a:gd name="T8" fmla="*/ 0 w 531"/>
                <a:gd name="T9" fmla="*/ 0 h 691"/>
                <a:gd name="T10" fmla="*/ 2147483646 w 531"/>
                <a:gd name="T11" fmla="*/ 0 h 6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1"/>
                <a:gd name="T19" fmla="*/ 0 h 691"/>
                <a:gd name="T20" fmla="*/ 531 w 531"/>
                <a:gd name="T21" fmla="*/ 691 h 6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1" h="691">
                  <a:moveTo>
                    <a:pt x="531" y="0"/>
                  </a:moveTo>
                  <a:cubicBezTo>
                    <a:pt x="531" y="425"/>
                    <a:pt x="531" y="425"/>
                    <a:pt x="531" y="425"/>
                  </a:cubicBezTo>
                  <a:cubicBezTo>
                    <a:pt x="531" y="572"/>
                    <a:pt x="412" y="691"/>
                    <a:pt x="265" y="691"/>
                  </a:cubicBezTo>
                  <a:cubicBezTo>
                    <a:pt x="119" y="691"/>
                    <a:pt x="0" y="572"/>
                    <a:pt x="0" y="42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tIns="0" rIns="54000" bIns="108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</a:pPr>
              <a:endPara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>
                <a:spcBef>
                  <a:spcPct val="0"/>
                </a:spcBef>
              </a:pP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两端的两项叫作比例的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外项</a:t>
              </a:r>
              <a:endPara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73" name="MH_Other_13"/>
            <p:cNvSpPr/>
            <p:nvPr/>
          </p:nvSpPr>
          <p:spPr bwMode="auto">
            <a:xfrm>
              <a:off x="4204051" y="1856467"/>
              <a:ext cx="1011237" cy="852487"/>
            </a:xfrm>
            <a:custGeom>
              <a:avLst/>
              <a:gdLst>
                <a:gd name="T0" fmla="*/ 2147483646 w 503"/>
                <a:gd name="T1" fmla="*/ 2147483646 h 252"/>
                <a:gd name="T2" fmla="*/ 2147483646 w 503"/>
                <a:gd name="T3" fmla="*/ 0 h 252"/>
                <a:gd name="T4" fmla="*/ 0 w 503"/>
                <a:gd name="T5" fmla="*/ 2147483646 h 252"/>
                <a:gd name="T6" fmla="*/ 2147483646 w 503"/>
                <a:gd name="T7" fmla="*/ 2147483646 h 2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3" h="252">
                  <a:moveTo>
                    <a:pt x="503" y="252"/>
                  </a:moveTo>
                  <a:cubicBezTo>
                    <a:pt x="503" y="113"/>
                    <a:pt x="390" y="0"/>
                    <a:pt x="251" y="0"/>
                  </a:cubicBezTo>
                  <a:cubicBezTo>
                    <a:pt x="112" y="0"/>
                    <a:pt x="0" y="113"/>
                    <a:pt x="0" y="252"/>
                  </a:cubicBezTo>
                  <a:lnTo>
                    <a:pt x="503" y="252"/>
                  </a:lnTo>
                  <a:close/>
                </a:path>
              </a:pathLst>
            </a:custGeom>
            <a:solidFill>
              <a:srgbClr val="FA8C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b="1">
                <a:ea typeface="楷体" panose="02010609060101010101" pitchFamily="49" charset="-122"/>
              </a:endParaRPr>
            </a:p>
          </p:txBody>
        </p:sp>
        <p:sp>
          <p:nvSpPr>
            <p:cNvPr id="74" name="MH_Other_14"/>
            <p:cNvSpPr/>
            <p:nvPr/>
          </p:nvSpPr>
          <p:spPr bwMode="auto">
            <a:xfrm>
              <a:off x="4283426" y="1964417"/>
              <a:ext cx="838200" cy="708025"/>
            </a:xfrm>
            <a:custGeom>
              <a:avLst/>
              <a:gdLst>
                <a:gd name="T0" fmla="*/ 0 w 417"/>
                <a:gd name="T1" fmla="*/ 2147483646 h 209"/>
                <a:gd name="T2" fmla="*/ 2147483646 w 417"/>
                <a:gd name="T3" fmla="*/ 0 h 209"/>
                <a:gd name="T4" fmla="*/ 2147483646 w 417"/>
                <a:gd name="T5" fmla="*/ 2147483646 h 209"/>
                <a:gd name="T6" fmla="*/ 0 w 417"/>
                <a:gd name="T7" fmla="*/ 2147483646 h 2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7"/>
                <a:gd name="T13" fmla="*/ 0 h 209"/>
                <a:gd name="T14" fmla="*/ 417 w 417"/>
                <a:gd name="T15" fmla="*/ 209 h 2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7" h="209">
                  <a:moveTo>
                    <a:pt x="0" y="209"/>
                  </a:moveTo>
                  <a:cubicBezTo>
                    <a:pt x="0" y="94"/>
                    <a:pt x="93" y="0"/>
                    <a:pt x="208" y="0"/>
                  </a:cubicBezTo>
                  <a:cubicBezTo>
                    <a:pt x="323" y="0"/>
                    <a:pt x="417" y="94"/>
                    <a:pt x="417" y="209"/>
                  </a:cubicBezTo>
                  <a:lnTo>
                    <a:pt x="0" y="2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5400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100" b="1">
                  <a:solidFill>
                    <a:srgbClr val="FA8C07"/>
                  </a:solidFill>
                  <a:latin typeface="Impact" panose="020B0806030902050204" pitchFamily="34" charset="0"/>
                  <a:ea typeface="楷体" panose="02010609060101010101" pitchFamily="49" charset="-122"/>
                </a:rPr>
                <a:t>3</a:t>
              </a:r>
              <a:endParaRPr lang="zh-CN" altLang="en-US" sz="2100" b="1">
                <a:solidFill>
                  <a:srgbClr val="FA8C07"/>
                </a:solidFill>
                <a:latin typeface="Impact" panose="020B080603090205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75" name="MH_Other_15"/>
            <p:cNvSpPr/>
            <p:nvPr/>
          </p:nvSpPr>
          <p:spPr bwMode="auto">
            <a:xfrm>
              <a:off x="4178651" y="2470829"/>
              <a:ext cx="1066800" cy="100013"/>
            </a:xfrm>
            <a:custGeom>
              <a:avLst/>
              <a:gdLst>
                <a:gd name="T0" fmla="*/ 2147483646 w 1260"/>
                <a:gd name="T1" fmla="*/ 0 h 69"/>
                <a:gd name="T2" fmla="*/ 2147483646 w 1260"/>
                <a:gd name="T3" fmla="*/ 2147483646 h 69"/>
                <a:gd name="T4" fmla="*/ 0 w 1260"/>
                <a:gd name="T5" fmla="*/ 2147483646 h 69"/>
                <a:gd name="T6" fmla="*/ 2147483646 w 1260"/>
                <a:gd name="T7" fmla="*/ 0 h 69"/>
                <a:gd name="T8" fmla="*/ 2147483646 w 1260"/>
                <a:gd name="T9" fmla="*/ 0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60" h="69">
                  <a:moveTo>
                    <a:pt x="1125" y="0"/>
                  </a:moveTo>
                  <a:lnTo>
                    <a:pt x="1260" y="69"/>
                  </a:lnTo>
                  <a:lnTo>
                    <a:pt x="0" y="69"/>
                  </a:lnTo>
                  <a:lnTo>
                    <a:pt x="135" y="0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rgbClr val="E7E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b="1">
                <a:ea typeface="楷体" panose="02010609060101010101" pitchFamily="49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404222" y="1856469"/>
            <a:ext cx="1285875" cy="2700337"/>
            <a:chOff x="5494688" y="1856467"/>
            <a:chExt cx="1285875" cy="2700337"/>
          </a:xfrm>
        </p:grpSpPr>
        <p:sp>
          <p:nvSpPr>
            <p:cNvPr id="77" name="MH_Other_16"/>
            <p:cNvSpPr/>
            <p:nvPr/>
          </p:nvSpPr>
          <p:spPr bwMode="auto">
            <a:xfrm>
              <a:off x="5494688" y="2470829"/>
              <a:ext cx="1285875" cy="100013"/>
            </a:xfrm>
            <a:custGeom>
              <a:avLst/>
              <a:gdLst>
                <a:gd name="T0" fmla="*/ 2147483646 w 1520"/>
                <a:gd name="T1" fmla="*/ 0 h 69"/>
                <a:gd name="T2" fmla="*/ 0 w 1520"/>
                <a:gd name="T3" fmla="*/ 2147483646 h 69"/>
                <a:gd name="T4" fmla="*/ 2147483646 w 1520"/>
                <a:gd name="T5" fmla="*/ 2147483646 h 69"/>
                <a:gd name="T6" fmla="*/ 2147483646 w 1520"/>
                <a:gd name="T7" fmla="*/ 0 h 69"/>
                <a:gd name="T8" fmla="*/ 2147483646 w 1520"/>
                <a:gd name="T9" fmla="*/ 0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0" h="69">
                  <a:moveTo>
                    <a:pt x="163" y="0"/>
                  </a:moveTo>
                  <a:lnTo>
                    <a:pt x="0" y="69"/>
                  </a:lnTo>
                  <a:lnTo>
                    <a:pt x="1520" y="69"/>
                  </a:lnTo>
                  <a:lnTo>
                    <a:pt x="1357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7508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b="1">
                <a:ea typeface="楷体" panose="02010609060101010101" pitchFamily="49" charset="-122"/>
              </a:endParaRPr>
            </a:p>
          </p:txBody>
        </p:sp>
        <p:sp>
          <p:nvSpPr>
            <p:cNvPr id="78" name="MH_Other_17"/>
            <p:cNvSpPr/>
            <p:nvPr/>
          </p:nvSpPr>
          <p:spPr bwMode="auto">
            <a:xfrm>
              <a:off x="5494688" y="2031092"/>
              <a:ext cx="1285875" cy="2525712"/>
            </a:xfrm>
            <a:custGeom>
              <a:avLst/>
              <a:gdLst>
                <a:gd name="T0" fmla="*/ 2147483646 w 641"/>
                <a:gd name="T1" fmla="*/ 0 h 746"/>
                <a:gd name="T2" fmla="*/ 2147483646 w 641"/>
                <a:gd name="T3" fmla="*/ 2147483646 h 746"/>
                <a:gd name="T4" fmla="*/ 2147483646 w 641"/>
                <a:gd name="T5" fmla="*/ 2147483646 h 746"/>
                <a:gd name="T6" fmla="*/ 0 w 641"/>
                <a:gd name="T7" fmla="*/ 2147483646 h 746"/>
                <a:gd name="T8" fmla="*/ 0 w 641"/>
                <a:gd name="T9" fmla="*/ 0 h 746"/>
                <a:gd name="T10" fmla="*/ 2147483646 w 641"/>
                <a:gd name="T11" fmla="*/ 0 h 7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41" h="746">
                  <a:moveTo>
                    <a:pt x="641" y="0"/>
                  </a:moveTo>
                  <a:cubicBezTo>
                    <a:pt x="641" y="425"/>
                    <a:pt x="641" y="425"/>
                    <a:pt x="641" y="425"/>
                  </a:cubicBezTo>
                  <a:cubicBezTo>
                    <a:pt x="641" y="602"/>
                    <a:pt x="497" y="746"/>
                    <a:pt x="320" y="746"/>
                  </a:cubicBezTo>
                  <a:cubicBezTo>
                    <a:pt x="143" y="746"/>
                    <a:pt x="0" y="602"/>
                    <a:pt x="0" y="42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41" y="0"/>
                  </a:lnTo>
                  <a:close/>
                </a:path>
              </a:pathLst>
            </a:custGeom>
            <a:solidFill>
              <a:srgbClr val="C00C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b="1">
                <a:ea typeface="楷体" panose="02010609060101010101" pitchFamily="49" charset="-122"/>
              </a:endParaRPr>
            </a:p>
          </p:txBody>
        </p:sp>
        <p:sp>
          <p:nvSpPr>
            <p:cNvPr id="79" name="MH_SubTitle_4"/>
            <p:cNvSpPr/>
            <p:nvPr/>
          </p:nvSpPr>
          <p:spPr bwMode="auto">
            <a:xfrm>
              <a:off x="5594701" y="2069192"/>
              <a:ext cx="1066800" cy="2338387"/>
            </a:xfrm>
            <a:custGeom>
              <a:avLst/>
              <a:gdLst>
                <a:gd name="T0" fmla="*/ 2147483646 w 531"/>
                <a:gd name="T1" fmla="*/ 0 h 691"/>
                <a:gd name="T2" fmla="*/ 2147483646 w 531"/>
                <a:gd name="T3" fmla="*/ 2147483646 h 691"/>
                <a:gd name="T4" fmla="*/ 2147483646 w 531"/>
                <a:gd name="T5" fmla="*/ 2147483646 h 691"/>
                <a:gd name="T6" fmla="*/ 0 w 531"/>
                <a:gd name="T7" fmla="*/ 2147483646 h 691"/>
                <a:gd name="T8" fmla="*/ 0 w 531"/>
                <a:gd name="T9" fmla="*/ 0 h 691"/>
                <a:gd name="T10" fmla="*/ 2147483646 w 531"/>
                <a:gd name="T11" fmla="*/ 0 h 6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1"/>
                <a:gd name="T19" fmla="*/ 0 h 691"/>
                <a:gd name="T20" fmla="*/ 531 w 531"/>
                <a:gd name="T21" fmla="*/ 691 h 6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1" h="691">
                  <a:moveTo>
                    <a:pt x="531" y="0"/>
                  </a:moveTo>
                  <a:cubicBezTo>
                    <a:pt x="531" y="425"/>
                    <a:pt x="531" y="425"/>
                    <a:pt x="531" y="425"/>
                  </a:cubicBezTo>
                  <a:cubicBezTo>
                    <a:pt x="531" y="572"/>
                    <a:pt x="412" y="691"/>
                    <a:pt x="265" y="691"/>
                  </a:cubicBezTo>
                  <a:cubicBezTo>
                    <a:pt x="119" y="691"/>
                    <a:pt x="0" y="572"/>
                    <a:pt x="0" y="42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tIns="0" rIns="54000" bIns="108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</a:pPr>
              <a:endParaRPr lang="en-US" altLang="zh-CN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>
                <a:spcBef>
                  <a:spcPct val="0"/>
                </a:spcBef>
              </a:pP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中间的两项叫作比例的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内项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80" name="MH_Other_18"/>
            <p:cNvSpPr/>
            <p:nvPr/>
          </p:nvSpPr>
          <p:spPr bwMode="auto">
            <a:xfrm>
              <a:off x="5620101" y="1856467"/>
              <a:ext cx="1011237" cy="852487"/>
            </a:xfrm>
            <a:custGeom>
              <a:avLst/>
              <a:gdLst>
                <a:gd name="T0" fmla="*/ 2147483646 w 503"/>
                <a:gd name="T1" fmla="*/ 2147483646 h 252"/>
                <a:gd name="T2" fmla="*/ 2147483646 w 503"/>
                <a:gd name="T3" fmla="*/ 0 h 252"/>
                <a:gd name="T4" fmla="*/ 0 w 503"/>
                <a:gd name="T5" fmla="*/ 2147483646 h 252"/>
                <a:gd name="T6" fmla="*/ 2147483646 w 503"/>
                <a:gd name="T7" fmla="*/ 2147483646 h 2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3" h="252">
                  <a:moveTo>
                    <a:pt x="503" y="252"/>
                  </a:moveTo>
                  <a:cubicBezTo>
                    <a:pt x="503" y="113"/>
                    <a:pt x="390" y="0"/>
                    <a:pt x="251" y="0"/>
                  </a:cubicBezTo>
                  <a:cubicBezTo>
                    <a:pt x="112" y="0"/>
                    <a:pt x="0" y="113"/>
                    <a:pt x="0" y="252"/>
                  </a:cubicBezTo>
                  <a:lnTo>
                    <a:pt x="503" y="252"/>
                  </a:lnTo>
                  <a:close/>
                </a:path>
              </a:pathLst>
            </a:custGeom>
            <a:solidFill>
              <a:srgbClr val="C00C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b="1">
                <a:ea typeface="楷体" panose="02010609060101010101" pitchFamily="49" charset="-122"/>
              </a:endParaRPr>
            </a:p>
          </p:txBody>
        </p:sp>
        <p:sp>
          <p:nvSpPr>
            <p:cNvPr id="81" name="MH_Other_19"/>
            <p:cNvSpPr/>
            <p:nvPr/>
          </p:nvSpPr>
          <p:spPr bwMode="auto">
            <a:xfrm>
              <a:off x="5699476" y="1964417"/>
              <a:ext cx="838200" cy="708025"/>
            </a:xfrm>
            <a:custGeom>
              <a:avLst/>
              <a:gdLst>
                <a:gd name="T0" fmla="*/ 0 w 417"/>
                <a:gd name="T1" fmla="*/ 2147483646 h 209"/>
                <a:gd name="T2" fmla="*/ 2147483646 w 417"/>
                <a:gd name="T3" fmla="*/ 0 h 209"/>
                <a:gd name="T4" fmla="*/ 2147483646 w 417"/>
                <a:gd name="T5" fmla="*/ 2147483646 h 209"/>
                <a:gd name="T6" fmla="*/ 0 w 417"/>
                <a:gd name="T7" fmla="*/ 2147483646 h 2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7"/>
                <a:gd name="T13" fmla="*/ 0 h 209"/>
                <a:gd name="T14" fmla="*/ 417 w 417"/>
                <a:gd name="T15" fmla="*/ 209 h 2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7" h="209">
                  <a:moveTo>
                    <a:pt x="0" y="209"/>
                  </a:moveTo>
                  <a:cubicBezTo>
                    <a:pt x="0" y="94"/>
                    <a:pt x="93" y="0"/>
                    <a:pt x="208" y="0"/>
                  </a:cubicBezTo>
                  <a:cubicBezTo>
                    <a:pt x="323" y="0"/>
                    <a:pt x="417" y="94"/>
                    <a:pt x="417" y="209"/>
                  </a:cubicBezTo>
                  <a:lnTo>
                    <a:pt x="0" y="2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5400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100" b="1">
                  <a:solidFill>
                    <a:srgbClr val="C00C08"/>
                  </a:solidFill>
                  <a:latin typeface="Impact" panose="020B0806030902050204" pitchFamily="34" charset="0"/>
                  <a:ea typeface="楷体" panose="02010609060101010101" pitchFamily="49" charset="-122"/>
                </a:rPr>
                <a:t>4</a:t>
              </a:r>
              <a:endParaRPr lang="zh-CN" altLang="en-US" sz="2100" b="1">
                <a:solidFill>
                  <a:srgbClr val="C00C08"/>
                </a:solidFill>
                <a:latin typeface="Impact" panose="020B080603090205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82" name="MH_Other_20"/>
            <p:cNvSpPr/>
            <p:nvPr/>
          </p:nvSpPr>
          <p:spPr bwMode="auto">
            <a:xfrm>
              <a:off x="5594701" y="2470829"/>
              <a:ext cx="1066800" cy="100013"/>
            </a:xfrm>
            <a:custGeom>
              <a:avLst/>
              <a:gdLst>
                <a:gd name="T0" fmla="*/ 2147483646 w 1260"/>
                <a:gd name="T1" fmla="*/ 0 h 69"/>
                <a:gd name="T2" fmla="*/ 2147483646 w 1260"/>
                <a:gd name="T3" fmla="*/ 2147483646 h 69"/>
                <a:gd name="T4" fmla="*/ 0 w 1260"/>
                <a:gd name="T5" fmla="*/ 2147483646 h 69"/>
                <a:gd name="T6" fmla="*/ 2147483646 w 1260"/>
                <a:gd name="T7" fmla="*/ 0 h 69"/>
                <a:gd name="T8" fmla="*/ 2147483646 w 1260"/>
                <a:gd name="T9" fmla="*/ 0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60" h="69">
                  <a:moveTo>
                    <a:pt x="1125" y="0"/>
                  </a:moveTo>
                  <a:lnTo>
                    <a:pt x="1260" y="69"/>
                  </a:lnTo>
                  <a:lnTo>
                    <a:pt x="0" y="69"/>
                  </a:lnTo>
                  <a:lnTo>
                    <a:pt x="135" y="0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rgbClr val="E7E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b="1">
                <a:ea typeface="楷体" panose="02010609060101010101" pitchFamily="49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859446" y="4577297"/>
            <a:ext cx="1105042" cy="370719"/>
            <a:chOff x="7643422" y="4681236"/>
            <a:chExt cx="1105042" cy="370719"/>
          </a:xfrm>
        </p:grpSpPr>
        <p:pic>
          <p:nvPicPr>
            <p:cNvPr id="84" name="图片 8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555776" y="1601239"/>
            <a:ext cx="403244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59446" y="4577297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6085" y="3015258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539556" y="1453529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到什么信息？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987147" y="3075806"/>
            <a:ext cx="3156857" cy="1439932"/>
          </a:xfrm>
          <a:prstGeom prst="rect">
            <a:avLst/>
          </a:prstGeom>
        </p:spPr>
      </p:pic>
      <p:sp>
        <p:nvSpPr>
          <p:cNvPr id="17" name="Text Box 30"/>
          <p:cNvSpPr txBox="1">
            <a:spLocks noChangeArrowheads="1"/>
          </p:cNvSpPr>
          <p:nvPr/>
        </p:nvSpPr>
        <p:spPr bwMode="auto">
          <a:xfrm>
            <a:off x="4572004" y="1163305"/>
            <a:ext cx="357353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一辆货车两天运输大麦芽情况如下表。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Group 23"/>
          <p:cNvGrpSpPr/>
          <p:nvPr/>
        </p:nvGrpSpPr>
        <p:grpSpPr bwMode="auto">
          <a:xfrm>
            <a:off x="4718595" y="2067695"/>
            <a:ext cx="3496560" cy="1072745"/>
            <a:chOff x="-307729" y="635"/>
            <a:chExt cx="3546766" cy="1438099"/>
          </a:xfrm>
        </p:grpSpPr>
        <p:sp>
          <p:nvSpPr>
            <p:cNvPr id="20" name="矩形 32"/>
            <p:cNvSpPr>
              <a:spLocks noChangeArrowheads="1"/>
            </p:cNvSpPr>
            <p:nvPr/>
          </p:nvSpPr>
          <p:spPr bwMode="auto">
            <a:xfrm>
              <a:off x="-307729" y="646"/>
              <a:ext cx="3523784" cy="1428799"/>
            </a:xfrm>
            <a:prstGeom prst="rect">
              <a:avLst/>
            </a:prstGeom>
            <a:solidFill>
              <a:srgbClr val="CCECFF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36"/>
            <p:cNvCxnSpPr>
              <a:cxnSpLocks noChangeShapeType="1"/>
            </p:cNvCxnSpPr>
            <p:nvPr/>
          </p:nvCxnSpPr>
          <p:spPr bwMode="auto">
            <a:xfrm flipV="1">
              <a:off x="-307729" y="459221"/>
              <a:ext cx="3523783" cy="637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" name="直接连接符 39"/>
            <p:cNvCxnSpPr>
              <a:cxnSpLocks noChangeShapeType="1"/>
            </p:cNvCxnSpPr>
            <p:nvPr/>
          </p:nvCxnSpPr>
          <p:spPr bwMode="auto">
            <a:xfrm>
              <a:off x="-307729" y="930532"/>
              <a:ext cx="3523783" cy="275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" name="直接连接符 40"/>
            <p:cNvCxnSpPr>
              <a:cxnSpLocks noChangeShapeType="1"/>
            </p:cNvCxnSpPr>
            <p:nvPr/>
          </p:nvCxnSpPr>
          <p:spPr bwMode="auto">
            <a:xfrm rot="5400000">
              <a:off x="787347" y="713990"/>
              <a:ext cx="1428799" cy="20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" name="直接连接符 43"/>
            <p:cNvCxnSpPr>
              <a:cxnSpLocks noChangeShapeType="1"/>
            </p:cNvCxnSpPr>
            <p:nvPr/>
          </p:nvCxnSpPr>
          <p:spPr bwMode="auto">
            <a:xfrm rot="5400000">
              <a:off x="1643973" y="713990"/>
              <a:ext cx="1428799" cy="20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" name="Text Box 30"/>
            <p:cNvSpPr txBox="1">
              <a:spLocks noChangeArrowheads="1"/>
            </p:cNvSpPr>
            <p:nvPr/>
          </p:nvSpPr>
          <p:spPr bwMode="auto">
            <a:xfrm>
              <a:off x="-127459" y="477455"/>
              <a:ext cx="1418658" cy="495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运输次数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 Box 30"/>
            <p:cNvSpPr txBox="1">
              <a:spLocks noChangeArrowheads="1"/>
            </p:cNvSpPr>
            <p:nvPr/>
          </p:nvSpPr>
          <p:spPr bwMode="auto">
            <a:xfrm>
              <a:off x="-83894" y="928642"/>
              <a:ext cx="1648484" cy="495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运输量（吨）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 Box 30"/>
            <p:cNvSpPr txBox="1">
              <a:spLocks noChangeArrowheads="1"/>
            </p:cNvSpPr>
            <p:nvPr/>
          </p:nvSpPr>
          <p:spPr bwMode="auto">
            <a:xfrm>
              <a:off x="1452656" y="30370"/>
              <a:ext cx="944379" cy="412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latin typeface="楷体" panose="02010609060101010101" pitchFamily="49" charset="-122"/>
                  <a:ea typeface="楷体" panose="02010609060101010101" pitchFamily="49" charset="-122"/>
                </a:rPr>
                <a:t>第一天</a:t>
              </a: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 Box 30"/>
            <p:cNvSpPr txBox="1">
              <a:spLocks noChangeArrowheads="1"/>
            </p:cNvSpPr>
            <p:nvPr/>
          </p:nvSpPr>
          <p:spPr bwMode="auto">
            <a:xfrm>
              <a:off x="2296749" y="30370"/>
              <a:ext cx="942288" cy="412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latin typeface="楷体" panose="02010609060101010101" pitchFamily="49" charset="-122"/>
                  <a:ea typeface="楷体" panose="02010609060101010101" pitchFamily="49" charset="-122"/>
                </a:rPr>
                <a:t>第二天</a:t>
              </a: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 Box 30"/>
            <p:cNvSpPr txBox="1">
              <a:spLocks noChangeArrowheads="1"/>
            </p:cNvSpPr>
            <p:nvPr/>
          </p:nvSpPr>
          <p:spPr bwMode="auto">
            <a:xfrm>
              <a:off x="1559212" y="388454"/>
              <a:ext cx="1656843" cy="536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2       4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 Box 30"/>
            <p:cNvSpPr txBox="1">
              <a:spLocks noChangeArrowheads="1"/>
            </p:cNvSpPr>
            <p:nvPr/>
          </p:nvSpPr>
          <p:spPr bwMode="auto">
            <a:xfrm>
              <a:off x="1551205" y="902355"/>
              <a:ext cx="1656843" cy="536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16     32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Text Box 28"/>
          <p:cNvSpPr txBox="1">
            <a:spLocks noChangeArrowheads="1"/>
          </p:cNvSpPr>
          <p:nvPr/>
        </p:nvSpPr>
        <p:spPr bwMode="auto">
          <a:xfrm>
            <a:off x="2189510" y="3285545"/>
            <a:ext cx="41552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第一天运了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次，共运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28"/>
          <p:cNvSpPr txBox="1">
            <a:spLocks noChangeArrowheads="1"/>
          </p:cNvSpPr>
          <p:nvPr/>
        </p:nvSpPr>
        <p:spPr bwMode="auto">
          <a:xfrm>
            <a:off x="2189510" y="3687558"/>
            <a:ext cx="41552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第二天运了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次，共运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7859446" y="4577297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6" grpId="0" autoUpdateAnimBg="0" build="allAtOnce"/>
      <p:bldP spid="38" grpId="0" autoUpdateAnimBg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6085" y="2643758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095667" y="2633622"/>
            <a:ext cx="3156857" cy="1439932"/>
          </a:xfrm>
          <a:prstGeom prst="rect">
            <a:avLst/>
          </a:prstGeom>
        </p:spPr>
      </p:pic>
      <p:sp>
        <p:nvSpPr>
          <p:cNvPr id="17" name="Text Box 30"/>
          <p:cNvSpPr txBox="1">
            <a:spLocks noChangeArrowheads="1"/>
          </p:cNvSpPr>
          <p:nvPr/>
        </p:nvSpPr>
        <p:spPr bwMode="auto">
          <a:xfrm>
            <a:off x="4680524" y="571552"/>
            <a:ext cx="357353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一辆货车两天运输大麦芽情况如下表。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Group 23"/>
          <p:cNvGrpSpPr/>
          <p:nvPr/>
        </p:nvGrpSpPr>
        <p:grpSpPr bwMode="auto">
          <a:xfrm>
            <a:off x="4827115" y="1475942"/>
            <a:ext cx="3496560" cy="1072745"/>
            <a:chOff x="-307729" y="635"/>
            <a:chExt cx="3546766" cy="1438099"/>
          </a:xfrm>
        </p:grpSpPr>
        <p:sp>
          <p:nvSpPr>
            <p:cNvPr id="20" name="矩形 32"/>
            <p:cNvSpPr>
              <a:spLocks noChangeArrowheads="1"/>
            </p:cNvSpPr>
            <p:nvPr/>
          </p:nvSpPr>
          <p:spPr bwMode="auto">
            <a:xfrm>
              <a:off x="-307729" y="646"/>
              <a:ext cx="3523784" cy="1428799"/>
            </a:xfrm>
            <a:prstGeom prst="rect">
              <a:avLst/>
            </a:prstGeom>
            <a:solidFill>
              <a:srgbClr val="CCECFF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36"/>
            <p:cNvCxnSpPr>
              <a:cxnSpLocks noChangeShapeType="1"/>
            </p:cNvCxnSpPr>
            <p:nvPr/>
          </p:nvCxnSpPr>
          <p:spPr bwMode="auto">
            <a:xfrm flipV="1">
              <a:off x="-307729" y="459221"/>
              <a:ext cx="3523783" cy="637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" name="直接连接符 39"/>
            <p:cNvCxnSpPr>
              <a:cxnSpLocks noChangeShapeType="1"/>
            </p:cNvCxnSpPr>
            <p:nvPr/>
          </p:nvCxnSpPr>
          <p:spPr bwMode="auto">
            <a:xfrm>
              <a:off x="-307729" y="930532"/>
              <a:ext cx="3523783" cy="275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" name="直接连接符 40"/>
            <p:cNvCxnSpPr>
              <a:cxnSpLocks noChangeShapeType="1"/>
            </p:cNvCxnSpPr>
            <p:nvPr/>
          </p:nvCxnSpPr>
          <p:spPr bwMode="auto">
            <a:xfrm rot="5400000">
              <a:off x="787347" y="713990"/>
              <a:ext cx="1428799" cy="20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" name="直接连接符 43"/>
            <p:cNvCxnSpPr>
              <a:cxnSpLocks noChangeShapeType="1"/>
            </p:cNvCxnSpPr>
            <p:nvPr/>
          </p:nvCxnSpPr>
          <p:spPr bwMode="auto">
            <a:xfrm rot="5400000">
              <a:off x="1643973" y="713990"/>
              <a:ext cx="1428799" cy="20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" name="Text Box 30"/>
            <p:cNvSpPr txBox="1">
              <a:spLocks noChangeArrowheads="1"/>
            </p:cNvSpPr>
            <p:nvPr/>
          </p:nvSpPr>
          <p:spPr bwMode="auto">
            <a:xfrm>
              <a:off x="-127459" y="477455"/>
              <a:ext cx="1418658" cy="495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运输次数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 Box 30"/>
            <p:cNvSpPr txBox="1">
              <a:spLocks noChangeArrowheads="1"/>
            </p:cNvSpPr>
            <p:nvPr/>
          </p:nvSpPr>
          <p:spPr bwMode="auto">
            <a:xfrm>
              <a:off x="-83894" y="928642"/>
              <a:ext cx="1648484" cy="495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运输量（吨）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 Box 30"/>
            <p:cNvSpPr txBox="1">
              <a:spLocks noChangeArrowheads="1"/>
            </p:cNvSpPr>
            <p:nvPr/>
          </p:nvSpPr>
          <p:spPr bwMode="auto">
            <a:xfrm>
              <a:off x="1452656" y="30370"/>
              <a:ext cx="944379" cy="412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latin typeface="楷体" panose="02010609060101010101" pitchFamily="49" charset="-122"/>
                  <a:ea typeface="楷体" panose="02010609060101010101" pitchFamily="49" charset="-122"/>
                </a:rPr>
                <a:t>第一天</a:t>
              </a: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 Box 30"/>
            <p:cNvSpPr txBox="1">
              <a:spLocks noChangeArrowheads="1"/>
            </p:cNvSpPr>
            <p:nvPr/>
          </p:nvSpPr>
          <p:spPr bwMode="auto">
            <a:xfrm>
              <a:off x="2296749" y="30370"/>
              <a:ext cx="942288" cy="412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latin typeface="楷体" panose="02010609060101010101" pitchFamily="49" charset="-122"/>
                  <a:ea typeface="楷体" panose="02010609060101010101" pitchFamily="49" charset="-122"/>
                </a:rPr>
                <a:t>第二天</a:t>
              </a: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 Box 30"/>
            <p:cNvSpPr txBox="1">
              <a:spLocks noChangeArrowheads="1"/>
            </p:cNvSpPr>
            <p:nvPr/>
          </p:nvSpPr>
          <p:spPr bwMode="auto">
            <a:xfrm>
              <a:off x="1559212" y="388454"/>
              <a:ext cx="1656843" cy="536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2       4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 Box 30"/>
            <p:cNvSpPr txBox="1">
              <a:spLocks noChangeArrowheads="1"/>
            </p:cNvSpPr>
            <p:nvPr/>
          </p:nvSpPr>
          <p:spPr bwMode="auto">
            <a:xfrm>
              <a:off x="1551205" y="902355"/>
              <a:ext cx="1656843" cy="536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16     32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54035" y="821853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4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4"/>
            <p:cNvSpPr>
              <a:spLocks noChangeArrowheads="1"/>
            </p:cNvSpPr>
            <p:nvPr/>
          </p:nvSpPr>
          <p:spPr bwMode="auto">
            <a:xfrm>
              <a:off x="1027866" y="1837015"/>
              <a:ext cx="2753591" cy="64633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根据这些信息，你能提出什么问题？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Text Box 28"/>
          <p:cNvSpPr txBox="1">
            <a:spLocks noChangeArrowheads="1"/>
          </p:cNvSpPr>
          <p:nvPr/>
        </p:nvSpPr>
        <p:spPr bwMode="auto">
          <a:xfrm>
            <a:off x="2298030" y="2693792"/>
            <a:ext cx="41552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第一天运了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次，共运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40"/>
          <p:cNvSpPr txBox="1">
            <a:spLocks noChangeArrowheads="1"/>
          </p:cNvSpPr>
          <p:nvPr/>
        </p:nvSpPr>
        <p:spPr bwMode="auto">
          <a:xfrm>
            <a:off x="2298034" y="3497818"/>
            <a:ext cx="51207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运输量与运输次数的比各是多少？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38" name="Text Box 28"/>
          <p:cNvSpPr txBox="1">
            <a:spLocks noChangeArrowheads="1"/>
          </p:cNvSpPr>
          <p:nvPr/>
        </p:nvSpPr>
        <p:spPr bwMode="auto">
          <a:xfrm>
            <a:off x="2298030" y="3095805"/>
            <a:ext cx="41552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第二天运了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次，共运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40"/>
          <p:cNvSpPr txBox="1">
            <a:spLocks noChangeArrowheads="1"/>
          </p:cNvSpPr>
          <p:nvPr/>
        </p:nvSpPr>
        <p:spPr bwMode="auto">
          <a:xfrm>
            <a:off x="2372049" y="3899832"/>
            <a:ext cx="27559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它们有什么关系？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59446" y="4577297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Box 8"/>
          <p:cNvSpPr txBox="1">
            <a:spLocks noChangeArrowheads="1"/>
          </p:cNvSpPr>
          <p:nvPr/>
        </p:nvSpPr>
        <p:spPr bwMode="auto">
          <a:xfrm>
            <a:off x="5238123" y="2297058"/>
            <a:ext cx="81081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 Box 8"/>
          <p:cNvSpPr txBox="1">
            <a:spLocks noChangeArrowheads="1"/>
          </p:cNvSpPr>
          <p:nvPr/>
        </p:nvSpPr>
        <p:spPr bwMode="auto">
          <a:xfrm>
            <a:off x="6177524" y="2287533"/>
            <a:ext cx="4286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 Box 8"/>
          <p:cNvSpPr txBox="1">
            <a:spLocks noChangeArrowheads="1"/>
          </p:cNvSpPr>
          <p:nvPr/>
        </p:nvSpPr>
        <p:spPr bwMode="auto">
          <a:xfrm>
            <a:off x="5346465" y="3210595"/>
            <a:ext cx="5893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32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 Box 8"/>
          <p:cNvSpPr txBox="1">
            <a:spLocks noChangeArrowheads="1"/>
          </p:cNvSpPr>
          <p:nvPr/>
        </p:nvSpPr>
        <p:spPr bwMode="auto">
          <a:xfrm>
            <a:off x="6157285" y="3210595"/>
            <a:ext cx="482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4  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8"/>
          <p:cNvSpPr txBox="1">
            <a:spLocks noChangeArrowheads="1"/>
          </p:cNvSpPr>
          <p:nvPr/>
        </p:nvSpPr>
        <p:spPr bwMode="auto">
          <a:xfrm>
            <a:off x="5832242" y="2275627"/>
            <a:ext cx="37504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 Box 8"/>
          <p:cNvSpPr txBox="1">
            <a:spLocks noChangeArrowheads="1"/>
          </p:cNvSpPr>
          <p:nvPr/>
        </p:nvSpPr>
        <p:spPr bwMode="auto">
          <a:xfrm>
            <a:off x="1024895" y="2329207"/>
            <a:ext cx="43812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第一天运输量与运输次数的比：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Rectangle 21"/>
          <p:cNvSpPr>
            <a:spLocks noChangeArrowheads="1"/>
          </p:cNvSpPr>
          <p:nvPr/>
        </p:nvSpPr>
        <p:spPr bwMode="auto">
          <a:xfrm>
            <a:off x="2052010" y="3894876"/>
            <a:ext cx="2272903" cy="266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 Box 8"/>
          <p:cNvSpPr txBox="1">
            <a:spLocks noChangeArrowheads="1"/>
          </p:cNvSpPr>
          <p:nvPr/>
        </p:nvSpPr>
        <p:spPr bwMode="auto">
          <a:xfrm>
            <a:off x="1024895" y="3164430"/>
            <a:ext cx="43812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第二天运输量与运输次数的比：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 Box 8"/>
          <p:cNvSpPr txBox="1">
            <a:spLocks noChangeArrowheads="1"/>
          </p:cNvSpPr>
          <p:nvPr/>
        </p:nvSpPr>
        <p:spPr bwMode="auto">
          <a:xfrm>
            <a:off x="5854865" y="3210595"/>
            <a:ext cx="37504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 Box 8"/>
          <p:cNvSpPr txBox="1">
            <a:spLocks noChangeArrowheads="1"/>
          </p:cNvSpPr>
          <p:nvPr/>
        </p:nvSpPr>
        <p:spPr bwMode="auto">
          <a:xfrm>
            <a:off x="5077388" y="2697107"/>
            <a:ext cx="199786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16÷2 = 8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 Box 8"/>
          <p:cNvSpPr txBox="1">
            <a:spLocks noChangeArrowheads="1"/>
          </p:cNvSpPr>
          <p:nvPr/>
        </p:nvSpPr>
        <p:spPr bwMode="auto">
          <a:xfrm>
            <a:off x="5076197" y="3549595"/>
            <a:ext cx="199786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32÷4 = 8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 Box 8"/>
          <p:cNvSpPr txBox="1">
            <a:spLocks noChangeArrowheads="1"/>
          </p:cNvSpPr>
          <p:nvPr/>
        </p:nvSpPr>
        <p:spPr bwMode="auto">
          <a:xfrm>
            <a:off x="7020484" y="2923328"/>
            <a:ext cx="917972" cy="830997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比值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相等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Line 32"/>
          <p:cNvSpPr>
            <a:spLocks noChangeShapeType="1"/>
          </p:cNvSpPr>
          <p:nvPr/>
        </p:nvSpPr>
        <p:spPr bwMode="auto">
          <a:xfrm flipH="1" flipV="1">
            <a:off x="6641869" y="2923329"/>
            <a:ext cx="378619" cy="378619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Line 33"/>
          <p:cNvSpPr>
            <a:spLocks noChangeShapeType="1"/>
          </p:cNvSpPr>
          <p:nvPr/>
        </p:nvSpPr>
        <p:spPr bwMode="auto">
          <a:xfrm flipH="1">
            <a:off x="6641869" y="3301948"/>
            <a:ext cx="378619" cy="431006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Rectangle 42"/>
          <p:cNvSpPr>
            <a:spLocks noChangeArrowheads="1"/>
          </p:cNvSpPr>
          <p:nvPr/>
        </p:nvSpPr>
        <p:spPr bwMode="auto">
          <a:xfrm>
            <a:off x="1024894" y="3999653"/>
            <a:ext cx="70755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两个比相等，可以写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成等式：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16∶2=32∶4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0" name="Group 23"/>
          <p:cNvGrpSpPr/>
          <p:nvPr/>
        </p:nvGrpSpPr>
        <p:grpSpPr bwMode="auto">
          <a:xfrm>
            <a:off x="2011306" y="1020040"/>
            <a:ext cx="5061727" cy="1130623"/>
            <a:chOff x="570" y="635"/>
            <a:chExt cx="3569620" cy="1455641"/>
          </a:xfrm>
        </p:grpSpPr>
        <p:sp>
          <p:nvSpPr>
            <p:cNvPr id="91" name="矩形 32"/>
            <p:cNvSpPr>
              <a:spLocks noChangeArrowheads="1"/>
            </p:cNvSpPr>
            <p:nvPr/>
          </p:nvSpPr>
          <p:spPr bwMode="auto">
            <a:xfrm>
              <a:off x="570" y="646"/>
              <a:ext cx="3215484" cy="1428799"/>
            </a:xfrm>
            <a:prstGeom prst="rect">
              <a:avLst/>
            </a:prstGeom>
            <a:solidFill>
              <a:srgbClr val="CCECFF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2" name="直接连接符 36"/>
            <p:cNvCxnSpPr>
              <a:cxnSpLocks noChangeShapeType="1"/>
            </p:cNvCxnSpPr>
            <p:nvPr/>
          </p:nvCxnSpPr>
          <p:spPr bwMode="auto">
            <a:xfrm>
              <a:off x="570" y="459220"/>
              <a:ext cx="32154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3" name="直接连接符 39"/>
            <p:cNvCxnSpPr>
              <a:cxnSpLocks noChangeShapeType="1"/>
            </p:cNvCxnSpPr>
            <p:nvPr/>
          </p:nvCxnSpPr>
          <p:spPr bwMode="auto">
            <a:xfrm>
              <a:off x="570" y="958132"/>
              <a:ext cx="32154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4" name="直接连接符 40"/>
            <p:cNvCxnSpPr>
              <a:cxnSpLocks noChangeShapeType="1"/>
            </p:cNvCxnSpPr>
            <p:nvPr/>
          </p:nvCxnSpPr>
          <p:spPr bwMode="auto">
            <a:xfrm rot="5400000">
              <a:off x="787347" y="713990"/>
              <a:ext cx="1428799" cy="20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5" name="直接连接符 43"/>
            <p:cNvCxnSpPr>
              <a:cxnSpLocks noChangeShapeType="1"/>
            </p:cNvCxnSpPr>
            <p:nvPr/>
          </p:nvCxnSpPr>
          <p:spPr bwMode="auto">
            <a:xfrm rot="5400000">
              <a:off x="1643973" y="713990"/>
              <a:ext cx="1428799" cy="20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6" name="Text Box 30"/>
            <p:cNvSpPr txBox="1">
              <a:spLocks noChangeArrowheads="1"/>
            </p:cNvSpPr>
            <p:nvPr/>
          </p:nvSpPr>
          <p:spPr bwMode="auto">
            <a:xfrm>
              <a:off x="63250" y="465589"/>
              <a:ext cx="1418658" cy="515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运输次数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7" name="Text Box 30"/>
            <p:cNvSpPr txBox="1">
              <a:spLocks noChangeArrowheads="1"/>
            </p:cNvSpPr>
            <p:nvPr/>
          </p:nvSpPr>
          <p:spPr bwMode="auto">
            <a:xfrm>
              <a:off x="570" y="941147"/>
              <a:ext cx="1648484" cy="515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运输量（吨）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8" name="Text Box 30"/>
            <p:cNvSpPr txBox="1">
              <a:spLocks noChangeArrowheads="1"/>
            </p:cNvSpPr>
            <p:nvPr/>
          </p:nvSpPr>
          <p:spPr bwMode="auto">
            <a:xfrm>
              <a:off x="1452657" y="30370"/>
              <a:ext cx="944379" cy="515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第一天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9" name="Text Box 30"/>
            <p:cNvSpPr txBox="1">
              <a:spLocks noChangeArrowheads="1"/>
            </p:cNvSpPr>
            <p:nvPr/>
          </p:nvSpPr>
          <p:spPr bwMode="auto">
            <a:xfrm>
              <a:off x="2296749" y="30370"/>
              <a:ext cx="942288" cy="515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第二天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0" name="Text Box 30"/>
            <p:cNvSpPr txBox="1">
              <a:spLocks noChangeArrowheads="1"/>
            </p:cNvSpPr>
            <p:nvPr/>
          </p:nvSpPr>
          <p:spPr bwMode="auto">
            <a:xfrm>
              <a:off x="1447288" y="402420"/>
              <a:ext cx="1810596" cy="515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   4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1" name="Text Box 30"/>
            <p:cNvSpPr txBox="1">
              <a:spLocks noChangeArrowheads="1"/>
            </p:cNvSpPr>
            <p:nvPr/>
          </p:nvSpPr>
          <p:spPr bwMode="auto">
            <a:xfrm>
              <a:off x="1197985" y="900706"/>
              <a:ext cx="2372205" cy="515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  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32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859446" y="4577297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  <p:bldP spid="75" grpId="0"/>
      <p:bldP spid="76" grpId="0"/>
      <p:bldP spid="77" grpId="0"/>
      <p:bldP spid="78" grpId="0"/>
      <p:bldP spid="79" grpId="0" animBg="1"/>
      <p:bldP spid="80" grpId="0" animBg="1"/>
      <p:bldP spid="81" grpId="0" animBg="1"/>
      <p:bldP spid="8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1096592" y="590661"/>
            <a:ext cx="7219824" cy="414133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18073" y="435365"/>
            <a:ext cx="22322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比例的意义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74139" y="1750248"/>
            <a:ext cx="567272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16∶2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32∶4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这两个比的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比值相等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可以将这两个比写成一个等式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即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16∶2=32∶4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16∶2=32∶4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表示两个比相等的式子叫作比例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59446" y="4577297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ChangeArrowheads="1"/>
          </p:cNvSpPr>
          <p:nvPr/>
        </p:nvSpPr>
        <p:spPr bwMode="auto">
          <a:xfrm>
            <a:off x="971952" y="657666"/>
            <a:ext cx="5267954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比例各部分的名称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8" name="Group 30"/>
          <p:cNvGrpSpPr/>
          <p:nvPr/>
        </p:nvGrpSpPr>
        <p:grpSpPr bwMode="auto">
          <a:xfrm>
            <a:off x="3605932" y="2710195"/>
            <a:ext cx="2613521" cy="560788"/>
            <a:chOff x="1635" y="2069"/>
            <a:chExt cx="1971" cy="471"/>
          </a:xfrm>
        </p:grpSpPr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1635" y="2098"/>
              <a:ext cx="450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2132" y="2098"/>
              <a:ext cx="360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2728" y="2101"/>
              <a:ext cx="495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32 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auto">
            <a:xfrm>
              <a:off x="3201" y="2094"/>
              <a:ext cx="405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  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Text Box 8"/>
            <p:cNvSpPr txBox="1">
              <a:spLocks noChangeArrowheads="1"/>
            </p:cNvSpPr>
            <p:nvPr/>
          </p:nvSpPr>
          <p:spPr bwMode="auto">
            <a:xfrm>
              <a:off x="1963" y="2074"/>
              <a:ext cx="315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3069" y="2069"/>
              <a:ext cx="315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Text Box 8"/>
            <p:cNvSpPr txBox="1">
              <a:spLocks noChangeArrowheads="1"/>
            </p:cNvSpPr>
            <p:nvPr/>
          </p:nvSpPr>
          <p:spPr bwMode="auto">
            <a:xfrm>
              <a:off x="2421" y="2099"/>
              <a:ext cx="360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Group 33"/>
          <p:cNvGrpSpPr/>
          <p:nvPr/>
        </p:nvGrpSpPr>
        <p:grpSpPr bwMode="auto">
          <a:xfrm>
            <a:off x="4492014" y="3355504"/>
            <a:ext cx="180334" cy="270272"/>
            <a:chOff x="2290" y="2387"/>
            <a:chExt cx="136" cy="227"/>
          </a:xfrm>
        </p:grpSpPr>
        <p:sp>
          <p:nvSpPr>
            <p:cNvPr id="17" name="Line 31"/>
            <p:cNvSpPr>
              <a:spLocks noChangeShapeType="1"/>
            </p:cNvSpPr>
            <p:nvPr/>
          </p:nvSpPr>
          <p:spPr bwMode="auto">
            <a:xfrm flipV="1">
              <a:off x="2290" y="2387"/>
              <a:ext cx="0" cy="227"/>
            </a:xfrm>
            <a:prstGeom prst="line">
              <a:avLst/>
            </a:prstGeom>
            <a:noFill/>
            <a:ln w="9525">
              <a:solidFill>
                <a:srgbClr val="0066FF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Line 32"/>
            <p:cNvSpPr>
              <a:spLocks noChangeShapeType="1"/>
            </p:cNvSpPr>
            <p:nvPr/>
          </p:nvSpPr>
          <p:spPr bwMode="auto">
            <a:xfrm>
              <a:off x="2290" y="2614"/>
              <a:ext cx="136" cy="0"/>
            </a:xfrm>
            <a:prstGeom prst="line">
              <a:avLst/>
            </a:prstGeom>
            <a:noFill/>
            <a:ln w="9525">
              <a:solidFill>
                <a:srgbClr val="0066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Group 34"/>
          <p:cNvGrpSpPr/>
          <p:nvPr/>
        </p:nvGrpSpPr>
        <p:grpSpPr bwMode="auto">
          <a:xfrm flipH="1">
            <a:off x="5245556" y="3365029"/>
            <a:ext cx="180334" cy="270272"/>
            <a:chOff x="2290" y="2387"/>
            <a:chExt cx="136" cy="227"/>
          </a:xfrm>
        </p:grpSpPr>
        <p:sp>
          <p:nvSpPr>
            <p:cNvPr id="21" name="Line 35"/>
            <p:cNvSpPr>
              <a:spLocks noChangeShapeType="1"/>
            </p:cNvSpPr>
            <p:nvPr/>
          </p:nvSpPr>
          <p:spPr bwMode="auto">
            <a:xfrm flipV="1">
              <a:off x="2290" y="2387"/>
              <a:ext cx="0" cy="227"/>
            </a:xfrm>
            <a:prstGeom prst="line">
              <a:avLst/>
            </a:prstGeom>
            <a:noFill/>
            <a:ln w="9525">
              <a:solidFill>
                <a:srgbClr val="0066FF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Line 36"/>
            <p:cNvSpPr>
              <a:spLocks noChangeShapeType="1"/>
            </p:cNvSpPr>
            <p:nvPr/>
          </p:nvSpPr>
          <p:spPr bwMode="auto">
            <a:xfrm>
              <a:off x="2290" y="2614"/>
              <a:ext cx="136" cy="0"/>
            </a:xfrm>
            <a:prstGeom prst="line">
              <a:avLst/>
            </a:prstGeom>
            <a:noFill/>
            <a:ln w="9525">
              <a:solidFill>
                <a:srgbClr val="0066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Text Box 37"/>
          <p:cNvSpPr txBox="1">
            <a:spLocks noChangeArrowheads="1"/>
          </p:cNvSpPr>
          <p:nvPr/>
        </p:nvSpPr>
        <p:spPr bwMode="auto">
          <a:xfrm>
            <a:off x="4513422" y="3371371"/>
            <a:ext cx="8910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内项</a:t>
            </a:r>
            <a:endParaRPr lang="zh-CN" altLang="en-US" sz="24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Group 38"/>
          <p:cNvGrpSpPr/>
          <p:nvPr/>
        </p:nvGrpSpPr>
        <p:grpSpPr bwMode="auto">
          <a:xfrm>
            <a:off x="4006242" y="3355504"/>
            <a:ext cx="721337" cy="594122"/>
            <a:chOff x="2290" y="2387"/>
            <a:chExt cx="136" cy="227"/>
          </a:xfrm>
        </p:grpSpPr>
        <p:sp>
          <p:nvSpPr>
            <p:cNvPr id="25" name="Line 39"/>
            <p:cNvSpPr>
              <a:spLocks noChangeShapeType="1"/>
            </p:cNvSpPr>
            <p:nvPr/>
          </p:nvSpPr>
          <p:spPr bwMode="auto">
            <a:xfrm flipV="1">
              <a:off x="2290" y="2387"/>
              <a:ext cx="0" cy="22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Line 40"/>
            <p:cNvSpPr>
              <a:spLocks noChangeShapeType="1"/>
            </p:cNvSpPr>
            <p:nvPr/>
          </p:nvSpPr>
          <p:spPr bwMode="auto">
            <a:xfrm>
              <a:off x="2290" y="2614"/>
              <a:ext cx="136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Group 41"/>
          <p:cNvGrpSpPr/>
          <p:nvPr/>
        </p:nvGrpSpPr>
        <p:grpSpPr bwMode="auto">
          <a:xfrm flipH="1">
            <a:off x="5194486" y="3355504"/>
            <a:ext cx="721337" cy="594122"/>
            <a:chOff x="2290" y="2387"/>
            <a:chExt cx="136" cy="227"/>
          </a:xfrm>
        </p:grpSpPr>
        <p:sp>
          <p:nvSpPr>
            <p:cNvPr id="28" name="Line 42"/>
            <p:cNvSpPr>
              <a:spLocks noChangeShapeType="1"/>
            </p:cNvSpPr>
            <p:nvPr/>
          </p:nvSpPr>
          <p:spPr bwMode="auto">
            <a:xfrm flipV="1">
              <a:off x="2290" y="2387"/>
              <a:ext cx="0" cy="22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Line 43"/>
            <p:cNvSpPr>
              <a:spLocks noChangeShapeType="1"/>
            </p:cNvSpPr>
            <p:nvPr/>
          </p:nvSpPr>
          <p:spPr bwMode="auto">
            <a:xfrm>
              <a:off x="2290" y="2614"/>
              <a:ext cx="136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Text Box 44"/>
          <p:cNvSpPr txBox="1">
            <a:spLocks noChangeArrowheads="1"/>
          </p:cNvSpPr>
          <p:nvPr/>
        </p:nvSpPr>
        <p:spPr bwMode="auto">
          <a:xfrm>
            <a:off x="4506030" y="3766271"/>
            <a:ext cx="8910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外项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Rectangle 22"/>
          <p:cNvSpPr>
            <a:spLocks noChangeArrowheads="1"/>
          </p:cNvSpPr>
          <p:nvPr/>
        </p:nvSpPr>
        <p:spPr bwMode="auto">
          <a:xfrm>
            <a:off x="935087" y="1394623"/>
            <a:ext cx="4767087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组成比例的四个数叫作比例的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项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2" name="Rectangle 22"/>
          <p:cNvSpPr>
            <a:spLocks noChangeArrowheads="1"/>
          </p:cNvSpPr>
          <p:nvPr/>
        </p:nvSpPr>
        <p:spPr bwMode="auto">
          <a:xfrm>
            <a:off x="4869104" y="2020076"/>
            <a:ext cx="4311408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两端的两项叫作比例的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外项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3" name="Rectangle 22"/>
          <p:cNvSpPr>
            <a:spLocks noChangeArrowheads="1"/>
          </p:cNvSpPr>
          <p:nvPr/>
        </p:nvSpPr>
        <p:spPr bwMode="auto">
          <a:xfrm>
            <a:off x="935084" y="2020076"/>
            <a:ext cx="4126592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中间的两项叫作比例的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内项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59446" y="4577297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3" grpId="0"/>
      <p:bldP spid="30" grpId="0"/>
      <p:bldP spid="51" grpId="0"/>
      <p:bldP spid="52" grpId="0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53"/>
          <p:cNvSpPr txBox="1">
            <a:spLocks noChangeArrowheads="1"/>
          </p:cNvSpPr>
          <p:nvPr/>
        </p:nvSpPr>
        <p:spPr bwMode="auto">
          <a:xfrm>
            <a:off x="971604" y="2394548"/>
            <a:ext cx="24848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也可以写成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54"/>
          <p:cNvSpPr txBox="1">
            <a:spLocks noChangeArrowheads="1"/>
          </p:cNvSpPr>
          <p:nvPr/>
        </p:nvSpPr>
        <p:spPr bwMode="auto">
          <a:xfrm>
            <a:off x="3659841" y="2090764"/>
            <a:ext cx="5941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Line 55"/>
          <p:cNvSpPr>
            <a:spLocks noChangeShapeType="1"/>
          </p:cNvSpPr>
          <p:nvPr/>
        </p:nvSpPr>
        <p:spPr bwMode="auto">
          <a:xfrm>
            <a:off x="3724138" y="2598219"/>
            <a:ext cx="43219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56"/>
          <p:cNvSpPr txBox="1">
            <a:spLocks noChangeArrowheads="1"/>
          </p:cNvSpPr>
          <p:nvPr/>
        </p:nvSpPr>
        <p:spPr bwMode="auto">
          <a:xfrm>
            <a:off x="3659841" y="2557738"/>
            <a:ext cx="5941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57"/>
          <p:cNvSpPr txBox="1">
            <a:spLocks noChangeArrowheads="1"/>
          </p:cNvSpPr>
          <p:nvPr/>
        </p:nvSpPr>
        <p:spPr bwMode="auto">
          <a:xfrm>
            <a:off x="4478876" y="2090374"/>
            <a:ext cx="5941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Line 58"/>
          <p:cNvSpPr>
            <a:spLocks noChangeShapeType="1"/>
          </p:cNvSpPr>
          <p:nvPr/>
        </p:nvSpPr>
        <p:spPr bwMode="auto">
          <a:xfrm>
            <a:off x="4544478" y="2595838"/>
            <a:ext cx="43219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59"/>
          <p:cNvSpPr txBox="1">
            <a:spLocks noChangeArrowheads="1"/>
          </p:cNvSpPr>
          <p:nvPr/>
        </p:nvSpPr>
        <p:spPr bwMode="auto">
          <a:xfrm>
            <a:off x="4454997" y="2581491"/>
            <a:ext cx="5941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Group 60"/>
          <p:cNvGrpSpPr/>
          <p:nvPr/>
        </p:nvGrpSpPr>
        <p:grpSpPr bwMode="auto">
          <a:xfrm>
            <a:off x="2758095" y="699546"/>
            <a:ext cx="3349574" cy="560788"/>
            <a:chOff x="1635" y="2069"/>
            <a:chExt cx="1971" cy="471"/>
          </a:xfrm>
        </p:grpSpPr>
        <p:sp>
          <p:nvSpPr>
            <p:cNvPr id="39" name="Text Box 8"/>
            <p:cNvSpPr txBox="1">
              <a:spLocks noChangeArrowheads="1"/>
            </p:cNvSpPr>
            <p:nvPr/>
          </p:nvSpPr>
          <p:spPr bwMode="auto">
            <a:xfrm>
              <a:off x="1635" y="2098"/>
              <a:ext cx="450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Text Box 8"/>
            <p:cNvSpPr txBox="1">
              <a:spLocks noChangeArrowheads="1"/>
            </p:cNvSpPr>
            <p:nvPr/>
          </p:nvSpPr>
          <p:spPr bwMode="auto">
            <a:xfrm>
              <a:off x="2132" y="2098"/>
              <a:ext cx="360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Text Box 8"/>
            <p:cNvSpPr txBox="1">
              <a:spLocks noChangeArrowheads="1"/>
            </p:cNvSpPr>
            <p:nvPr/>
          </p:nvSpPr>
          <p:spPr bwMode="auto">
            <a:xfrm>
              <a:off x="2728" y="2101"/>
              <a:ext cx="495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32 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Text Box 8"/>
            <p:cNvSpPr txBox="1">
              <a:spLocks noChangeArrowheads="1"/>
            </p:cNvSpPr>
            <p:nvPr/>
          </p:nvSpPr>
          <p:spPr bwMode="auto">
            <a:xfrm>
              <a:off x="3201" y="2094"/>
              <a:ext cx="405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  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 Box 8"/>
            <p:cNvSpPr txBox="1">
              <a:spLocks noChangeArrowheads="1"/>
            </p:cNvSpPr>
            <p:nvPr/>
          </p:nvSpPr>
          <p:spPr bwMode="auto">
            <a:xfrm>
              <a:off x="1963" y="2074"/>
              <a:ext cx="315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Text Box 8"/>
            <p:cNvSpPr txBox="1">
              <a:spLocks noChangeArrowheads="1"/>
            </p:cNvSpPr>
            <p:nvPr/>
          </p:nvSpPr>
          <p:spPr bwMode="auto">
            <a:xfrm>
              <a:off x="3069" y="2069"/>
              <a:ext cx="315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Text Box 8"/>
            <p:cNvSpPr txBox="1">
              <a:spLocks noChangeArrowheads="1"/>
            </p:cNvSpPr>
            <p:nvPr/>
          </p:nvSpPr>
          <p:spPr bwMode="auto">
            <a:xfrm>
              <a:off x="2421" y="2099"/>
              <a:ext cx="360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" name="Text Box 68"/>
          <p:cNvSpPr txBox="1">
            <a:spLocks noChangeArrowheads="1"/>
          </p:cNvSpPr>
          <p:nvPr/>
        </p:nvSpPr>
        <p:spPr bwMode="auto">
          <a:xfrm>
            <a:off x="4168654" y="2304529"/>
            <a:ext cx="4321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Oval 35"/>
          <p:cNvSpPr>
            <a:spLocks noChangeArrowheads="1"/>
          </p:cNvSpPr>
          <p:nvPr/>
        </p:nvSpPr>
        <p:spPr bwMode="auto">
          <a:xfrm rot="1531992">
            <a:off x="3594764" y="2375422"/>
            <a:ext cx="1676619" cy="499916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Oval 35"/>
          <p:cNvSpPr>
            <a:spLocks noChangeArrowheads="1"/>
          </p:cNvSpPr>
          <p:nvPr/>
        </p:nvSpPr>
        <p:spPr bwMode="auto">
          <a:xfrm rot="19541944">
            <a:off x="3508564" y="2375073"/>
            <a:ext cx="1782365" cy="477040"/>
          </a:xfrm>
          <a:prstGeom prst="ellipse">
            <a:avLst/>
          </a:prstGeom>
          <a:noFill/>
          <a:ln w="38100">
            <a:solidFill>
              <a:srgbClr val="0066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71"/>
          <p:cNvSpPr txBox="1">
            <a:spLocks noChangeArrowheads="1"/>
          </p:cNvSpPr>
          <p:nvPr/>
        </p:nvSpPr>
        <p:spPr bwMode="auto">
          <a:xfrm>
            <a:off x="5544188" y="1991328"/>
            <a:ext cx="93609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内项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72"/>
          <p:cNvSpPr txBox="1">
            <a:spLocks noChangeArrowheads="1"/>
          </p:cNvSpPr>
          <p:nvPr/>
        </p:nvSpPr>
        <p:spPr bwMode="auto">
          <a:xfrm>
            <a:off x="5510577" y="2646173"/>
            <a:ext cx="96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53914" y="2565781"/>
            <a:ext cx="1617872" cy="1924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7859446" y="4577297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 animBg="1"/>
      <p:bldP spid="34" grpId="0"/>
      <p:bldP spid="35" grpId="0"/>
      <p:bldP spid="36" grpId="0" animBg="1"/>
      <p:bldP spid="37" grpId="0"/>
      <p:bldP spid="46" grpId="0"/>
      <p:bldP spid="47" grpId="0" animBg="1" autoUpdateAnimBg="0"/>
      <p:bldP spid="48" grpId="0" animBg="1" autoUpdateAnimBg="0"/>
      <p:bldP spid="49" grpId="0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6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605426" y="2605881"/>
            <a:ext cx="75329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37973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天加工的数量和所用时间的比是</a:t>
            </a:r>
            <a:r>
              <a:rPr lang="en-US" altLang="zh-CN" sz="2400" b="1" dirty="0">
                <a:latin typeface="Arial" panose="020B0604020202020204" pitchFamily="34" charset="0"/>
                <a:ea typeface="楷体" panose="02010609060101010101" pitchFamily="49" charset="-122"/>
              </a:rPr>
              <a:t>______</a:t>
            </a: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。         </a:t>
            </a:r>
            <a:endParaRPr lang="en-US" altLang="zh-CN" sz="24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739804" y="995657"/>
            <a:ext cx="628712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37973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天加工的数量和所用时间的</a:t>
            </a:r>
            <a:endParaRPr lang="en-US" altLang="zh-CN" sz="24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Arial" panose="020B0604020202020204" pitchFamily="34" charset="0"/>
                <a:ea typeface="楷体" panose="02010609060101010101" pitchFamily="49" charset="-122"/>
              </a:rPr>
              <a:t>         </a:t>
            </a: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比是</a:t>
            </a:r>
            <a:r>
              <a:rPr lang="en-US" altLang="zh-CN" sz="2400" b="1" dirty="0">
                <a:latin typeface="Arial" panose="020B0604020202020204" pitchFamily="34" charset="0"/>
                <a:ea typeface="楷体" panose="02010609060101010101" pitchFamily="49" charset="-122"/>
              </a:rPr>
              <a:t>______</a:t>
            </a: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1064952" y="3156897"/>
            <a:ext cx="674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）这两个比能组成比例吗？为什么？</a:t>
            </a:r>
            <a:endParaRPr lang="zh-CN" altLang="en-US" sz="24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4" name="矩形 17"/>
          <p:cNvSpPr>
            <a:spLocks noChangeArrowheads="1"/>
          </p:cNvSpPr>
          <p:nvPr/>
        </p:nvSpPr>
        <p:spPr bwMode="auto">
          <a:xfrm>
            <a:off x="4468028" y="1660777"/>
            <a:ext cx="15111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150:3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6588224" y="2571752"/>
            <a:ext cx="10083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200:4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9"/>
          <p:cNvSpPr>
            <a:spLocks noChangeArrowheads="1"/>
          </p:cNvSpPr>
          <p:nvPr/>
        </p:nvSpPr>
        <p:spPr bwMode="auto">
          <a:xfrm>
            <a:off x="1979716" y="3624990"/>
            <a:ext cx="30768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 : 3 =200 : 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20"/>
          <p:cNvSpPr>
            <a:spLocks noChangeArrowheads="1"/>
          </p:cNvSpPr>
          <p:nvPr/>
        </p:nvSpPr>
        <p:spPr bwMode="auto">
          <a:xfrm>
            <a:off x="1979716" y="4103098"/>
            <a:ext cx="30726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150 </a:t>
            </a:r>
            <a:r>
              <a:rPr lang="en-US" altLang="en-US" sz="1600" b="1">
                <a:latin typeface="Arial" panose="020B0604020202020204" pitchFamily="34" charset="0"/>
                <a:ea typeface="楷体" panose="02010609060101010101" pitchFamily="49" charset="-122"/>
              </a:rPr>
              <a:t>÷</a:t>
            </a:r>
            <a:r>
              <a:rPr lang="en-US" altLang="zh-CN" sz="1600" b="1"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 = 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endParaRPr lang="zh-CN" altLang="en-US" sz="24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8" name="矩形 21"/>
          <p:cNvSpPr>
            <a:spLocks noChangeArrowheads="1"/>
          </p:cNvSpPr>
          <p:nvPr/>
        </p:nvSpPr>
        <p:spPr bwMode="auto">
          <a:xfrm>
            <a:off x="4776309" y="4103098"/>
            <a:ext cx="38877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200 </a:t>
            </a:r>
            <a:r>
              <a:rPr lang="en-US" altLang="en-US" sz="1600" b="1" dirty="0">
                <a:latin typeface="Arial" panose="020B0604020202020204" pitchFamily="34" charset="0"/>
                <a:ea typeface="楷体" panose="02010609060101010101" pitchFamily="49" charset="-122"/>
              </a:rPr>
              <a:t>÷</a:t>
            </a:r>
            <a:r>
              <a:rPr lang="en-US" altLang="zh-CN" sz="1600" b="1" dirty="0"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 =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19" name="Group 45"/>
          <p:cNvGrpSpPr/>
          <p:nvPr/>
        </p:nvGrpSpPr>
        <p:grpSpPr bwMode="auto">
          <a:xfrm>
            <a:off x="1428336" y="1040838"/>
            <a:ext cx="1919802" cy="1447129"/>
            <a:chOff x="0" y="895"/>
            <a:chExt cx="2006072" cy="1928826"/>
          </a:xfrm>
        </p:grpSpPr>
        <p:pic>
          <p:nvPicPr>
            <p:cNvPr id="22" name="Picture 56" descr="C:\Users\ZHN\Desktop\徐爱琴\图片2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895"/>
              <a:ext cx="1881604" cy="1928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Rectangle 12"/>
            <p:cNvSpPr>
              <a:spLocks noChangeArrowheads="1"/>
            </p:cNvSpPr>
            <p:nvPr/>
          </p:nvSpPr>
          <p:spPr bwMode="auto">
            <a:xfrm>
              <a:off x="181977" y="947535"/>
              <a:ext cx="1714501" cy="94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Arial" panose="020B0604020202020204" pitchFamily="34" charset="0"/>
                  <a:ea typeface="楷体" panose="02010609060101010101" pitchFamily="49" charset="-122"/>
                </a:rPr>
                <a:t>后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000" b="1" dirty="0">
                  <a:latin typeface="Arial" panose="020B0604020202020204" pitchFamily="34" charset="0"/>
                  <a:ea typeface="楷体" panose="02010609060101010101" pitchFamily="49" charset="-122"/>
                </a:rPr>
                <a:t>天加工</a:t>
              </a:r>
              <a:endParaRPr lang="en-US" altLang="zh-CN" sz="2000" b="1" dirty="0">
                <a:latin typeface="Arial" panose="020B0604020202020204" pitchFamily="34" charset="0"/>
                <a:ea typeface="楷体" panose="02010609060101010101" pitchFamily="49" charset="-122"/>
              </a:endParaRPr>
            </a:p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Arial" panose="020B0604020202020204" pitchFamily="34" charset="0"/>
                  <a:ea typeface="楷体" panose="02010609060101010101" pitchFamily="49" charset="-122"/>
                </a:rPr>
                <a:t>了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200</a:t>
              </a:r>
              <a:r>
                <a:rPr lang="zh-CN" altLang="en-US" sz="2000" b="1" dirty="0">
                  <a:latin typeface="Arial" panose="020B0604020202020204" pitchFamily="34" charset="0"/>
                  <a:ea typeface="楷体" panose="02010609060101010101" pitchFamily="49" charset="-122"/>
                </a:rPr>
                <a:t>个。</a:t>
              </a:r>
              <a:endParaRPr lang="zh-CN" altLang="en-US" sz="2800" b="1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24" name="矩形 12"/>
            <p:cNvSpPr>
              <a:spLocks noChangeArrowheads="1"/>
            </p:cNvSpPr>
            <p:nvPr/>
          </p:nvSpPr>
          <p:spPr bwMode="auto">
            <a:xfrm>
              <a:off x="124468" y="91770"/>
              <a:ext cx="1881604" cy="94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Arial" panose="020B0604020202020204" pitchFamily="34" charset="0"/>
                  <a:ea typeface="楷体" panose="02010609060101010101" pitchFamily="49" charset="-122"/>
                </a:rPr>
                <a:t>前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>
                  <a:latin typeface="Arial" panose="020B0604020202020204" pitchFamily="34" charset="0"/>
                  <a:ea typeface="楷体" panose="02010609060101010101" pitchFamily="49" charset="-122"/>
                </a:rPr>
                <a:t>天加工</a:t>
              </a:r>
              <a:endParaRPr lang="en-US" altLang="zh-CN" sz="2000" b="1" dirty="0">
                <a:latin typeface="Arial" panose="020B0604020202020204" pitchFamily="34" charset="0"/>
                <a:ea typeface="楷体" panose="02010609060101010101" pitchFamily="49" charset="-122"/>
              </a:endParaRPr>
            </a:p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Arial" panose="020B0604020202020204" pitchFamily="34" charset="0"/>
                  <a:ea typeface="楷体" panose="02010609060101010101" pitchFamily="49" charset="-122"/>
                </a:rPr>
                <a:t>了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150</a:t>
              </a:r>
              <a:r>
                <a:rPr lang="zh-CN" altLang="en-US" sz="2000" b="1" dirty="0">
                  <a:latin typeface="Arial" panose="020B0604020202020204" pitchFamily="34" charset="0"/>
                  <a:ea typeface="楷体" panose="02010609060101010101" pitchFamily="49" charset="-122"/>
                </a:rPr>
                <a:t>个， </a:t>
              </a:r>
              <a:endParaRPr lang="zh-CN" altLang="en-US" sz="2000" b="1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59446" y="4577297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11" grpId="0" autoUpdateAnimBg="0"/>
      <p:bldP spid="12" grpId="0" autoUpdateAnimBg="0"/>
      <p:bldP spid="14" grpId="0" autoUpdateAnimBg="0"/>
      <p:bldP spid="15" grpId="0" autoUpdateAnimBg="0"/>
      <p:bldP spid="16" grpId="0" autoUpdateAnimBg="0"/>
      <p:bldP spid="17" grpId="0" autoUpdateAnimBg="0"/>
      <p:bldP spid="18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7493" y="83857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Group 2"/>
          <p:cNvGrpSpPr/>
          <p:nvPr/>
        </p:nvGrpSpPr>
        <p:grpSpPr bwMode="auto">
          <a:xfrm>
            <a:off x="1780598" y="1610927"/>
            <a:ext cx="5400675" cy="1079897"/>
            <a:chOff x="0" y="0"/>
            <a:chExt cx="11340" cy="2268"/>
          </a:xfrm>
        </p:grpSpPr>
        <p:sp>
          <p:nvSpPr>
            <p:cNvPr id="9" name="AutoShape 3"/>
            <p:cNvSpPr>
              <a:spLocks noChangeArrowheads="1"/>
            </p:cNvSpPr>
            <p:nvPr/>
          </p:nvSpPr>
          <p:spPr bwMode="auto">
            <a:xfrm>
              <a:off x="568" y="0"/>
              <a:ext cx="10772" cy="2268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5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0" y="203"/>
              <a:ext cx="329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6:9</a:t>
              </a:r>
              <a:endParaRPr lang="en-US" altLang="zh-CN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Text Box 5"/>
            <p:cNvSpPr txBox="1">
              <a:spLocks noChangeArrowheads="1"/>
            </p:cNvSpPr>
            <p:nvPr/>
          </p:nvSpPr>
          <p:spPr bwMode="auto">
            <a:xfrm>
              <a:off x="225" y="1110"/>
              <a:ext cx="329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14:20</a:t>
              </a:r>
              <a:endPara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5240" y="280"/>
              <a:ext cx="329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en-US" altLang="zh-CN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2720" y="255"/>
              <a:ext cx="329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2.8:4   </a:t>
              </a:r>
              <a:endPara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5383" y="1223"/>
              <a:ext cx="329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0.4:0.5</a:t>
              </a:r>
              <a:endPara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Text Box 9"/>
            <p:cNvSpPr txBox="1">
              <a:spLocks noChangeArrowheads="1"/>
            </p:cNvSpPr>
            <p:nvPr/>
          </p:nvSpPr>
          <p:spPr bwMode="auto">
            <a:xfrm>
              <a:off x="8028" y="1248"/>
              <a:ext cx="329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0.9:1.2</a:t>
              </a:r>
              <a:endParaRPr lang="en-US" altLang="zh-CN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 Box 10"/>
            <p:cNvSpPr txBox="1">
              <a:spLocks noChangeArrowheads="1"/>
            </p:cNvSpPr>
            <p:nvPr/>
          </p:nvSpPr>
          <p:spPr bwMode="auto">
            <a:xfrm>
              <a:off x="7825" y="285"/>
              <a:ext cx="329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2:2.5</a:t>
              </a:r>
              <a:endParaRPr lang="en-US" altLang="zh-CN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17" name="Object 11"/>
            <p:cNvGraphicFramePr>
              <a:graphicFrameLocks noChangeAspect="1"/>
            </p:cNvGraphicFramePr>
            <p:nvPr/>
          </p:nvGraphicFramePr>
          <p:xfrm>
            <a:off x="6125" y="90"/>
            <a:ext cx="448" cy="11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2" name="" r:id="rId2" imgW="153670" imgH="396875" progId="Equation.3">
                    <p:embed/>
                  </p:oleObj>
                </mc:Choice>
                <mc:Fallback>
                  <p:oleObj name="" r:id="rId2" imgW="153670" imgH="396875" progId="Equation.3">
                    <p:embed/>
                    <p:pic>
                      <p:nvPicPr>
                        <p:cNvPr id="0" name="Picture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25" y="90"/>
                          <a:ext cx="448" cy="11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Object 12"/>
            <p:cNvGraphicFramePr>
              <a:graphicFrameLocks noChangeAspect="1"/>
            </p:cNvGraphicFramePr>
            <p:nvPr/>
          </p:nvGraphicFramePr>
          <p:xfrm>
            <a:off x="7033" y="90"/>
            <a:ext cx="597" cy="11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3" name="" r:id="rId4" imgW="205105" imgH="396875" progId="Equation.3">
                    <p:embed/>
                  </p:oleObj>
                </mc:Choice>
                <mc:Fallback>
                  <p:oleObj name="" r:id="rId4" imgW="205105" imgH="396875" progId="Equation.3">
                    <p:embed/>
                    <p:pic>
                      <p:nvPicPr>
                        <p:cNvPr id="0" name="Picture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33" y="90"/>
                          <a:ext cx="597" cy="11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Object 13"/>
            <p:cNvGraphicFramePr>
              <a:graphicFrameLocks noChangeAspect="1"/>
            </p:cNvGraphicFramePr>
            <p:nvPr/>
          </p:nvGraphicFramePr>
          <p:xfrm>
            <a:off x="4538" y="998"/>
            <a:ext cx="447" cy="11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4" name="" r:id="rId6" imgW="153670" imgH="396875" progId="Equation.3">
                    <p:embed/>
                  </p:oleObj>
                </mc:Choice>
                <mc:Fallback>
                  <p:oleObj name="" r:id="rId6" imgW="153670" imgH="396875" progId="Equation.3">
                    <p:embed/>
                    <p:pic>
                      <p:nvPicPr>
                        <p:cNvPr id="0" name="Picture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38" y="998"/>
                          <a:ext cx="447" cy="11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Object 14"/>
            <p:cNvGraphicFramePr>
              <a:graphicFrameLocks noChangeAspect="1"/>
            </p:cNvGraphicFramePr>
            <p:nvPr/>
          </p:nvGraphicFramePr>
          <p:xfrm>
            <a:off x="3743" y="998"/>
            <a:ext cx="410" cy="11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5" name="" r:id="rId8" imgW="140970" imgH="396875" progId="Equation.3">
                    <p:embed/>
                  </p:oleObj>
                </mc:Choice>
                <mc:Fallback>
                  <p:oleObj name="" r:id="rId8" imgW="140970" imgH="396875" progId="Equation.3">
                    <p:embed/>
                    <p:pic>
                      <p:nvPicPr>
                        <p:cNvPr id="0" name="Picture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43" y="998"/>
                          <a:ext cx="410" cy="11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1304494" y="720079"/>
            <a:ext cx="729995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下列各比中，哪两个能组成比例？请把组成的比例写下来。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36"/>
          <p:cNvSpPr txBox="1">
            <a:spLocks noChangeArrowheads="1"/>
          </p:cNvSpPr>
          <p:nvPr/>
        </p:nvSpPr>
        <p:spPr bwMode="auto">
          <a:xfrm>
            <a:off x="3061310" y="2142316"/>
            <a:ext cx="15668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Group 37"/>
          <p:cNvGrpSpPr/>
          <p:nvPr/>
        </p:nvGrpSpPr>
        <p:grpSpPr bwMode="auto">
          <a:xfrm>
            <a:off x="1780595" y="2977712"/>
            <a:ext cx="2318147" cy="402431"/>
            <a:chOff x="0" y="0"/>
            <a:chExt cx="1947" cy="338"/>
          </a:xfrm>
        </p:grpSpPr>
        <p:sp>
          <p:nvSpPr>
            <p:cNvPr id="26" name="Text Box 38"/>
            <p:cNvSpPr txBox="1">
              <a:spLocks noChangeArrowheads="1"/>
            </p:cNvSpPr>
            <p:nvPr/>
          </p:nvSpPr>
          <p:spPr bwMode="auto">
            <a:xfrm>
              <a:off x="0" y="0"/>
              <a:ext cx="1316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14:20</a:t>
              </a:r>
              <a:r>
                <a:rPr lang="en-US" altLang="zh-CN" sz="2000" b="1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=</a:t>
              </a:r>
              <a:endPara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 Box 39"/>
            <p:cNvSpPr txBox="1">
              <a:spLocks noChangeArrowheads="1"/>
            </p:cNvSpPr>
            <p:nvPr/>
          </p:nvSpPr>
          <p:spPr bwMode="auto">
            <a:xfrm>
              <a:off x="631" y="2"/>
              <a:ext cx="1316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2.8:4   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40"/>
          <p:cNvGrpSpPr/>
          <p:nvPr/>
        </p:nvGrpSpPr>
        <p:grpSpPr bwMode="auto">
          <a:xfrm>
            <a:off x="4655725" y="2959211"/>
            <a:ext cx="2430065" cy="407193"/>
            <a:chOff x="0" y="0"/>
            <a:chExt cx="2041" cy="342"/>
          </a:xfrm>
        </p:grpSpPr>
        <p:sp>
          <p:nvSpPr>
            <p:cNvPr id="29" name="Text Box 41"/>
            <p:cNvSpPr txBox="1">
              <a:spLocks noChangeArrowheads="1"/>
            </p:cNvSpPr>
            <p:nvPr/>
          </p:nvSpPr>
          <p:spPr bwMode="auto">
            <a:xfrm>
              <a:off x="0" y="6"/>
              <a:ext cx="1316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0.4:0.5 =</a:t>
              </a:r>
              <a:endPara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30" name="Text Box 42"/>
            <p:cNvSpPr txBox="1">
              <a:spLocks noChangeArrowheads="1"/>
            </p:cNvSpPr>
            <p:nvPr/>
          </p:nvSpPr>
          <p:spPr bwMode="auto">
            <a:xfrm>
              <a:off x="725" y="0"/>
              <a:ext cx="1316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2:2.5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50"/>
          <p:cNvGrpSpPr/>
          <p:nvPr/>
        </p:nvGrpSpPr>
        <p:grpSpPr bwMode="auto">
          <a:xfrm>
            <a:off x="2192317" y="3627003"/>
            <a:ext cx="1819265" cy="672941"/>
            <a:chOff x="0" y="-53"/>
            <a:chExt cx="3819" cy="1413"/>
          </a:xfrm>
        </p:grpSpPr>
        <p:grpSp>
          <p:nvGrpSpPr>
            <p:cNvPr id="32" name="Group 51"/>
            <p:cNvGrpSpPr/>
            <p:nvPr/>
          </p:nvGrpSpPr>
          <p:grpSpPr bwMode="auto">
            <a:xfrm>
              <a:off x="0" y="-53"/>
              <a:ext cx="3819" cy="1408"/>
              <a:chOff x="0" y="-60"/>
              <a:chExt cx="3819" cy="1408"/>
            </a:xfrm>
          </p:grpSpPr>
          <p:sp>
            <p:nvSpPr>
              <p:cNvPr id="41" name="Text Box 52"/>
              <p:cNvSpPr txBox="1">
                <a:spLocks noChangeArrowheads="1"/>
              </p:cNvSpPr>
              <p:nvPr/>
            </p:nvSpPr>
            <p:spPr bwMode="auto">
              <a:xfrm>
                <a:off x="2057" y="223"/>
                <a:ext cx="1050" cy="8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:</a:t>
                </a:r>
                <a:endPara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2" name="Text Box 53"/>
              <p:cNvSpPr txBox="1">
                <a:spLocks noChangeArrowheads="1"/>
              </p:cNvSpPr>
              <p:nvPr/>
            </p:nvSpPr>
            <p:spPr bwMode="auto">
              <a:xfrm>
                <a:off x="422" y="195"/>
                <a:ext cx="680" cy="8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:</a:t>
                </a:r>
                <a:endParaRPr lang="en-US" altLang="zh-CN" sz="2000" b="1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Text Box 54"/>
              <p:cNvSpPr txBox="1">
                <a:spLocks noChangeArrowheads="1"/>
              </p:cNvSpPr>
              <p:nvPr/>
            </p:nvSpPr>
            <p:spPr bwMode="auto">
              <a:xfrm>
                <a:off x="1269" y="250"/>
                <a:ext cx="740" cy="8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44" name="Group 55"/>
              <p:cNvGrpSpPr/>
              <p:nvPr/>
            </p:nvGrpSpPr>
            <p:grpSpPr bwMode="auto">
              <a:xfrm>
                <a:off x="0" y="-60"/>
                <a:ext cx="1139" cy="1408"/>
                <a:chOff x="0" y="-24"/>
                <a:chExt cx="456" cy="563"/>
              </a:xfrm>
            </p:grpSpPr>
            <p:sp>
              <p:nvSpPr>
                <p:cNvPr id="49" name="Text Box 56"/>
                <p:cNvSpPr txBox="1">
                  <a:spLocks noChangeArrowheads="1"/>
                </p:cNvSpPr>
                <p:nvPr/>
              </p:nvSpPr>
              <p:spPr bwMode="auto">
                <a:xfrm>
                  <a:off x="3" y="-24"/>
                  <a:ext cx="453" cy="3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Arial" panose="020B0604020202020204" pitchFamily="34" charset="0"/>
                    </a:rPr>
                    <a:t>5</a:t>
                  </a:r>
                  <a:endPara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0" name="Text Box 57"/>
                <p:cNvSpPr txBox="1">
                  <a:spLocks noChangeArrowheads="1"/>
                </p:cNvSpPr>
                <p:nvPr/>
              </p:nvSpPr>
              <p:spPr bwMode="auto">
                <a:xfrm>
                  <a:off x="0" y="203"/>
                  <a:ext cx="453" cy="3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Arial" panose="020B0604020202020204" pitchFamily="34" charset="0"/>
                    </a:rPr>
                    <a:t>8</a:t>
                  </a:r>
                  <a:r>
                    <a:rPr lang="en-US" altLang="zh-CN" sz="2000" b="1">
                      <a:solidFill>
                        <a:srgbClr val="FF33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Arial" panose="020B0604020202020204" pitchFamily="34" charset="0"/>
                    </a:rPr>
                    <a:t> </a:t>
                  </a:r>
                  <a:endParaRPr lang="en-US" altLang="zh-CN" sz="2000" b="1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1" name="Line 58"/>
                <p:cNvSpPr>
                  <a:spLocks noChangeShapeType="1"/>
                </p:cNvSpPr>
                <p:nvPr/>
              </p:nvSpPr>
              <p:spPr bwMode="auto">
                <a:xfrm>
                  <a:off x="56" y="254"/>
                  <a:ext cx="203" cy="0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 sz="2000"/>
                </a:p>
              </p:txBody>
            </p:sp>
          </p:grpSp>
          <p:grpSp>
            <p:nvGrpSpPr>
              <p:cNvPr id="45" name="Group 59"/>
              <p:cNvGrpSpPr/>
              <p:nvPr/>
            </p:nvGrpSpPr>
            <p:grpSpPr bwMode="auto">
              <a:xfrm>
                <a:off x="2567" y="-60"/>
                <a:ext cx="1252" cy="1405"/>
                <a:chOff x="-28" y="-24"/>
                <a:chExt cx="501" cy="562"/>
              </a:xfrm>
            </p:grpSpPr>
            <p:sp>
              <p:nvSpPr>
                <p:cNvPr id="46" name="Text Box 60"/>
                <p:cNvSpPr txBox="1">
                  <a:spLocks noChangeArrowheads="1"/>
                </p:cNvSpPr>
                <p:nvPr/>
              </p:nvSpPr>
              <p:spPr bwMode="auto">
                <a:xfrm>
                  <a:off x="20" y="-24"/>
                  <a:ext cx="453" cy="3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Arial" panose="020B0604020202020204" pitchFamily="34" charset="0"/>
                    </a:rPr>
                    <a:t>1</a:t>
                  </a:r>
                  <a:endPara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7" name="Text Box 61"/>
                <p:cNvSpPr txBox="1">
                  <a:spLocks noChangeArrowheads="1"/>
                </p:cNvSpPr>
                <p:nvPr/>
              </p:nvSpPr>
              <p:spPr bwMode="auto">
                <a:xfrm>
                  <a:off x="-28" y="202"/>
                  <a:ext cx="453" cy="3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Arial" panose="020B0604020202020204" pitchFamily="34" charset="0"/>
                    </a:rPr>
                    <a:t>10</a:t>
                  </a:r>
                  <a:r>
                    <a:rPr lang="en-US" altLang="zh-CN" sz="2000" b="1">
                      <a:solidFill>
                        <a:srgbClr val="FF33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Arial" panose="020B0604020202020204" pitchFamily="34" charset="0"/>
                    </a:rPr>
                    <a:t> </a:t>
                  </a:r>
                  <a:endParaRPr lang="en-US" altLang="zh-CN" sz="2000" b="1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8" name="Line 62"/>
                <p:cNvSpPr>
                  <a:spLocks noChangeShapeType="1"/>
                </p:cNvSpPr>
                <p:nvPr/>
              </p:nvSpPr>
              <p:spPr bwMode="auto">
                <a:xfrm>
                  <a:off x="48" y="254"/>
                  <a:ext cx="203" cy="0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 sz="2000"/>
                </a:p>
              </p:txBody>
            </p:sp>
          </p:grpSp>
        </p:grpSp>
        <p:grpSp>
          <p:nvGrpSpPr>
            <p:cNvPr id="33" name="Group 63"/>
            <p:cNvGrpSpPr/>
            <p:nvPr/>
          </p:nvGrpSpPr>
          <p:grpSpPr bwMode="auto">
            <a:xfrm>
              <a:off x="762" y="-52"/>
              <a:ext cx="1170" cy="1400"/>
              <a:chOff x="0" y="-21"/>
              <a:chExt cx="468" cy="561"/>
            </a:xfrm>
          </p:grpSpPr>
          <p:sp>
            <p:nvSpPr>
              <p:cNvPr id="38" name="Text Box 64"/>
              <p:cNvSpPr txBox="1">
                <a:spLocks noChangeArrowheads="1"/>
              </p:cNvSpPr>
              <p:nvPr/>
            </p:nvSpPr>
            <p:spPr bwMode="auto">
              <a:xfrm>
                <a:off x="15" y="-21"/>
                <a:ext cx="453" cy="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1</a:t>
                </a:r>
                <a:endPara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Text Box 65"/>
              <p:cNvSpPr txBox="1">
                <a:spLocks noChangeArrowheads="1"/>
              </p:cNvSpPr>
              <p:nvPr/>
            </p:nvSpPr>
            <p:spPr bwMode="auto">
              <a:xfrm>
                <a:off x="0" y="203"/>
                <a:ext cx="453" cy="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4</a:t>
                </a: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Line 66"/>
              <p:cNvSpPr>
                <a:spLocks noChangeShapeType="1"/>
              </p:cNvSpPr>
              <p:nvPr/>
            </p:nvSpPr>
            <p:spPr bwMode="auto">
              <a:xfrm>
                <a:off x="53" y="254"/>
                <a:ext cx="203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000"/>
              </a:p>
            </p:txBody>
          </p:sp>
        </p:grpSp>
        <p:grpSp>
          <p:nvGrpSpPr>
            <p:cNvPr id="34" name="Group 67"/>
            <p:cNvGrpSpPr/>
            <p:nvPr/>
          </p:nvGrpSpPr>
          <p:grpSpPr bwMode="auto">
            <a:xfrm>
              <a:off x="1782" y="-53"/>
              <a:ext cx="1173" cy="1413"/>
              <a:chOff x="-22" y="-26"/>
              <a:chExt cx="469" cy="565"/>
            </a:xfrm>
          </p:grpSpPr>
          <p:sp>
            <p:nvSpPr>
              <p:cNvPr id="35" name="Text Box 68"/>
              <p:cNvSpPr txBox="1">
                <a:spLocks noChangeArrowheads="1"/>
              </p:cNvSpPr>
              <p:nvPr/>
            </p:nvSpPr>
            <p:spPr bwMode="auto">
              <a:xfrm>
                <a:off x="-6" y="-26"/>
                <a:ext cx="453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1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Text Box 69"/>
              <p:cNvSpPr txBox="1">
                <a:spLocks noChangeArrowheads="1"/>
              </p:cNvSpPr>
              <p:nvPr/>
            </p:nvSpPr>
            <p:spPr bwMode="auto">
              <a:xfrm>
                <a:off x="-22" y="203"/>
                <a:ext cx="453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4</a:t>
                </a:r>
                <a:r>
                  <a:rPr lang="en-US" altLang="zh-CN" sz="2000" b="1" dirty="0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 </a:t>
                </a:r>
                <a:endParaRPr lang="en-US" altLang="zh-CN" sz="2000" b="1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Line 70"/>
              <p:cNvSpPr>
                <a:spLocks noChangeShapeType="1"/>
              </p:cNvSpPr>
              <p:nvPr/>
            </p:nvSpPr>
            <p:spPr bwMode="auto">
              <a:xfrm>
                <a:off x="12" y="254"/>
                <a:ext cx="203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2000"/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7859446" y="4577297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cb091f75-d5c2-4cc2-bc0c-6e2f0ff1909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1116</Words>
  <Application>WPS 演示</Application>
  <PresentationFormat>全屏显示(16:9)</PresentationFormat>
  <Paragraphs>315</Paragraphs>
  <Slides>12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Calibri</vt:lpstr>
      <vt:lpstr>幼圆</vt:lpstr>
      <vt:lpstr>Times New Roman</vt:lpstr>
      <vt:lpstr>Impact</vt:lpstr>
      <vt:lpstr>Arial</vt:lpstr>
      <vt:lpstr>Arial Unicode MS</vt:lpstr>
      <vt:lpstr>第一PPT模板网-WWW.1PPT.COM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70</cp:revision>
  <dcterms:created xsi:type="dcterms:W3CDTF">2018-09-11T05:46:00Z</dcterms:created>
  <dcterms:modified xsi:type="dcterms:W3CDTF">2023-02-13T05:47:56Z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7779294A69574CC8AFAAAABDB3F98732</vt:lpwstr>
  </property>
  <property fmtid="{D5CDD505-2E9C-101B-9397-08002B2CF9AE}" pid="3" name="KSOProductBuildVer">
    <vt:lpwstr>2052-11.1.0.13703</vt:lpwstr>
  </property>
</Properties>
</file>