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1" r:id="rId4"/>
    <p:sldId id="292" r:id="rId5"/>
    <p:sldId id="293" r:id="rId6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289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  比例的基本性质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11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0.emf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36158" y="2313152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88104" y="1059584"/>
            <a:ext cx="588366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啤酒生产中的数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54042" y="1078418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三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圆角矩形 19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2728" y="1139344"/>
            <a:ext cx="7653688" cy="3592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753268" y="1841766"/>
                <a:ext cx="5771060" cy="2242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根据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比例的基本性质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zh-CN" sz="2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我们可以得到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:</a:t>
                </a:r>
                <a:endParaRPr lang="zh-CN" altLang="zh-CN" sz="24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zh-CN" sz="24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𝑎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𝑐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𝑏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𝑑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;</a:t>
                </a:r>
                <a:r>
                  <a:rPr lang="zh-CN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𝑎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𝑐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𝑎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𝑏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;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𝑎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𝑐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,</a:t>
                </a:r>
                <a:r>
                  <a:rPr lang="zh-CN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𝑑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𝑐</m:t>
                        </m:r>
                      </m:num>
                      <m:den>
                        <m:r>
                          <a:rPr lang="en-US" altLang="zh-CN" sz="2400" b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。</a:t>
                </a:r>
                <a:endParaRPr lang="zh-CN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3268" y="1841766"/>
                <a:ext cx="5771060" cy="2242152"/>
              </a:xfrm>
              <a:prstGeom prst="rect">
                <a:avLst/>
              </a:prstGeom>
              <a:blipFill rotWithShape="1">
                <a:blip r:embed="rId2"/>
                <a:stretch>
                  <a:fillRect l="-1" t="-12" r="4" b="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961180" y="62478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拓展探究</a:t>
            </a:r>
            <a:endParaRPr lang="zh-CN" altLang="en-US" sz="28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13892" y="2026529"/>
            <a:ext cx="5316215" cy="2937893"/>
          </a:xfrm>
          <a:prstGeom prst="rect">
            <a:avLst/>
          </a:prstGeom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221908" y="1030440"/>
            <a:ext cx="6871894" cy="112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在一个比例中，两个内项积是</a:t>
            </a:r>
            <a:r>
              <a:rPr lang="en-US" altLang="zh-CN" sz="2400" b="1" dirty="0">
                <a:latin typeface="Arial" panose="020B0604020202020204" pitchFamily="34" charset="0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。一个外项是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，另一个外项是多少？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2771800" y="3033810"/>
            <a:ext cx="2321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÷ 4 = 2.5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771800" y="3736279"/>
            <a:ext cx="38040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答：另一个外项是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00-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69275" y="893908"/>
            <a:ext cx="6831117" cy="334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8433" y="88157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525897" y="771550"/>
            <a:ext cx="5400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个因数组成比例。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614986" y="1951305"/>
            <a:ext cx="2376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1:2 = 4:8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2614986" y="2452157"/>
            <a:ext cx="23752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1:4 = 2:8 </a:t>
            </a:r>
            <a:endParaRPr lang="zh-CN" altLang="en-US" sz="16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2614986" y="2953009"/>
            <a:ext cx="23752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8:2 = 4:1 </a:t>
            </a:r>
            <a:endParaRPr lang="zh-CN" altLang="en-US" sz="16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2614986" y="3453861"/>
            <a:ext cx="23752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2:1 = 8:4 </a:t>
            </a:r>
            <a:endParaRPr lang="zh-CN" altLang="en-US" sz="16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4907907" y="3453861"/>
            <a:ext cx="23752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8:4 = 2:1 </a:t>
            </a:r>
            <a:endParaRPr lang="zh-CN" altLang="en-US" sz="16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4907907" y="2953009"/>
            <a:ext cx="2376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4:1 = 8:2 </a:t>
            </a:r>
            <a:endParaRPr lang="zh-CN" altLang="en-US" sz="16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4907907" y="2452157"/>
            <a:ext cx="2376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2:8 = 1:4 </a:t>
            </a:r>
            <a:endParaRPr lang="zh-CN" altLang="en-US" sz="16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4907907" y="1951305"/>
            <a:ext cx="2376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4:8 = 1:2 </a:t>
            </a:r>
            <a:endParaRPr lang="zh-CN" altLang="en-US" sz="16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1239556" y="2155748"/>
            <a:ext cx="66448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在比例里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两个外项的积等于两个内项的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积。这个规律叫作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比例的基本性质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1238044" y="3180913"/>
            <a:ext cx="641165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根据比例的基本性质可以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判断两个比能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否组成比例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724128" y="3076034"/>
            <a:ext cx="3156857" cy="1439932"/>
          </a:xfrm>
          <a:prstGeom prst="rect">
            <a:avLst/>
          </a:prstGeom>
        </p:spPr>
      </p:pic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4581073" y="1151762"/>
            <a:ext cx="3573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一辆货车两天运输大麦芽情况如下表。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Group 23"/>
          <p:cNvGrpSpPr/>
          <p:nvPr/>
        </p:nvGrpSpPr>
        <p:grpSpPr bwMode="auto">
          <a:xfrm>
            <a:off x="4718595" y="2067694"/>
            <a:ext cx="3496560" cy="1072745"/>
            <a:chOff x="-307729" y="635"/>
            <a:chExt cx="3546766" cy="1438099"/>
          </a:xfrm>
        </p:grpSpPr>
        <p:sp>
          <p:nvSpPr>
            <p:cNvPr id="20" name="矩形 32"/>
            <p:cNvSpPr>
              <a:spLocks noChangeArrowheads="1"/>
            </p:cNvSpPr>
            <p:nvPr/>
          </p:nvSpPr>
          <p:spPr bwMode="auto">
            <a:xfrm>
              <a:off x="-307729" y="646"/>
              <a:ext cx="3523784" cy="1428799"/>
            </a:xfrm>
            <a:prstGeom prst="rect">
              <a:avLst/>
            </a:prstGeom>
            <a:solidFill>
              <a:srgbClr val="CCECFF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36"/>
            <p:cNvCxnSpPr>
              <a:cxnSpLocks noChangeShapeType="1"/>
            </p:cNvCxnSpPr>
            <p:nvPr/>
          </p:nvCxnSpPr>
          <p:spPr bwMode="auto">
            <a:xfrm flipV="1">
              <a:off x="-307729" y="459221"/>
              <a:ext cx="3523783" cy="63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直接连接符 39"/>
            <p:cNvCxnSpPr>
              <a:cxnSpLocks noChangeShapeType="1"/>
            </p:cNvCxnSpPr>
            <p:nvPr/>
          </p:nvCxnSpPr>
          <p:spPr bwMode="auto">
            <a:xfrm>
              <a:off x="-307729" y="930532"/>
              <a:ext cx="3523783" cy="275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直接连接符 40"/>
            <p:cNvCxnSpPr>
              <a:cxnSpLocks noChangeShapeType="1"/>
            </p:cNvCxnSpPr>
            <p:nvPr/>
          </p:nvCxnSpPr>
          <p:spPr bwMode="auto">
            <a:xfrm rot="5400000">
              <a:off x="787347" y="713990"/>
              <a:ext cx="1428799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直接连接符 43"/>
            <p:cNvCxnSpPr>
              <a:cxnSpLocks noChangeShapeType="1"/>
            </p:cNvCxnSpPr>
            <p:nvPr/>
          </p:nvCxnSpPr>
          <p:spPr bwMode="auto">
            <a:xfrm rot="5400000">
              <a:off x="1643973" y="713990"/>
              <a:ext cx="1428799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Text Box 30"/>
            <p:cNvSpPr txBox="1">
              <a:spLocks noChangeArrowheads="1"/>
            </p:cNvSpPr>
            <p:nvPr/>
          </p:nvSpPr>
          <p:spPr bwMode="auto">
            <a:xfrm>
              <a:off x="-127459" y="477454"/>
              <a:ext cx="1418658" cy="495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运输次数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 Box 30"/>
            <p:cNvSpPr txBox="1">
              <a:spLocks noChangeArrowheads="1"/>
            </p:cNvSpPr>
            <p:nvPr/>
          </p:nvSpPr>
          <p:spPr bwMode="auto">
            <a:xfrm>
              <a:off x="-83894" y="928642"/>
              <a:ext cx="1648484" cy="495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运输量（吨）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>
              <a:off x="1452656" y="30370"/>
              <a:ext cx="944379" cy="412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第一天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2296749" y="30370"/>
              <a:ext cx="942288" cy="412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第二天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1559212" y="388453"/>
              <a:ext cx="1656843" cy="53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2       4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30"/>
            <p:cNvSpPr txBox="1">
              <a:spLocks noChangeArrowheads="1"/>
            </p:cNvSpPr>
            <p:nvPr/>
          </p:nvSpPr>
          <p:spPr bwMode="auto">
            <a:xfrm>
              <a:off x="1551205" y="902355"/>
              <a:ext cx="1656843" cy="53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16     32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 Box 28"/>
          <p:cNvSpPr txBox="1">
            <a:spLocks noChangeArrowheads="1"/>
          </p:cNvSpPr>
          <p:nvPr/>
        </p:nvSpPr>
        <p:spPr bwMode="auto">
          <a:xfrm>
            <a:off x="2147168" y="3349498"/>
            <a:ext cx="4141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第一天运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28"/>
          <p:cNvSpPr txBox="1">
            <a:spLocks noChangeArrowheads="1"/>
          </p:cNvSpPr>
          <p:nvPr/>
        </p:nvSpPr>
        <p:spPr bwMode="auto">
          <a:xfrm>
            <a:off x="2147168" y="3884563"/>
            <a:ext cx="4168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第二天运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0" grpId="0" autoUpdateAnimBg="0"/>
      <p:bldP spid="42" grpId="0" autoUpdateAnimBg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741866" y="2788038"/>
            <a:ext cx="3156857" cy="1439932"/>
          </a:xfrm>
          <a:prstGeom prst="rect">
            <a:avLst/>
          </a:prstGeom>
        </p:spPr>
      </p:pic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4335796" y="714426"/>
            <a:ext cx="3573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一辆货车两天运输大麦芽情况如下表。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Group 23"/>
          <p:cNvGrpSpPr/>
          <p:nvPr/>
        </p:nvGrpSpPr>
        <p:grpSpPr bwMode="auto">
          <a:xfrm>
            <a:off x="4473318" y="1630358"/>
            <a:ext cx="3496560" cy="1072745"/>
            <a:chOff x="-307729" y="635"/>
            <a:chExt cx="3546766" cy="1438099"/>
          </a:xfrm>
        </p:grpSpPr>
        <p:sp>
          <p:nvSpPr>
            <p:cNvPr id="20" name="矩形 32"/>
            <p:cNvSpPr>
              <a:spLocks noChangeArrowheads="1"/>
            </p:cNvSpPr>
            <p:nvPr/>
          </p:nvSpPr>
          <p:spPr bwMode="auto">
            <a:xfrm>
              <a:off x="-307729" y="646"/>
              <a:ext cx="3523784" cy="1428799"/>
            </a:xfrm>
            <a:prstGeom prst="rect">
              <a:avLst/>
            </a:prstGeom>
            <a:solidFill>
              <a:srgbClr val="CCECFF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36"/>
            <p:cNvCxnSpPr>
              <a:cxnSpLocks noChangeShapeType="1"/>
            </p:cNvCxnSpPr>
            <p:nvPr/>
          </p:nvCxnSpPr>
          <p:spPr bwMode="auto">
            <a:xfrm flipV="1">
              <a:off x="-307729" y="459221"/>
              <a:ext cx="3523783" cy="63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直接连接符 39"/>
            <p:cNvCxnSpPr>
              <a:cxnSpLocks noChangeShapeType="1"/>
            </p:cNvCxnSpPr>
            <p:nvPr/>
          </p:nvCxnSpPr>
          <p:spPr bwMode="auto">
            <a:xfrm>
              <a:off x="-307729" y="930532"/>
              <a:ext cx="3523783" cy="275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直接连接符 40"/>
            <p:cNvCxnSpPr>
              <a:cxnSpLocks noChangeShapeType="1"/>
            </p:cNvCxnSpPr>
            <p:nvPr/>
          </p:nvCxnSpPr>
          <p:spPr bwMode="auto">
            <a:xfrm rot="5400000">
              <a:off x="787347" y="713990"/>
              <a:ext cx="1428799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直接连接符 43"/>
            <p:cNvCxnSpPr>
              <a:cxnSpLocks noChangeShapeType="1"/>
            </p:cNvCxnSpPr>
            <p:nvPr/>
          </p:nvCxnSpPr>
          <p:spPr bwMode="auto">
            <a:xfrm rot="5400000">
              <a:off x="1643973" y="713990"/>
              <a:ext cx="1428799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Text Box 30"/>
            <p:cNvSpPr txBox="1">
              <a:spLocks noChangeArrowheads="1"/>
            </p:cNvSpPr>
            <p:nvPr/>
          </p:nvSpPr>
          <p:spPr bwMode="auto">
            <a:xfrm>
              <a:off x="-127459" y="477454"/>
              <a:ext cx="1418658" cy="495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运输次数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 Box 30"/>
            <p:cNvSpPr txBox="1">
              <a:spLocks noChangeArrowheads="1"/>
            </p:cNvSpPr>
            <p:nvPr/>
          </p:nvSpPr>
          <p:spPr bwMode="auto">
            <a:xfrm>
              <a:off x="-83894" y="928642"/>
              <a:ext cx="1648484" cy="495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运输量（吨）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>
              <a:off x="1452656" y="30370"/>
              <a:ext cx="944379" cy="412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第一天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2296749" y="30370"/>
              <a:ext cx="942288" cy="412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第二天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1559212" y="388453"/>
              <a:ext cx="1656843" cy="53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2       4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30"/>
            <p:cNvSpPr txBox="1">
              <a:spLocks noChangeArrowheads="1"/>
            </p:cNvSpPr>
            <p:nvPr/>
          </p:nvSpPr>
          <p:spPr bwMode="auto">
            <a:xfrm>
              <a:off x="1551205" y="902355"/>
              <a:ext cx="1656843" cy="536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16     32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3568" y="1060063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4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7571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 Box 28"/>
          <p:cNvSpPr txBox="1">
            <a:spLocks noChangeArrowheads="1"/>
          </p:cNvSpPr>
          <p:nvPr/>
        </p:nvSpPr>
        <p:spPr bwMode="auto">
          <a:xfrm>
            <a:off x="1901891" y="2912162"/>
            <a:ext cx="4141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第一天运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共运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28"/>
          <p:cNvSpPr txBox="1">
            <a:spLocks noChangeArrowheads="1"/>
          </p:cNvSpPr>
          <p:nvPr/>
        </p:nvSpPr>
        <p:spPr bwMode="auto">
          <a:xfrm>
            <a:off x="1901891" y="3447227"/>
            <a:ext cx="4168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第二天运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共运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28"/>
          <p:cNvSpPr txBox="1">
            <a:spLocks noChangeArrowheads="1"/>
          </p:cNvSpPr>
          <p:nvPr/>
        </p:nvSpPr>
        <p:spPr bwMode="auto">
          <a:xfrm>
            <a:off x="1901891" y="3982293"/>
            <a:ext cx="3775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你能写出哪些比例？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utoUpdateAnimBg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477639" y="2768281"/>
            <a:ext cx="3109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16:2=32:4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4846463" y="2768281"/>
            <a:ext cx="3109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16:32=2:4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1477639" y="3267446"/>
            <a:ext cx="3109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2:16=4:32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846463" y="3267446"/>
            <a:ext cx="3109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32:16=4:2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Group 28"/>
          <p:cNvGrpSpPr/>
          <p:nvPr/>
        </p:nvGrpSpPr>
        <p:grpSpPr bwMode="auto">
          <a:xfrm>
            <a:off x="1331640" y="1439316"/>
            <a:ext cx="4790446" cy="1248792"/>
            <a:chOff x="0" y="0"/>
            <a:chExt cx="3567225" cy="1492972"/>
          </a:xfrm>
        </p:grpSpPr>
        <p:sp>
          <p:nvSpPr>
            <p:cNvPr id="18" name="矩形 38"/>
            <p:cNvSpPr>
              <a:spLocks noChangeArrowheads="1"/>
            </p:cNvSpPr>
            <p:nvPr/>
          </p:nvSpPr>
          <p:spPr bwMode="auto">
            <a:xfrm>
              <a:off x="0" y="0"/>
              <a:ext cx="3215486" cy="1428800"/>
            </a:xfrm>
            <a:prstGeom prst="rect">
              <a:avLst/>
            </a:prstGeom>
            <a:solidFill>
              <a:srgbClr val="CCECFF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39"/>
            <p:cNvCxnSpPr>
              <a:cxnSpLocks noChangeShapeType="1"/>
            </p:cNvCxnSpPr>
            <p:nvPr/>
          </p:nvCxnSpPr>
          <p:spPr bwMode="auto">
            <a:xfrm>
              <a:off x="0" y="458575"/>
              <a:ext cx="32154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直接连接符 40"/>
            <p:cNvCxnSpPr>
              <a:cxnSpLocks noChangeShapeType="1"/>
            </p:cNvCxnSpPr>
            <p:nvPr/>
          </p:nvCxnSpPr>
          <p:spPr bwMode="auto">
            <a:xfrm>
              <a:off x="0" y="957487"/>
              <a:ext cx="32154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直接连接符 41"/>
            <p:cNvCxnSpPr>
              <a:cxnSpLocks noChangeShapeType="1"/>
            </p:cNvCxnSpPr>
            <p:nvPr/>
          </p:nvCxnSpPr>
          <p:spPr bwMode="auto">
            <a:xfrm rot="5400000">
              <a:off x="786787" y="713355"/>
              <a:ext cx="1428800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直接连接符 42"/>
            <p:cNvCxnSpPr>
              <a:cxnSpLocks noChangeShapeType="1"/>
            </p:cNvCxnSpPr>
            <p:nvPr/>
          </p:nvCxnSpPr>
          <p:spPr bwMode="auto">
            <a:xfrm rot="5400000">
              <a:off x="1643414" y="713355"/>
              <a:ext cx="1428800" cy="20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 Box 30"/>
            <p:cNvSpPr txBox="1">
              <a:spLocks noChangeArrowheads="1"/>
            </p:cNvSpPr>
            <p:nvPr/>
          </p:nvSpPr>
          <p:spPr bwMode="auto">
            <a:xfrm>
              <a:off x="62680" y="464944"/>
              <a:ext cx="1418658" cy="551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运输次数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>
              <a:off x="0" y="940503"/>
              <a:ext cx="1648485" cy="551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运输量（吨）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1452087" y="33967"/>
              <a:ext cx="944379" cy="551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第一天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2296178" y="29722"/>
              <a:ext cx="942290" cy="551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第二天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30"/>
            <p:cNvSpPr txBox="1">
              <a:spLocks noChangeArrowheads="1"/>
            </p:cNvSpPr>
            <p:nvPr/>
          </p:nvSpPr>
          <p:spPr bwMode="auto">
            <a:xfrm>
              <a:off x="1225708" y="488298"/>
              <a:ext cx="2341517" cy="551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2        4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30"/>
            <p:cNvSpPr txBox="1">
              <a:spLocks noChangeArrowheads="1"/>
            </p:cNvSpPr>
            <p:nvPr/>
          </p:nvSpPr>
          <p:spPr bwMode="auto">
            <a:xfrm>
              <a:off x="1579530" y="941036"/>
              <a:ext cx="1656843" cy="551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16       32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1221908" y="947262"/>
            <a:ext cx="289355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你能写出哪些比例？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11"/>
          <p:cNvSpPr>
            <a:spLocks noChangeArrowheads="1"/>
          </p:cNvSpPr>
          <p:nvPr/>
        </p:nvSpPr>
        <p:spPr bwMode="auto">
          <a:xfrm>
            <a:off x="840117" y="3724053"/>
            <a:ext cx="7604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在比例里，两个外项与两个内项之间有什么关系呢？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34"/>
          <p:cNvSpPr>
            <a:spLocks noChangeArrowheads="1"/>
          </p:cNvSpPr>
          <p:nvPr/>
        </p:nvSpPr>
        <p:spPr bwMode="auto">
          <a:xfrm>
            <a:off x="840117" y="4210578"/>
            <a:ext cx="81366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两个外项和两个内项的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和、差、积、商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，有什么规律？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5" grpId="0"/>
      <p:bldP spid="16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0668" y="2963262"/>
            <a:ext cx="8052367" cy="1192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220828" y="752211"/>
            <a:ext cx="5113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两个外项的和与两个内项的和：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993678" y="2119167"/>
            <a:ext cx="42426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两个外项的和：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22834" y="2715766"/>
            <a:ext cx="4381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两个内项的和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54074" y="3363838"/>
            <a:ext cx="69503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两个外项的和与两个内项的和之间没有发现规律。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490095" y="1379250"/>
            <a:ext cx="3115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8866" y="3107278"/>
            <a:ext cx="8052367" cy="1192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298732" y="915566"/>
            <a:ext cx="4983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两个外项的差与两个内项的差：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184033" y="2209809"/>
            <a:ext cx="3672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两个外项的差：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16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-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4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172317" y="2907515"/>
            <a:ext cx="3695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两个内项的差：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32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-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874906" y="3559284"/>
            <a:ext cx="70175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两个外项的差与两个内项的差之间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没有发现规律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578293" y="1523266"/>
            <a:ext cx="3115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3912" y="3179286"/>
            <a:ext cx="8052367" cy="1192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247370" y="854271"/>
            <a:ext cx="48735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两个外项的商与两个内项的商：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884718" y="2150415"/>
            <a:ext cx="4392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两个外项的商：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16 </a:t>
            </a:r>
            <a:r>
              <a:rPr lang="en-US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4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884718" y="2852288"/>
            <a:ext cx="5032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两个内项的商：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32</a:t>
            </a:r>
            <a:r>
              <a:rPr lang="en-US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÷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 2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16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813215" y="3544785"/>
            <a:ext cx="68632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两个外项的商与两个内项的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商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之间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没有发现规律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432447" y="1461971"/>
            <a:ext cx="3115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46520" y="3093593"/>
            <a:ext cx="6468191" cy="1192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344169" y="771550"/>
            <a:ext cx="51845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两个外项的积与两个内项的积：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072361" y="2077742"/>
            <a:ext cx="46727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两个外项的积：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16 </a:t>
            </a:r>
            <a:r>
              <a:rPr lang="en-US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4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962830" y="2744685"/>
            <a:ext cx="53535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两个内项的和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2 </a:t>
            </a:r>
            <a:r>
              <a:rPr lang="en-US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 32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878134" y="3459093"/>
            <a:ext cx="5018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两个外项的积等于两个内项的积。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502624" y="1389298"/>
            <a:ext cx="3115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  <p:bldP spid="1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740706" y="3088161"/>
            <a:ext cx="37260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两个内项的积：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 ×100 =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400 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904046" y="2688051"/>
            <a:ext cx="38589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Times New Roman" panose="02020603050405020304" pitchFamily="18" charset="0"/>
                <a:ea typeface="楷体" panose="02010609060101010101" pitchFamily="49" charset="-122"/>
              </a:rPr>
              <a:t>两个外项的积：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80 × 5 = 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400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  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4" name="Object 9"/>
          <p:cNvGraphicFramePr>
            <a:graphicFrameLocks noChangeAspect="1"/>
          </p:cNvGraphicFramePr>
          <p:nvPr/>
        </p:nvGraphicFramePr>
        <p:xfrm>
          <a:off x="2176450" y="2749964"/>
          <a:ext cx="358914" cy="579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" r:id="rId1" imgW="216535" imgH="394970" progId="Equation.3">
                  <p:embed/>
                </p:oleObj>
              </mc:Choice>
              <mc:Fallback>
                <p:oleObj name="" r:id="rId1" imgW="216535" imgH="39497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6450" y="2749964"/>
                        <a:ext cx="358914" cy="5798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2303846" y="2822592"/>
            <a:ext cx="6580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= 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aphicFrame>
        <p:nvGraphicFramePr>
          <p:cNvPr id="16" name="Object 11"/>
          <p:cNvGraphicFramePr>
            <a:graphicFrameLocks noChangeAspect="1"/>
          </p:cNvGraphicFramePr>
          <p:nvPr/>
        </p:nvGraphicFramePr>
        <p:xfrm>
          <a:off x="2803908" y="2749963"/>
          <a:ext cx="469246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" r:id="rId3" imgW="280670" imgH="394970" progId="Equation.3">
                  <p:embed/>
                </p:oleObj>
              </mc:Choice>
              <mc:Fallback>
                <p:oleObj name="" r:id="rId3" imgW="280670" imgH="39497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3908" y="2749963"/>
                        <a:ext cx="469246" cy="58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直接箭头连接符 15"/>
          <p:cNvCxnSpPr>
            <a:cxnSpLocks noChangeShapeType="1"/>
          </p:cNvCxnSpPr>
          <p:nvPr/>
        </p:nvCxnSpPr>
        <p:spPr bwMode="auto">
          <a:xfrm flipV="1">
            <a:off x="2394333" y="2863075"/>
            <a:ext cx="428625" cy="321469"/>
          </a:xfrm>
          <a:prstGeom prst="straightConnector1">
            <a:avLst/>
          </a:prstGeom>
          <a:noFill/>
          <a:ln w="19050">
            <a:solidFill>
              <a:srgbClr val="FF0000"/>
            </a:solidFill>
            <a:prstDash val="sys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箭头连接符 19"/>
          <p:cNvCxnSpPr>
            <a:cxnSpLocks noChangeShapeType="1"/>
          </p:cNvCxnSpPr>
          <p:nvPr/>
        </p:nvCxnSpPr>
        <p:spPr bwMode="auto">
          <a:xfrm flipH="1" flipV="1">
            <a:off x="2447913" y="2863074"/>
            <a:ext cx="435769" cy="328613"/>
          </a:xfrm>
          <a:prstGeom prst="straightConnector1">
            <a:avLst/>
          </a:prstGeom>
          <a:noFill/>
          <a:ln w="19050">
            <a:solidFill>
              <a:srgbClr val="FF0000"/>
            </a:solidFill>
            <a:prstDash val="sys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1690675" y="1121188"/>
            <a:ext cx="29537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40 : 2 = 60 : 3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3616079" y="1337077"/>
            <a:ext cx="37260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两个内项的积：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 × 60 =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120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3849278" y="924736"/>
            <a:ext cx="43415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两个外项的积：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40 × 3 =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120  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155707" y="601644"/>
            <a:ext cx="25849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举例验证：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1690675" y="1877236"/>
            <a:ext cx="29537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</a:rPr>
              <a:t>10 : 7 = 20 :14 </a:t>
            </a: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3698646" y="2145771"/>
            <a:ext cx="37260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两个内项的积：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7 × 20 =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140 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893331" y="1764126"/>
            <a:ext cx="43415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两个外项的积：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10 ×14 =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140  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" name="AutoShape 23"/>
          <p:cNvSpPr/>
          <p:nvPr/>
        </p:nvSpPr>
        <p:spPr bwMode="auto">
          <a:xfrm>
            <a:off x="3740706" y="1114522"/>
            <a:ext cx="120968" cy="430054"/>
          </a:xfrm>
          <a:prstGeom prst="leftBrace">
            <a:avLst>
              <a:gd name="adj1" fmla="val 37363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8" name="AutoShape 24"/>
          <p:cNvSpPr/>
          <p:nvPr/>
        </p:nvSpPr>
        <p:spPr bwMode="auto">
          <a:xfrm>
            <a:off x="3740706" y="1924147"/>
            <a:ext cx="120968" cy="430054"/>
          </a:xfrm>
          <a:prstGeom prst="leftBrace">
            <a:avLst>
              <a:gd name="adj1" fmla="val 37363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9" name="AutoShape 25"/>
          <p:cNvSpPr/>
          <p:nvPr/>
        </p:nvSpPr>
        <p:spPr bwMode="auto">
          <a:xfrm>
            <a:off x="3740706" y="2842118"/>
            <a:ext cx="120968" cy="430054"/>
          </a:xfrm>
          <a:prstGeom prst="leftBrace">
            <a:avLst>
              <a:gd name="adj1" fmla="val 37363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96317" y="3726824"/>
            <a:ext cx="8496163" cy="573118"/>
            <a:chOff x="272118" y="4138335"/>
            <a:chExt cx="8496163" cy="573118"/>
          </a:xfrm>
        </p:grpSpPr>
        <p:sp>
          <p:nvSpPr>
            <p:cNvPr id="31" name="MH_SubTitle_2"/>
            <p:cNvSpPr>
              <a:spLocks noChangeArrowheads="1"/>
            </p:cNvSpPr>
            <p:nvPr/>
          </p:nvSpPr>
          <p:spPr bwMode="auto">
            <a:xfrm flipH="1">
              <a:off x="510014" y="4138335"/>
              <a:ext cx="8123971" cy="573118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20000"/>
                </a:lnSpc>
                <a:defRPr/>
              </a:pPr>
              <a:endParaRPr lang="en-US" altLang="zh-CN" b="1" dirty="0">
                <a:ea typeface="楷体" panose="02010609060101010101" pitchFamily="49" charset="-122"/>
              </a:endParaRPr>
            </a:p>
          </p:txBody>
        </p:sp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272118" y="4196219"/>
              <a:ext cx="8496163" cy="4263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    在比例里，两个外项的积等于两个内项的积。这叫作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比例的基本性质</a:t>
              </a: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  <p:bldP spid="15" grpId="0" autoUpdateAnimBg="0"/>
      <p:bldP spid="19" grpId="0" autoUpdateAnimBg="0"/>
      <p:bldP spid="20" grpId="0" autoUpdateAnimBg="0"/>
      <p:bldP spid="22" grpId="0" autoUpdateAnimBg="0"/>
      <p:bldP spid="23" grpId="0"/>
      <p:bldP spid="24" grpId="0" autoUpdateAnimBg="0"/>
      <p:bldP spid="25" grpId="0" autoUpdateAnimBg="0"/>
      <p:bldP spid="26" grpId="0" autoUpdateAnimBg="0"/>
      <p:bldP spid="27" grpId="0" animBg="1"/>
      <p:bldP spid="28" grpId="0" animBg="1"/>
      <p:bldP spid="29" grpId="0" animBg="1"/>
    </p:bldLst>
  </p:timing>
</p:sld>
</file>

<file path=ppt/tags/tag1.xml><?xml version="1.0" encoding="utf-8"?>
<p:tagLst xmlns:p="http://schemas.openxmlformats.org/presentationml/2006/main">
  <p:tag name="KSO_WPP_MARK_KEY" val="c37c7411-082c-4d05-92ec-956638af3b9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1380</Words>
  <Application>WPS 演示</Application>
  <PresentationFormat>全屏显示(16:9)</PresentationFormat>
  <Paragraphs>226</Paragraphs>
  <Slides>14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幼圆</vt:lpstr>
      <vt:lpstr>Times New Roman</vt:lpstr>
      <vt:lpstr>Cambria Math</vt:lpstr>
      <vt:lpstr>Arial</vt:lpstr>
      <vt:lpstr>Arial Unicode MS</vt:lpstr>
      <vt:lpstr>第一PPT模板网-WWW.1PPT.COM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73</cp:revision>
  <dcterms:created xsi:type="dcterms:W3CDTF">2018-09-11T05:46:00Z</dcterms:created>
  <dcterms:modified xsi:type="dcterms:W3CDTF">2023-02-13T05:50:29Z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78A2342B577242429E64A9A8C6898A6D</vt:lpwstr>
  </property>
  <property fmtid="{D5CDD505-2E9C-101B-9397-08002B2CF9AE}" pid="3" name="KSOProductBuildVer">
    <vt:lpwstr>2052-11.1.0.13703</vt:lpwstr>
  </property>
</Properties>
</file>