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1" r:id="rId4"/>
    <p:sldId id="292" r:id="rId5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289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  根据正比例图象解决问题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10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7.emf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6158" y="231315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88104" y="1059584"/>
            <a:ext cx="588366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啤酒生产中的数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54042" y="1078418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三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 useBgFill="1">
        <p:nvSpPr>
          <p:cNvPr id="8" name="椭圆 7"/>
          <p:cNvSpPr/>
          <p:nvPr/>
        </p:nvSpPr>
        <p:spPr>
          <a:xfrm>
            <a:off x="7197824" y="4529753"/>
            <a:ext cx="255351" cy="2334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pic>
        <p:nvPicPr>
          <p:cNvPr id="9" name="3201.EPS" descr="id:2147505007;FounderCES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965" y="2355726"/>
            <a:ext cx="2982341" cy="2206211"/>
          </a:xfrm>
          <a:prstGeom prst="rect">
            <a:avLst/>
          </a:prstGeom>
        </p:spPr>
      </p:pic>
      <p:sp>
        <p:nvSpPr>
          <p:cNvPr id="10" name="Line 3"/>
          <p:cNvSpPr>
            <a:spLocks noChangeShapeType="1"/>
          </p:cNvSpPr>
          <p:nvPr/>
        </p:nvSpPr>
        <p:spPr bwMode="auto">
          <a:xfrm rot="-60000" flipV="1">
            <a:off x="1222726" y="2993894"/>
            <a:ext cx="1654610" cy="152600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215218" y="1487883"/>
          <a:ext cx="7159750" cy="8128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255910"/>
                <a:gridCol w="883484"/>
                <a:gridCol w="836726"/>
                <a:gridCol w="836726"/>
                <a:gridCol w="836726"/>
                <a:gridCol w="836726"/>
                <a:gridCol w="836726"/>
                <a:gridCol w="836726"/>
              </a:tblGrid>
              <a:tr h="390580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sz="2000" b="1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kern="12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zh-CN" sz="2000" kern="12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90580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路程</a:t>
                      </a: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kern="12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zh-CN" sz="2000" kern="12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3990372" y="2374658"/>
            <a:ext cx="4902107" cy="1995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根据表中的数据在图中描出各点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再依次连接各点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你有什么发现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估计一下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行驶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千米大约要几小时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行驶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能行驶多少千米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 </a:t>
            </a:r>
            <a:endParaRPr lang="zh-CN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26"/>
          <p:cNvSpPr>
            <a:spLocks noChangeArrowheads="1"/>
          </p:cNvSpPr>
          <p:nvPr/>
        </p:nvSpPr>
        <p:spPr bwMode="auto">
          <a:xfrm>
            <a:off x="1456232" y="4260256"/>
            <a:ext cx="45719" cy="56368"/>
          </a:xfrm>
          <a:prstGeom prst="flowChartConnector">
            <a:avLst/>
          </a:prstGeom>
          <a:solidFill>
            <a:srgbClr val="DE0000"/>
          </a:solidFill>
          <a:ln w="3175" cap="rnd" algn="ctr">
            <a:solidFill>
              <a:srgbClr val="DE0000"/>
            </a:solidFill>
            <a:prstDash val="sysDot"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 flipH="1">
            <a:off x="1752371" y="3995923"/>
            <a:ext cx="43562" cy="38401"/>
          </a:xfrm>
          <a:prstGeom prst="flowChartConnector">
            <a:avLst/>
          </a:prstGeom>
          <a:solidFill>
            <a:srgbClr val="DE0000"/>
          </a:solidFill>
          <a:ln w="3175" cap="rnd" algn="ctr">
            <a:solidFill>
              <a:srgbClr val="DE0000"/>
            </a:solidFill>
            <a:prstDash val="sysDot"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AutoShape 28"/>
          <p:cNvSpPr>
            <a:spLocks noChangeArrowheads="1"/>
          </p:cNvSpPr>
          <p:nvPr/>
        </p:nvSpPr>
        <p:spPr bwMode="auto">
          <a:xfrm flipH="1">
            <a:off x="2011623" y="3739619"/>
            <a:ext cx="43562" cy="38401"/>
          </a:xfrm>
          <a:prstGeom prst="flowChartConnector">
            <a:avLst/>
          </a:prstGeom>
          <a:solidFill>
            <a:srgbClr val="DE0000"/>
          </a:solidFill>
          <a:ln w="3175" cap="rnd" algn="ctr">
            <a:solidFill>
              <a:srgbClr val="DE0000"/>
            </a:solidFill>
            <a:prstDash val="sysDot"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AutoShape 29"/>
          <p:cNvSpPr>
            <a:spLocks noChangeArrowheads="1"/>
          </p:cNvSpPr>
          <p:nvPr/>
        </p:nvSpPr>
        <p:spPr bwMode="auto">
          <a:xfrm flipH="1">
            <a:off x="2295140" y="3477444"/>
            <a:ext cx="43562" cy="38401"/>
          </a:xfrm>
          <a:prstGeom prst="flowChartConnector">
            <a:avLst/>
          </a:prstGeom>
          <a:solidFill>
            <a:srgbClr val="DE0000"/>
          </a:solidFill>
          <a:ln w="3175" cap="rnd" algn="ctr">
            <a:solidFill>
              <a:srgbClr val="DE0000"/>
            </a:solidFill>
            <a:prstDash val="sysDot"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AutoShape 30"/>
          <p:cNvSpPr>
            <a:spLocks noChangeArrowheads="1"/>
          </p:cNvSpPr>
          <p:nvPr/>
        </p:nvSpPr>
        <p:spPr bwMode="auto">
          <a:xfrm flipH="1">
            <a:off x="2572148" y="3217801"/>
            <a:ext cx="43562" cy="38401"/>
          </a:xfrm>
          <a:prstGeom prst="flowChartConnector">
            <a:avLst/>
          </a:prstGeom>
          <a:solidFill>
            <a:srgbClr val="DE0000"/>
          </a:solidFill>
          <a:ln w="3175" cap="rnd" algn="ctr">
            <a:solidFill>
              <a:srgbClr val="DE0000"/>
            </a:solidFill>
            <a:prstDash val="sysDot"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AutoShape 31"/>
          <p:cNvSpPr>
            <a:spLocks noChangeArrowheads="1"/>
          </p:cNvSpPr>
          <p:nvPr/>
        </p:nvSpPr>
        <p:spPr bwMode="auto">
          <a:xfrm flipH="1">
            <a:off x="2837153" y="2955625"/>
            <a:ext cx="43562" cy="38401"/>
          </a:xfrm>
          <a:prstGeom prst="flowChartConnector">
            <a:avLst/>
          </a:prstGeom>
          <a:solidFill>
            <a:srgbClr val="DE0000"/>
          </a:solidFill>
          <a:ln w="3175" cap="rnd" algn="ctr">
            <a:solidFill>
              <a:srgbClr val="DE0000"/>
            </a:solidFill>
            <a:prstDash val="sysDot"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flipH="1">
            <a:off x="1192607" y="4524139"/>
            <a:ext cx="43562" cy="38401"/>
          </a:xfrm>
          <a:prstGeom prst="flowChartConnector">
            <a:avLst/>
          </a:prstGeom>
          <a:solidFill>
            <a:srgbClr val="DE0000"/>
          </a:solidFill>
          <a:ln w="3175" cap="rnd" algn="ctr">
            <a:solidFill>
              <a:srgbClr val="DE0000"/>
            </a:solidFill>
            <a:prstDash val="sysDot"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Line 53"/>
          <p:cNvSpPr>
            <a:spLocks noChangeShapeType="1"/>
          </p:cNvSpPr>
          <p:nvPr/>
        </p:nvSpPr>
        <p:spPr bwMode="auto">
          <a:xfrm flipV="1">
            <a:off x="1202692" y="3900206"/>
            <a:ext cx="682805" cy="0"/>
          </a:xfrm>
          <a:prstGeom prst="line">
            <a:avLst/>
          </a:prstGeom>
          <a:noFill/>
          <a:ln w="28575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 anchorCtr="1"/>
          <a:lstStyle/>
          <a:p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Line 54"/>
          <p:cNvSpPr>
            <a:spLocks noChangeShapeType="1"/>
          </p:cNvSpPr>
          <p:nvPr/>
        </p:nvSpPr>
        <p:spPr bwMode="auto">
          <a:xfrm>
            <a:off x="1890575" y="3889816"/>
            <a:ext cx="17693" cy="652416"/>
          </a:xfrm>
          <a:prstGeom prst="line">
            <a:avLst/>
          </a:prstGeom>
          <a:noFill/>
          <a:ln w="28575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 anchorCtr="1"/>
          <a:lstStyle/>
          <a:p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32847" y="3693142"/>
            <a:ext cx="1090363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575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2.5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51106" y="4371950"/>
            <a:ext cx="2390399" cy="303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575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80×8=640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878287" y="1015810"/>
            <a:ext cx="6638544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一辆汽车行驶的路程和时间如下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1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2" grpId="1" animBg="1"/>
      <p:bldP spid="23" grpId="0" animBg="1"/>
      <p:bldP spid="23" grpId="1" animBg="1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9008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2256" y="1879972"/>
            <a:ext cx="2912269" cy="249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593640" y="624952"/>
            <a:ext cx="6113860" cy="428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乘船的人数与所付船费如下表。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017972" y="2476401"/>
            <a:ext cx="4730492" cy="816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⑴把上表填完整。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⑵所付船费与乘船人数成正比例吗？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701392" y="1130745"/>
          <a:ext cx="5318528" cy="8096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4915"/>
                <a:gridCol w="485957"/>
                <a:gridCol w="485957"/>
                <a:gridCol w="485957"/>
                <a:gridCol w="485957"/>
                <a:gridCol w="485957"/>
                <a:gridCol w="485957"/>
                <a:gridCol w="485957"/>
                <a:gridCol w="485957"/>
                <a:gridCol w="485957"/>
              </a:tblGrid>
              <a:tr h="4048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船费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650570" y="1559371"/>
            <a:ext cx="5212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107770" y="1571277"/>
            <a:ext cx="5196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622120" y="1583183"/>
            <a:ext cx="5212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084083" y="1571277"/>
            <a:ext cx="5196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01953" y="3523569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楷体" panose="02010609060101010101" pitchFamily="49" charset="-122"/>
              </a:rPr>
              <a:t>船费与乘船人数成正比例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2202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5450" y="1879972"/>
            <a:ext cx="2912269" cy="249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3925469" y="2363511"/>
            <a:ext cx="4730492" cy="1204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⑶先根据上表描点，再顺次连接各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点，你发现了什么？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914283" y="3521379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67946" y="3328374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3,15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158021" y="3302665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41450" y="3093532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4,20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401759" y="3083950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69234" y="2877072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5,25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645497" y="2865235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97018" y="2660611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6,30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89236" y="2646520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47662" y="2444151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7,35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1221015" y="2444151"/>
            <a:ext cx="1965712" cy="17554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4087794" y="3399846"/>
            <a:ext cx="50927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2400" dirty="0" smtClean="0">
                <a:solidFill>
                  <a:srgbClr val="FF0000"/>
                </a:solidFill>
                <a:ea typeface="楷体" panose="02010609060101010101" pitchFamily="49" charset="-122"/>
              </a:rPr>
              <a:t>图象是</a:t>
            </a:r>
            <a:r>
              <a:rPr lang="zh-CN" altLang="en-US" sz="2400" dirty="0">
                <a:solidFill>
                  <a:srgbClr val="FF0000"/>
                </a:solidFill>
                <a:ea typeface="楷体" panose="02010609060101010101" pitchFamily="49" charset="-122"/>
              </a:rPr>
              <a:t>一条经过原点的直线。</a:t>
            </a:r>
            <a:endParaRPr lang="zh-CN" altLang="en-US" sz="24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1626834" y="624952"/>
            <a:ext cx="6113860" cy="428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乘船的人数与所付船费如下表。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734586" y="1130745"/>
          <a:ext cx="5318528" cy="8096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4915"/>
                <a:gridCol w="485957"/>
                <a:gridCol w="485957"/>
                <a:gridCol w="485957"/>
                <a:gridCol w="485957"/>
                <a:gridCol w="485957"/>
                <a:gridCol w="485957"/>
                <a:gridCol w="485957"/>
                <a:gridCol w="485957"/>
                <a:gridCol w="485957"/>
              </a:tblGrid>
              <a:tr h="4048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船费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4683764" y="1559371"/>
            <a:ext cx="5212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5140964" y="1571277"/>
            <a:ext cx="5196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5655314" y="1583183"/>
            <a:ext cx="5212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4"/>
          <p:cNvSpPr txBox="1">
            <a:spLocks noChangeArrowheads="1"/>
          </p:cNvSpPr>
          <p:nvPr/>
        </p:nvSpPr>
        <p:spPr bwMode="auto">
          <a:xfrm>
            <a:off x="6117277" y="1571277"/>
            <a:ext cx="5196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2874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967506" y="624952"/>
            <a:ext cx="6113860" cy="428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乘船的人数与所付船费如下表。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75258" y="1130745"/>
          <a:ext cx="5318528" cy="8096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4915"/>
                <a:gridCol w="485957"/>
                <a:gridCol w="485957"/>
                <a:gridCol w="485957"/>
                <a:gridCol w="485957"/>
                <a:gridCol w="485957"/>
                <a:gridCol w="485957"/>
                <a:gridCol w="485957"/>
                <a:gridCol w="485957"/>
                <a:gridCol w="485957"/>
              </a:tblGrid>
              <a:tr h="4048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船费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34274" marB="3427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5024436" y="1559371"/>
            <a:ext cx="5212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5481636" y="1571277"/>
            <a:ext cx="5196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5995986" y="1583183"/>
            <a:ext cx="5212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6457949" y="1571277"/>
            <a:ext cx="5196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4266901" y="2341856"/>
            <a:ext cx="4730492" cy="816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⑷点（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8,40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）在这条直线上吗？这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一点表示什么含义？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447834" y="3116423"/>
            <a:ext cx="5092718" cy="120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8,40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）在这条直线上</a:t>
            </a:r>
            <a:r>
              <a:rPr lang="zh-CN" altLang="en-US" sz="2400" dirty="0">
                <a:solidFill>
                  <a:srgbClr val="FF0000"/>
                </a:solidFill>
                <a:ea typeface="楷体" panose="02010609060101010101" pitchFamily="49" charset="-122"/>
              </a:rPr>
              <a:t>，</a:t>
            </a:r>
            <a:endParaRPr lang="en-US" altLang="zh-CN" sz="2400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2400" dirty="0">
                <a:solidFill>
                  <a:srgbClr val="FF0000"/>
                </a:solidFill>
                <a:ea typeface="楷体" panose="02010609060101010101" pitchFamily="49" charset="-122"/>
              </a:rPr>
              <a:t>表示</a:t>
            </a:r>
            <a:r>
              <a:rPr lang="en-US" altLang="zh-CN" sz="2400" dirty="0">
                <a:solidFill>
                  <a:srgbClr val="FF0000"/>
                </a:solidFill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srgbClr val="FF0000"/>
                </a:solidFill>
                <a:ea typeface="楷体" panose="02010609060101010101" pitchFamily="49" charset="-122"/>
              </a:rPr>
              <a:t>人船费</a:t>
            </a:r>
            <a:r>
              <a:rPr lang="en-US" altLang="zh-CN" sz="2400" dirty="0">
                <a:solidFill>
                  <a:srgbClr val="FF0000"/>
                </a:solidFill>
                <a:ea typeface="楷体" panose="02010609060101010101" pitchFamily="49" charset="-122"/>
              </a:rPr>
              <a:t>40</a:t>
            </a:r>
            <a:r>
              <a:rPr lang="zh-CN" altLang="en-US" sz="2400" dirty="0">
                <a:solidFill>
                  <a:srgbClr val="FF0000"/>
                </a:solidFill>
                <a:ea typeface="楷体" panose="02010609060101010101" pitchFamily="49" charset="-122"/>
              </a:rPr>
              <a:t>元。</a:t>
            </a:r>
            <a:endParaRPr lang="zh-CN" altLang="en-US" sz="24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26122" y="1879972"/>
            <a:ext cx="2912269" cy="249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椭圆 16"/>
          <p:cNvSpPr/>
          <p:nvPr/>
        </p:nvSpPr>
        <p:spPr>
          <a:xfrm>
            <a:off x="2254955" y="3521379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08618" y="3328374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3,15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498693" y="3302665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82122" y="3093532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4,20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742431" y="3083950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09906" y="2877072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5,25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986169" y="2865235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37690" y="2660611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6,30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229908" y="2646520"/>
            <a:ext cx="64944" cy="649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88334" y="2444151"/>
            <a:ext cx="6896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7,35</a:t>
            </a:r>
            <a:r>
              <a:rPr lang="zh-CN" altLang="en-US" sz="1050" b="1" dirty="0">
                <a:solidFill>
                  <a:srgbClr val="FF0000"/>
                </a:solidFill>
                <a:ea typeface="楷体" panose="02010609060101010101" pitchFamily="49" charset="-122"/>
              </a:rPr>
              <a:t>）</a:t>
            </a:r>
            <a:endParaRPr lang="zh-CN" altLang="en-US" sz="10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561687" y="2444151"/>
            <a:ext cx="1965712" cy="17554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3"/>
            <a:ext cx="7500895" cy="2692185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2955086" y="1800237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认识正比</a:t>
            </a:r>
            <a:r>
              <a:rPr lang="zh-CN" altLang="en-US" sz="28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例图</a:t>
            </a:r>
            <a:r>
              <a:rPr lang="zh-CN" altLang="en-US" sz="28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</a:rPr>
              <a:t>象</a:t>
            </a:r>
            <a:endParaRPr lang="zh-CN" altLang="en-US" sz="28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03648" y="2067694"/>
            <a:ext cx="66160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正比例关系的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象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一条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经过原点的直线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象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直观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地看到两种量的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变化情况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不用计算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由一个量的值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直接找到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对应的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另一个量的值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984531" y="1445910"/>
            <a:ext cx="4468992" cy="29599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62125" y="1081567"/>
            <a:ext cx="4513804" cy="349138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6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853792" y="1571206"/>
              <a:ext cx="2753591" cy="11226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5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右图是生产某种啤酒时，生产啤酒的总量与所需大麦芽吨数的关系。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220" y="1394863"/>
            <a:ext cx="4027748" cy="2966265"/>
          </a:xfrm>
          <a:prstGeom prst="rect">
            <a:avLst/>
          </a:prstGeom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251520" y="915566"/>
            <a:ext cx="6552727" cy="47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生产啤酒的总量与所需大麦芽吨数的关系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348366" y="1723621"/>
            <a:ext cx="406074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从图中你可以发现什么？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4373070" y="2406041"/>
            <a:ext cx="434643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根据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右图说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一说，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吨大麦芽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能生产多少吨啤酒？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373070" y="3424781"/>
            <a:ext cx="4652994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估计一下，要生产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95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吨啤酒需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要多少吨大麦芽？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244" y="1153611"/>
            <a:ext cx="4315780" cy="3218339"/>
          </a:xfrm>
          <a:prstGeom prst="rect">
            <a:avLst/>
          </a:prstGeom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67544" y="674314"/>
            <a:ext cx="6552727" cy="47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生产啤酒的总量与所需大麦芽吨数的关系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564390" y="1259784"/>
            <a:ext cx="406074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从图中你可以发现什么？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7944" y="1984870"/>
            <a:ext cx="4752528" cy="2238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横轴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表示大麦芽的吨数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单位是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“吨”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向右分别表示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吨、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吨、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吨……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纵轴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表示啤酒总量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单位是“吨”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每小格代表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zh-CN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236" y="1106831"/>
            <a:ext cx="4315780" cy="3218339"/>
          </a:xfrm>
          <a:prstGeom prst="rect">
            <a:avLst/>
          </a:prstGeom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95536" y="627534"/>
            <a:ext cx="6552727" cy="47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生产啤酒的总量与所需大麦芽吨数的关系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492382" y="1213004"/>
            <a:ext cx="406074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从图中你可以发现什么？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228080" y="1895424"/>
            <a:ext cx="4896544" cy="22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50000"/>
              </a:lnSpc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横轴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纵轴上对应的是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也就是说用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吨大麦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芽可以生产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吨啤酒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依此类推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522" y="1106831"/>
            <a:ext cx="4315780" cy="3218339"/>
          </a:xfrm>
          <a:prstGeom prst="rect">
            <a:avLst/>
          </a:prstGeom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63822" y="627534"/>
            <a:ext cx="6552727" cy="47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生产啤酒的总量与所需大麦芽吨数的关系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560668" y="1213004"/>
            <a:ext cx="406074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从图中你可以发现什么？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4208238" y="1789252"/>
            <a:ext cx="4540226" cy="223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啤酒总量和大麦芽的吨数之间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的变化规律：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大麦芽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的吨数越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啤酒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总量越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大麦芽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的吨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数越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啤酒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总量越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236" y="1081603"/>
            <a:ext cx="4315780" cy="3218339"/>
          </a:xfrm>
          <a:prstGeom prst="rect">
            <a:avLst/>
          </a:prstGeom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95536" y="602306"/>
            <a:ext cx="6552727" cy="47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生产啤酒的总量与所需大麦芽吨数的关系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492382" y="1187776"/>
            <a:ext cx="406074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从图中你可以发现什么？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927283" y="1840990"/>
            <a:ext cx="604195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这个图像从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把各点按顺序连起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发现啤酒总量和大麦芽的吨数之间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成正比例关系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</a:t>
            </a:r>
            <a:r>
              <a:rPr kumimoji="0" lang="zh-CN" altLang="en-US" sz="2000" b="1" i="0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正比</a:t>
            </a:r>
            <a:r>
              <a:rPr kumimoji="0" lang="zh-CN" altLang="en-US" sz="20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例图象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927283" y="3395283"/>
            <a:ext cx="612433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正比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例图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一条通过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原点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的直线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289" y="1106831"/>
            <a:ext cx="4315780" cy="3218339"/>
          </a:xfrm>
          <a:prstGeom prst="rect">
            <a:avLst/>
          </a:prstGeom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41589" y="627534"/>
            <a:ext cx="6552727" cy="47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生产啤酒的总量与所需大麦芽吨数的关系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4402029" y="1160287"/>
            <a:ext cx="4346435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根据上图说一说，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吨大麦芽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能生产多少吨啤酒？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41823" y="2193507"/>
            <a:ext cx="4392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sz="20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</a:t>
            </a:r>
            <a:r>
              <a:rPr lang="en-US" altLang="zh-CN" sz="20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先在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横轴</a:t>
            </a: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上找到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所对应</a:t>
            </a:r>
            <a:endParaRPr lang="en-US" altLang="zh-CN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再由此点水平向左在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纵轴</a:t>
            </a: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上找</a:t>
            </a:r>
            <a:endParaRPr lang="en-US" altLang="zh-CN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出相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</a:t>
            </a: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的数据。这个数据是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70,</a:t>
            </a: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endParaRPr lang="en-US" altLang="zh-CN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大麦芽能生产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zh-CN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啤酒。</a:t>
            </a:r>
            <a:endParaRPr lang="zh-CN" altLang="zh-CN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Line 49"/>
          <p:cNvSpPr>
            <a:spLocks noChangeShapeType="1"/>
          </p:cNvSpPr>
          <p:nvPr/>
        </p:nvSpPr>
        <p:spPr bwMode="auto">
          <a:xfrm flipV="1">
            <a:off x="2673862" y="2493181"/>
            <a:ext cx="0" cy="1639318"/>
          </a:xfrm>
          <a:prstGeom prst="line">
            <a:avLst/>
          </a:prstGeom>
          <a:noFill/>
          <a:ln w="28575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 anchorCtr="1"/>
          <a:lstStyle/>
          <a:p>
            <a:endParaRPr lang="zh-CN" altLang="en-US" sz="1350"/>
          </a:p>
        </p:txBody>
      </p:sp>
      <p:sp>
        <p:nvSpPr>
          <p:cNvPr id="19" name="Line 50"/>
          <p:cNvSpPr>
            <a:spLocks noChangeShapeType="1"/>
          </p:cNvSpPr>
          <p:nvPr/>
        </p:nvSpPr>
        <p:spPr bwMode="auto">
          <a:xfrm flipH="1">
            <a:off x="1050857" y="2493181"/>
            <a:ext cx="1604476" cy="0"/>
          </a:xfrm>
          <a:prstGeom prst="line">
            <a:avLst/>
          </a:prstGeom>
          <a:noFill/>
          <a:ln w="28575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 anchorCtr="1"/>
          <a:lstStyle/>
          <a:p>
            <a:endParaRPr lang="zh-CN" altLang="en-US" sz="1350"/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829" y="1153611"/>
            <a:ext cx="4315780" cy="3218339"/>
          </a:xfrm>
          <a:prstGeom prst="rect">
            <a:avLst/>
          </a:prstGeom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18129" y="674314"/>
            <a:ext cx="6552727" cy="47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生产啤酒的总量与所需大麦芽吨数的关系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Line 49"/>
          <p:cNvSpPr>
            <a:spLocks noChangeShapeType="1"/>
          </p:cNvSpPr>
          <p:nvPr/>
        </p:nvSpPr>
        <p:spPr bwMode="auto">
          <a:xfrm flipV="1">
            <a:off x="2650402" y="2539961"/>
            <a:ext cx="0" cy="1639318"/>
          </a:xfrm>
          <a:prstGeom prst="line">
            <a:avLst/>
          </a:prstGeom>
          <a:noFill/>
          <a:ln w="28575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 anchorCtr="1"/>
          <a:lstStyle/>
          <a:p>
            <a:endParaRPr lang="zh-CN" altLang="en-US" sz="1350"/>
          </a:p>
        </p:txBody>
      </p:sp>
      <p:sp>
        <p:nvSpPr>
          <p:cNvPr id="19" name="Line 50"/>
          <p:cNvSpPr>
            <a:spLocks noChangeShapeType="1"/>
          </p:cNvSpPr>
          <p:nvPr/>
        </p:nvSpPr>
        <p:spPr bwMode="auto">
          <a:xfrm flipH="1">
            <a:off x="1027397" y="2539961"/>
            <a:ext cx="1604476" cy="0"/>
          </a:xfrm>
          <a:prstGeom prst="line">
            <a:avLst/>
          </a:prstGeom>
          <a:noFill/>
          <a:ln w="28575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 anchorCtr="1"/>
          <a:lstStyle/>
          <a:p>
            <a:endParaRPr lang="zh-CN" altLang="en-US" sz="1350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090537" y="1153610"/>
            <a:ext cx="4652994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估计一下，要生产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吨啤酒需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要多少吨大麦芽？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7944" y="1995686"/>
            <a:ext cx="504930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纵轴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上找到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95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从这点画横轴的平行线交正比例图象与一点，再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由这点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横轴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垂线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与横轴交于一点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一点接近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。要生产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95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啤酒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约需要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大麦芽。</a:t>
            </a:r>
            <a:endParaRPr lang="zh-CN" altLang="zh-CN" sz="20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Line 53"/>
          <p:cNvSpPr>
            <a:spLocks noChangeShapeType="1"/>
          </p:cNvSpPr>
          <p:nvPr/>
        </p:nvSpPr>
        <p:spPr bwMode="auto">
          <a:xfrm>
            <a:off x="1008867" y="1915360"/>
            <a:ext cx="2217573" cy="0"/>
          </a:xfrm>
          <a:prstGeom prst="line">
            <a:avLst/>
          </a:prstGeom>
          <a:noFill/>
          <a:ln w="28575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 anchorCtr="1"/>
          <a:lstStyle/>
          <a:p>
            <a:endParaRPr lang="zh-CN" altLang="en-US" sz="1350"/>
          </a:p>
        </p:txBody>
      </p:sp>
      <p:sp>
        <p:nvSpPr>
          <p:cNvPr id="22" name="Line 54"/>
          <p:cNvSpPr>
            <a:spLocks noChangeShapeType="1"/>
          </p:cNvSpPr>
          <p:nvPr/>
        </p:nvSpPr>
        <p:spPr bwMode="auto">
          <a:xfrm>
            <a:off x="3226441" y="1891889"/>
            <a:ext cx="0" cy="2255585"/>
          </a:xfrm>
          <a:prstGeom prst="line">
            <a:avLst/>
          </a:prstGeom>
          <a:noFill/>
          <a:ln w="28575">
            <a:solidFill>
              <a:srgbClr val="DE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 anchorCtr="1"/>
          <a:lstStyle/>
          <a:p>
            <a:endParaRPr lang="zh-CN" altLang="en-US" sz="1350"/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KSO_WPP_MARK_KEY" val="1e7b03be-aaa1-46f9-ad08-ae7e641d018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1386</Words>
  <Application>WPS 演示</Application>
  <PresentationFormat>全屏显示(16:9)</PresentationFormat>
  <Paragraphs>348</Paragraphs>
  <Slides>15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Times New Roman</vt:lpstr>
      <vt:lpstr>幼圆</vt:lpstr>
      <vt:lpstr>Calibri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《啤酒生产中的数学》PPT教学课件(第5课时)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74</cp:revision>
  <dcterms:created xsi:type="dcterms:W3CDTF">2018-09-11T05:46:00Z</dcterms:created>
  <dcterms:modified xsi:type="dcterms:W3CDTF">2023-02-13T05:53:33Z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5CA3C52BFB8546AD8B5D3F02A1BFFF1B</vt:lpwstr>
  </property>
  <property fmtid="{D5CDD505-2E9C-101B-9397-08002B2CF9AE}" pid="3" name="KSOProductBuildVer">
    <vt:lpwstr>2052-11.1.0.13703</vt:lpwstr>
  </property>
</Properties>
</file>