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1" r:id="rId4"/>
    <p:sldId id="292" r:id="rId5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289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16196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反比例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emf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51748" y="1045104"/>
            <a:ext cx="7264668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下面哪个表格中的两种量成反比例？为什么？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" name="Line 71"/>
          <p:cNvSpPr>
            <a:spLocks noChangeShapeType="1"/>
          </p:cNvSpPr>
          <p:nvPr/>
        </p:nvSpPr>
        <p:spPr bwMode="auto">
          <a:xfrm>
            <a:off x="1882847" y="2071928"/>
            <a:ext cx="0" cy="283369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7500" tIns="35100" rIns="67500" bIns="35100" anchor="ctr" anchorCtr="1"/>
          <a:lstStyle/>
          <a:p>
            <a:endParaRPr lang="zh-CN" altLang="en-US" sz="2400"/>
          </a:p>
        </p:txBody>
      </p:sp>
      <p:sp>
        <p:nvSpPr>
          <p:cNvPr id="10" name="Line 72"/>
          <p:cNvSpPr>
            <a:spLocks noChangeShapeType="1"/>
          </p:cNvSpPr>
          <p:nvPr/>
        </p:nvSpPr>
        <p:spPr bwMode="auto">
          <a:xfrm>
            <a:off x="5825006" y="2071928"/>
            <a:ext cx="0" cy="283369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7500" tIns="35100" rIns="67500" bIns="35100" anchor="ctr" anchorCtr="1"/>
          <a:lstStyle/>
          <a:p>
            <a:endParaRPr lang="zh-CN" altLang="en-US" sz="2400"/>
          </a:p>
        </p:txBody>
      </p:sp>
      <p:sp>
        <p:nvSpPr>
          <p:cNvPr id="11" name="Line 73"/>
          <p:cNvSpPr>
            <a:spLocks noChangeShapeType="1"/>
          </p:cNvSpPr>
          <p:nvPr/>
        </p:nvSpPr>
        <p:spPr bwMode="auto">
          <a:xfrm>
            <a:off x="1882847" y="2355297"/>
            <a:ext cx="0" cy="2286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7500" tIns="35100" rIns="67500" bIns="35100" anchor="ctr" anchorCtr="1"/>
          <a:lstStyle/>
          <a:p>
            <a:endParaRPr lang="zh-CN" altLang="en-US" sz="2400"/>
          </a:p>
        </p:txBody>
      </p:sp>
      <p:sp>
        <p:nvSpPr>
          <p:cNvPr id="12" name="Line 74"/>
          <p:cNvSpPr>
            <a:spLocks noChangeShapeType="1"/>
          </p:cNvSpPr>
          <p:nvPr/>
        </p:nvSpPr>
        <p:spPr bwMode="auto">
          <a:xfrm>
            <a:off x="5825006" y="2355297"/>
            <a:ext cx="0" cy="2286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7500" tIns="35100" rIns="67500" bIns="35100" anchor="ctr" anchorCtr="1"/>
          <a:lstStyle/>
          <a:p>
            <a:endParaRPr lang="zh-CN" altLang="en-US" sz="2400"/>
          </a:p>
        </p:txBody>
      </p:sp>
      <p:sp>
        <p:nvSpPr>
          <p:cNvPr id="13" name="Rectangle 166"/>
          <p:cNvSpPr>
            <a:spLocks noChangeArrowheads="1"/>
          </p:cNvSpPr>
          <p:nvPr/>
        </p:nvSpPr>
        <p:spPr bwMode="auto">
          <a:xfrm>
            <a:off x="1345356" y="1720599"/>
            <a:ext cx="6066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走路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时，走的速度和时间情况如下表：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Group 399"/>
          <p:cNvGraphicFramePr>
            <a:graphicFrameLocks noGrp="1"/>
          </p:cNvGraphicFramePr>
          <p:nvPr/>
        </p:nvGraphicFramePr>
        <p:xfrm>
          <a:off x="1618989" y="2380198"/>
          <a:ext cx="5906022" cy="75942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788414"/>
                <a:gridCol w="682946"/>
                <a:gridCol w="700219"/>
                <a:gridCol w="684275"/>
                <a:gridCol w="682946"/>
                <a:gridCol w="681618"/>
                <a:gridCol w="685604"/>
              </a:tblGrid>
              <a:tr h="3912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速度（米）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40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6820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时间（分）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15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14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10 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602043" y="3164524"/>
            <a:ext cx="3752849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40×15 = 600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540655" y="3164524"/>
            <a:ext cx="434218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50×14 = 700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963211" y="3759625"/>
            <a:ext cx="556180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速度与时间的积不一定，不成反比例。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95000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51748" y="771550"/>
            <a:ext cx="7264668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下面哪个表格中的两种量成反比例？为什么？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2" name="Rectangle 190"/>
          <p:cNvSpPr>
            <a:spLocks noChangeArrowheads="1"/>
          </p:cNvSpPr>
          <p:nvPr/>
        </p:nvSpPr>
        <p:spPr bwMode="auto">
          <a:xfrm>
            <a:off x="1222972" y="1499269"/>
            <a:ext cx="6768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kumimoji="1"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一段路，每分钟走</a:t>
            </a:r>
            <a:r>
              <a:rPr kumimoji="1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距离</a:t>
            </a:r>
            <a:r>
              <a:rPr kumimoji="1"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和所</a:t>
            </a:r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用的时间情况如下表：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3" name="Group 342"/>
          <p:cNvGraphicFramePr>
            <a:graphicFrameLocks noGrp="1"/>
          </p:cNvGraphicFramePr>
          <p:nvPr/>
        </p:nvGraphicFramePr>
        <p:xfrm>
          <a:off x="1468031" y="2049572"/>
          <a:ext cx="6207938" cy="72042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79838"/>
                <a:gridCol w="717858"/>
                <a:gridCol w="736015"/>
                <a:gridCol w="720652"/>
                <a:gridCol w="716461"/>
                <a:gridCol w="716462"/>
                <a:gridCol w="720652"/>
              </a:tblGrid>
              <a:tr h="3926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速度（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40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277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时间（分）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30 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24 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12 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892504" y="2968461"/>
            <a:ext cx="3183899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40×30 = 1200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2980049" y="2968461"/>
            <a:ext cx="3183901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50×24 = 1200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1281742" y="3655366"/>
            <a:ext cx="597716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速度与时间的积一定，成反比例。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4972112" y="2968461"/>
            <a:ext cx="3183899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60×20 = 1200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7156481" y="3286065"/>
            <a:ext cx="1999059" cy="3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15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……</a:t>
            </a:r>
            <a:endParaRPr lang="en-US" altLang="zh-CN" sz="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6041" y="8493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157299" y="2351178"/>
            <a:ext cx="6073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每页字数与页数成反比例吗？为什么？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61"/>
          <p:cNvSpPr txBox="1">
            <a:spLocks noChangeArrowheads="1"/>
          </p:cNvSpPr>
          <p:nvPr/>
        </p:nvSpPr>
        <p:spPr bwMode="auto">
          <a:xfrm>
            <a:off x="3866628" y="3514941"/>
            <a:ext cx="28368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总字数（一定）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62"/>
          <p:cNvSpPr txBox="1">
            <a:spLocks noChangeArrowheads="1"/>
          </p:cNvSpPr>
          <p:nvPr/>
        </p:nvSpPr>
        <p:spPr bwMode="auto">
          <a:xfrm>
            <a:off x="3958933" y="3514941"/>
            <a:ext cx="155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64"/>
          <p:cNvSpPr txBox="1">
            <a:spLocks noChangeArrowheads="1"/>
          </p:cNvSpPr>
          <p:nvPr/>
        </p:nvSpPr>
        <p:spPr bwMode="auto">
          <a:xfrm>
            <a:off x="1482401" y="3514941"/>
            <a:ext cx="2534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每页字数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66"/>
          <p:cNvSpPr>
            <a:spLocks noChangeArrowheads="1"/>
          </p:cNvSpPr>
          <p:nvPr/>
        </p:nvSpPr>
        <p:spPr bwMode="auto">
          <a:xfrm>
            <a:off x="1313785" y="771550"/>
            <a:ext cx="6498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有一篇文章，编辑设计了以下几种排版方案。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Group 35"/>
          <p:cNvGraphicFramePr>
            <a:graphicFrameLocks noGrp="1"/>
          </p:cNvGraphicFramePr>
          <p:nvPr/>
        </p:nvGraphicFramePr>
        <p:xfrm>
          <a:off x="1776041" y="1274044"/>
          <a:ext cx="5749423" cy="9727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714121"/>
                <a:gridCol w="750722"/>
                <a:gridCol w="908470"/>
                <a:gridCol w="846498"/>
                <a:gridCol w="846497"/>
                <a:gridCol w="683115"/>
              </a:tblGrid>
              <a:tr h="4952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每页字数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77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页    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4" name="Text Box 248"/>
          <p:cNvSpPr txBox="1">
            <a:spLocks noChangeArrowheads="1"/>
          </p:cNvSpPr>
          <p:nvPr/>
        </p:nvSpPr>
        <p:spPr bwMode="auto">
          <a:xfrm>
            <a:off x="1751407" y="2948882"/>
            <a:ext cx="12375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成反比例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1305" y="83055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67135" y="699542"/>
            <a:ext cx="69772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判断下面的两种量是否成反比例。为什么？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54138" y="1258690"/>
            <a:ext cx="51839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啤酒厂要运走一批啤酒，运输情况如下表：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Group 93"/>
          <p:cNvGraphicFramePr>
            <a:graphicFrameLocks noGrp="1"/>
          </p:cNvGraphicFramePr>
          <p:nvPr/>
        </p:nvGraphicFramePr>
        <p:xfrm>
          <a:off x="1547665" y="1736577"/>
          <a:ext cx="6378487" cy="62864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67838"/>
                <a:gridCol w="709047"/>
                <a:gridCol w="709047"/>
                <a:gridCol w="707581"/>
                <a:gridCol w="710511"/>
                <a:gridCol w="709047"/>
                <a:gridCol w="965416"/>
              </a:tblGrid>
              <a:tr h="323849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每次运走的吨数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96466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运的次数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1" name="Rectangle 96"/>
          <p:cNvSpPr>
            <a:spLocks noChangeArrowheads="1"/>
          </p:cNvSpPr>
          <p:nvPr/>
        </p:nvSpPr>
        <p:spPr bwMode="auto">
          <a:xfrm>
            <a:off x="1547665" y="2479113"/>
            <a:ext cx="64536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成反比例。 每次运走的吨数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运的次数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总吨数（一定）</a:t>
            </a:r>
            <a:endParaRPr lang="zh-CN" altLang="en-US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Group 100"/>
          <p:cNvGraphicFramePr>
            <a:graphicFrameLocks noGrp="1"/>
          </p:cNvGraphicFramePr>
          <p:nvPr/>
        </p:nvGraphicFramePr>
        <p:xfrm>
          <a:off x="1547665" y="2933813"/>
          <a:ext cx="6378485" cy="62865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785976"/>
                <a:gridCol w="778464"/>
                <a:gridCol w="656695"/>
                <a:gridCol w="723378"/>
                <a:gridCol w="723378"/>
                <a:gridCol w="658144"/>
                <a:gridCol w="1052450"/>
              </a:tblGrid>
              <a:tr h="323850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运走的吨数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28600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剩下的吨数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3" name="Rectangle 253"/>
          <p:cNvSpPr>
            <a:spLocks noChangeArrowheads="1"/>
          </p:cNvSpPr>
          <p:nvPr/>
        </p:nvSpPr>
        <p:spPr bwMode="auto">
          <a:xfrm>
            <a:off x="1547665" y="3797019"/>
            <a:ext cx="60657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不成比例。运走的吨数＋剩下的吨数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总吨数（一定）</a:t>
            </a:r>
            <a:endParaRPr lang="zh-CN" altLang="en-US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8197" y="8963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971695" y="1319159"/>
            <a:ext cx="61019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）购买同一种商品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和总价如下表：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Group 73"/>
          <p:cNvGraphicFramePr>
            <a:graphicFrameLocks noGrp="1"/>
          </p:cNvGraphicFramePr>
          <p:nvPr/>
        </p:nvGraphicFramePr>
        <p:xfrm>
          <a:off x="1235197" y="1846291"/>
          <a:ext cx="6786363" cy="6096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035035"/>
                <a:gridCol w="1260914"/>
                <a:gridCol w="1163472"/>
                <a:gridCol w="1161809"/>
                <a:gridCol w="1165133"/>
              </a:tblGrid>
              <a:tr h="251460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（千克）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</a:tr>
              <a:tr h="270149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总价（元）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</a:tr>
            </a:tbl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333986" y="771550"/>
            <a:ext cx="6075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每个表中的两种量成什么关系？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216296" y="3036462"/>
            <a:ext cx="7892208" cy="109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数量变化，总价也随着变化，单价不变，总价和数量的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比值一定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，总价和数量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成正比例关系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1947" y="8658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274277" y="1444640"/>
            <a:ext cx="69827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）用同样的钱购买不同的商品的单价和数量如下表：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Group 72"/>
          <p:cNvGraphicFramePr>
            <a:graphicFrameLocks noGrp="1"/>
          </p:cNvGraphicFramePr>
          <p:nvPr/>
        </p:nvGraphicFramePr>
        <p:xfrm>
          <a:off x="1533079" y="2005899"/>
          <a:ext cx="6247160" cy="6096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081893"/>
                <a:gridCol w="952103"/>
                <a:gridCol w="1069080"/>
                <a:gridCol w="1073523"/>
                <a:gridCol w="1070561"/>
              </a:tblGrid>
              <a:tr h="158849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 价（元）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</a:tr>
              <a:tr h="275035"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数 量（千克）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>
                      <a:lvl1pPr algn="l"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algn="l"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algn="l"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l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horzOverflow="overflow"/>
                </a:tc>
              </a:tr>
            </a:tbl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327736" y="741080"/>
            <a:ext cx="6075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每个表中的两种量成什么关系？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315085" y="3078128"/>
            <a:ext cx="757739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单价变化，数量也随着变化，总价不变，单价和数量的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乘积一定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，单价和数量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成反比例关系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6141" y="88798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72280" y="733295"/>
            <a:ext cx="8900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判断下列各题中的两种量是不是成反比例，说出理由。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874389" y="1253022"/>
            <a:ext cx="55992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）煤的总量一定，每天的烧煤量与烧的天数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74389" y="3662580"/>
            <a:ext cx="70975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）飞机从北京飞往上海，飞行的速度与需要的时间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694091" y="1654615"/>
            <a:ext cx="66332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  每天的烧煤量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烧的天数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煤的总量（一定）</a:t>
            </a:r>
            <a:endParaRPr lang="zh-CN" altLang="en-US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874389" y="2056208"/>
            <a:ext cx="45669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）长方形的面积一定，它的长和宽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694091" y="2457801"/>
            <a:ext cx="50847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  长</a:t>
            </a:r>
            <a:r>
              <a:rPr lang="en-US" altLang="zh-CN" sz="20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0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长方形的面积（一定）</a:t>
            </a:r>
            <a:endParaRPr lang="zh-CN" altLang="en-US" sz="2000" b="1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874389" y="2859394"/>
            <a:ext cx="62469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）学校计划植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棵树，已植的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棵数与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未植的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694091" y="3260987"/>
            <a:ext cx="62469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不成比例  已植的</a:t>
            </a:r>
            <a:r>
              <a:rPr lang="zh-CN" altLang="en-US" sz="2000" b="1" dirty="0" smtClean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棵数</a:t>
            </a:r>
            <a:r>
              <a:rPr lang="en-US" altLang="zh-CN" sz="2000" b="1" dirty="0" smtClean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未植的</a:t>
            </a:r>
            <a:r>
              <a:rPr lang="zh-CN" altLang="en-US" sz="2000" b="1" dirty="0" smtClean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棵数</a:t>
            </a:r>
            <a:r>
              <a:rPr lang="en-US" altLang="zh-CN" sz="2000" b="1" dirty="0" smtClean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en-US" sz="2000" b="1" dirty="0" smtClean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棵数（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一定）</a:t>
            </a:r>
            <a:endParaRPr lang="zh-CN" altLang="en-US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695353" y="4064173"/>
            <a:ext cx="48266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  速度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总路程（一定）</a:t>
            </a:r>
            <a:endParaRPr lang="zh-CN" altLang="en-US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402449" y="19236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反比例的意义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51093" y="2356895"/>
            <a:ext cx="73533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相关联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的量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一种量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另一种量也随着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。如果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这两种量中相对应的两个数的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积一定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这两种量就叫作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反比例的量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它们的关系叫作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反比例关系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字母</a:t>
            </a:r>
            <a:r>
              <a:rPr lang="zh-CN" altLang="zh-CN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9198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从表中，你知道了哪些数学信息？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9741" y="1759942"/>
            <a:ext cx="4414707" cy="2540000"/>
          </a:xfrm>
          <a:prstGeom prst="rect">
            <a:avLst/>
          </a:prstGeom>
        </p:spPr>
      </p:pic>
      <p:graphicFrame>
        <p:nvGraphicFramePr>
          <p:cNvPr id="15" name="Group 467"/>
          <p:cNvGraphicFramePr>
            <a:graphicFrameLocks noGrp="1"/>
          </p:cNvGraphicFramePr>
          <p:nvPr/>
        </p:nvGraphicFramePr>
        <p:xfrm>
          <a:off x="4067944" y="1086228"/>
          <a:ext cx="4628668" cy="81081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34724"/>
                <a:gridCol w="542868"/>
                <a:gridCol w="529603"/>
                <a:gridCol w="531644"/>
                <a:gridCol w="529603"/>
                <a:gridCol w="528582"/>
                <a:gridCol w="531644"/>
              </a:tblGrid>
              <a:tr h="4750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每天生产的吨数</a:t>
                      </a:r>
                      <a:endParaRPr kumimoji="0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200 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 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357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需要生产的天数</a:t>
                      </a:r>
                      <a:endParaRPr kumimoji="0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60 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30 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12 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1890337" y="4228855"/>
            <a:ext cx="6291263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每天生产的吨数和需要生产的天数这两种量有什么关系呢？</a:t>
            </a:r>
            <a:endParaRPr lang="zh-CN" altLang="en-US" sz="18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221"/>
          <p:cNvSpPr>
            <a:spLocks noChangeArrowheads="1"/>
          </p:cNvSpPr>
          <p:nvPr/>
        </p:nvSpPr>
        <p:spPr bwMode="auto">
          <a:xfrm>
            <a:off x="2434458" y="696410"/>
            <a:ext cx="664891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啤酒厂要生产一批啤酒，每天生产的吨数与需要的天数如下表。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467"/>
          <p:cNvGraphicFramePr>
            <a:graphicFrameLocks noGrp="1"/>
          </p:cNvGraphicFramePr>
          <p:nvPr/>
        </p:nvGraphicFramePr>
        <p:xfrm>
          <a:off x="971600" y="1558856"/>
          <a:ext cx="7183505" cy="81081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226635"/>
                <a:gridCol w="842510"/>
                <a:gridCol w="821922"/>
                <a:gridCol w="825089"/>
                <a:gridCol w="821922"/>
                <a:gridCol w="820338"/>
                <a:gridCol w="825089"/>
              </a:tblGrid>
              <a:tr h="4750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每天生产的吨数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357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需要生产的天数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60 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  <p:sp>
        <p:nvSpPr>
          <p:cNvPr id="8" name="Rectangle 221"/>
          <p:cNvSpPr>
            <a:spLocks noChangeArrowheads="1"/>
          </p:cNvSpPr>
          <p:nvPr/>
        </p:nvSpPr>
        <p:spPr bwMode="auto">
          <a:xfrm>
            <a:off x="1103271" y="1112441"/>
            <a:ext cx="71835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啤酒厂要生产一批啤酒，每天生产的吨数与需要的天数如下表。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5" y="2736203"/>
            <a:ext cx="7531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从左往右看表中数据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发现每天生产的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吨数越多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越少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从右往左看表中数据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发现每天生产的吨数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越少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的天数就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越多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</a:t>
            </a:r>
            <a:r>
              <a:rPr lang="zh-CN" altLang="zh-CN" sz="20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相关联的量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079612" y="2643758"/>
            <a:ext cx="7164796" cy="1662218"/>
          </a:xfrm>
          <a:prstGeom prst="roundRect">
            <a:avLst>
              <a:gd name="adj" fmla="val 16667"/>
            </a:avLst>
          </a:prstGeom>
          <a:noFill/>
          <a:ln w="60325">
            <a:solidFill>
              <a:srgbClr val="FF99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467"/>
          <p:cNvGraphicFramePr>
            <a:graphicFrameLocks noGrp="1"/>
          </p:cNvGraphicFramePr>
          <p:nvPr/>
        </p:nvGraphicFramePr>
        <p:xfrm>
          <a:off x="971600" y="1558856"/>
          <a:ext cx="7183505" cy="81081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226635"/>
                <a:gridCol w="842510"/>
                <a:gridCol w="821922"/>
                <a:gridCol w="825089"/>
                <a:gridCol w="821922"/>
                <a:gridCol w="820338"/>
                <a:gridCol w="825089"/>
              </a:tblGrid>
              <a:tr h="4750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每天生产的吨数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357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需要生产的天数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60 </a:t>
                      </a:r>
                      <a:endParaRPr kumimoji="0" lang="en-US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12 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  <p:sp>
        <p:nvSpPr>
          <p:cNvPr id="8" name="Rectangle 221"/>
          <p:cNvSpPr>
            <a:spLocks noChangeArrowheads="1"/>
          </p:cNvSpPr>
          <p:nvPr/>
        </p:nvSpPr>
        <p:spPr bwMode="auto">
          <a:xfrm>
            <a:off x="1103271" y="1112441"/>
            <a:ext cx="71835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啤酒厂要生产一批啤酒，每天生产的吨数与需要的天数如下表。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951461" y="522105"/>
            <a:ext cx="57134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计算并比较两种量相对应的两个数的积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66198" y="3435846"/>
            <a:ext cx="8624889" cy="9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每天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生产的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吨数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和需要的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天数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就是生产啤酒的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总吨数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。生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产的这批啤酒的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总量是不变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endParaRPr kumimoji="0" lang="zh-CN" alt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8751" y="2679670"/>
            <a:ext cx="17411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100×60=6000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79378" y="2679670"/>
            <a:ext cx="19992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200×30=6000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0112" y="2679670"/>
            <a:ext cx="20104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300×20=6000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8531" y="3042347"/>
            <a:ext cx="19992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400×15=6000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03390" y="3042347"/>
            <a:ext cx="30428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500×12=6000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532333" y="1159771"/>
            <a:ext cx="0" cy="2286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7500" tIns="35100" rIns="67500" bIns="35100" anchor="ctr" anchorCtr="1"/>
          <a:lstStyle/>
          <a:p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6138045" y="1304130"/>
            <a:ext cx="0" cy="2286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lIns="67500" tIns="35100" rIns="67500" bIns="35100" anchor="ctr" anchorCtr="1"/>
          <a:lstStyle/>
          <a:p>
            <a:endParaRPr lang="zh-CN" altLang="en-US" sz="1350"/>
          </a:p>
        </p:txBody>
      </p:sp>
      <p:graphicFrame>
        <p:nvGraphicFramePr>
          <p:cNvPr id="9" name="Group 8"/>
          <p:cNvGraphicFramePr>
            <a:graphicFrameLocks noGrp="1"/>
          </p:cNvGraphicFramePr>
          <p:nvPr/>
        </p:nvGraphicFramePr>
        <p:xfrm>
          <a:off x="1311961" y="1258989"/>
          <a:ext cx="6577762" cy="78466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606646"/>
                <a:gridCol w="675308"/>
                <a:gridCol w="680433"/>
                <a:gridCol w="639428"/>
                <a:gridCol w="657367"/>
                <a:gridCol w="657368"/>
                <a:gridCol w="661212"/>
              </a:tblGrid>
              <a:tr h="4042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kumimoji="0" lang="en-US" altLang="zh-CN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200 </a:t>
                      </a:r>
                      <a:endParaRPr kumimoji="0" lang="en-US" altLang="zh-CN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kumimoji="0" lang="en-US" altLang="zh-CN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kumimoji="0" lang="en-US" altLang="zh-CN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 </a:t>
                      </a:r>
                      <a:endParaRPr kumimoji="0" lang="en-US" altLang="zh-CN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</a:tr>
              <a:tr h="38044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kern="1200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60 </a:t>
                      </a:r>
                      <a:endParaRPr kumimoji="0" lang="en-US" altLang="zh-CN" sz="2000" b="1" u="none" strike="noStrike" kern="1200" cap="none" normalizeH="0" baseline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30 </a:t>
                      </a:r>
                      <a:endParaRPr kumimoji="0" lang="en-US" altLang="zh-CN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r>
                        <a:rPr kumimoji="0" lang="en-US" altLang="zh-CN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12 </a:t>
                      </a:r>
                      <a:endParaRPr kumimoji="0" lang="en-US" altLang="zh-CN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kumimoji="0" lang="en-US" altLang="zh-CN" sz="20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0" marR="0" marT="0" marB="0" anchor="ctr" anchorCtr="1" horzOverflow="overflow"/>
                </a:tc>
              </a:tr>
            </a:tbl>
          </a:graphicData>
        </a:graphic>
      </p:graphicFrame>
      <p:sp>
        <p:nvSpPr>
          <p:cNvPr id="10" name="Rectangle 11"/>
          <p:cNvSpPr>
            <a:spLocks noChangeArrowheads="1"/>
          </p:cNvSpPr>
          <p:nvPr/>
        </p:nvSpPr>
        <p:spPr bwMode="auto">
          <a:xfrm flipH="1">
            <a:off x="2503234" y="376114"/>
            <a:ext cx="323286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找规律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043608" y="3037104"/>
            <a:ext cx="7037904" cy="141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总吨数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不变，也就是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每天生产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的吨数与需要生产的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天数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积一定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。我们就说每天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生产的吨数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与需要的生产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天数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是成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反比例的量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，它们的关系叫作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反比例关系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6892094" y="2591882"/>
            <a:ext cx="485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</a:t>
            </a:r>
            <a:endParaRPr lang="en-US" altLang="zh-CN" sz="2000" b="1" i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6886363" y="2331196"/>
            <a:ext cx="700462" cy="307777"/>
          </a:xfrm>
          <a:prstGeom prst="rect">
            <a:avLst/>
          </a:prstGeom>
          <a:noFill/>
          <a:ln w="28575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2741547" y="1258682"/>
            <a:ext cx="647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endParaRPr lang="en-US" altLang="zh-CN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2582507" y="1651819"/>
            <a:ext cx="4857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endParaRPr lang="en-US" altLang="zh-CN" sz="2000" b="1" i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Rectangle 48"/>
          <p:cNvSpPr>
            <a:spLocks noChangeArrowheads="1"/>
          </p:cNvSpPr>
          <p:nvPr/>
        </p:nvSpPr>
        <p:spPr bwMode="auto">
          <a:xfrm>
            <a:off x="1434386" y="1303620"/>
            <a:ext cx="23405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每天生产的吨数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Rectangle 49"/>
          <p:cNvSpPr>
            <a:spLocks noChangeArrowheads="1"/>
          </p:cNvSpPr>
          <p:nvPr/>
        </p:nvSpPr>
        <p:spPr bwMode="auto">
          <a:xfrm>
            <a:off x="1646609" y="1314894"/>
            <a:ext cx="1916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B2913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每天生产的吨数</a:t>
            </a:r>
            <a:endParaRPr lang="zh-CN" altLang="en-US" sz="2000" b="1" dirty="0">
              <a:solidFill>
                <a:srgbClr val="FB2913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1705109" y="1738244"/>
            <a:ext cx="181488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需要生产的天数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646609" y="1737588"/>
            <a:ext cx="1998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B2913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需要生产的天数</a:t>
            </a:r>
            <a:endParaRPr lang="zh-CN" altLang="en-US" sz="2000" b="1" dirty="0">
              <a:solidFill>
                <a:srgbClr val="FB2913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427989" y="2299049"/>
            <a:ext cx="19978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100×60=6000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3468219" y="2299049"/>
            <a:ext cx="19978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200×30=6000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5254545" y="2285594"/>
            <a:ext cx="1188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6000912" y="2299049"/>
            <a:ext cx="28609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生产的总吨数不变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Rectangle 56"/>
          <p:cNvSpPr>
            <a:spLocks noChangeArrowheads="1"/>
          </p:cNvSpPr>
          <p:nvPr/>
        </p:nvSpPr>
        <p:spPr bwMode="auto">
          <a:xfrm rot="5400000" flipH="1">
            <a:off x="5740670" y="-541135"/>
            <a:ext cx="370262" cy="4003745"/>
          </a:xfrm>
          <a:prstGeom prst="rect">
            <a:avLst/>
          </a:prstGeom>
          <a:solidFill>
            <a:srgbClr val="FF0000">
              <a:alpha val="23921"/>
            </a:srgbClr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Rectangle 57"/>
          <p:cNvSpPr>
            <a:spLocks noChangeArrowheads="1"/>
          </p:cNvSpPr>
          <p:nvPr/>
        </p:nvSpPr>
        <p:spPr bwMode="auto">
          <a:xfrm rot="5400000" flipH="1">
            <a:off x="5771450" y="-171254"/>
            <a:ext cx="330134" cy="4003745"/>
          </a:xfrm>
          <a:prstGeom prst="rect">
            <a:avLst/>
          </a:prstGeom>
          <a:solidFill>
            <a:srgbClr val="00B050">
              <a:alpha val="23921"/>
            </a:srgbClr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1212182" y="2786714"/>
            <a:ext cx="320115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式子表示它们的关系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560500" y="3165729"/>
            <a:ext cx="53258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每天生产的吨数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需要的天数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总吨数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1268029" y="4134654"/>
            <a:ext cx="2537739" cy="33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字母关系式表示：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0" name="Group 38"/>
          <p:cNvGrpSpPr/>
          <p:nvPr/>
        </p:nvGrpSpPr>
        <p:grpSpPr bwMode="auto">
          <a:xfrm>
            <a:off x="4536548" y="4140845"/>
            <a:ext cx="1715692" cy="363141"/>
            <a:chOff x="3509" y="3702"/>
            <a:chExt cx="1441" cy="305"/>
          </a:xfrm>
        </p:grpSpPr>
        <p:sp>
          <p:nvSpPr>
            <p:cNvPr id="31" name="Text Box 39"/>
            <p:cNvSpPr txBox="1">
              <a:spLocks noChangeArrowheads="1"/>
            </p:cNvSpPr>
            <p:nvPr/>
          </p:nvSpPr>
          <p:spPr bwMode="auto">
            <a:xfrm>
              <a:off x="3701" y="3702"/>
              <a:ext cx="8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y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2" name="Text Box 40"/>
            <p:cNvSpPr txBox="1">
              <a:spLocks noChangeArrowheads="1"/>
            </p:cNvSpPr>
            <p:nvPr/>
          </p:nvSpPr>
          <p:spPr bwMode="auto">
            <a:xfrm>
              <a:off x="3509" y="3702"/>
              <a:ext cx="10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3" name="Text Box 41"/>
            <p:cNvSpPr txBox="1">
              <a:spLocks noChangeArrowheads="1"/>
            </p:cNvSpPr>
            <p:nvPr/>
          </p:nvSpPr>
          <p:spPr bwMode="auto">
            <a:xfrm>
              <a:off x="4051" y="3707"/>
              <a:ext cx="10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k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4" name="Text Box 42"/>
            <p:cNvSpPr txBox="1">
              <a:spLocks noChangeArrowheads="1"/>
            </p:cNvSpPr>
            <p:nvPr/>
          </p:nvSpPr>
          <p:spPr bwMode="auto">
            <a:xfrm>
              <a:off x="3908" y="3707"/>
              <a:ext cx="123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5" name="Text Box 43"/>
            <p:cNvSpPr txBox="1">
              <a:spLocks noChangeArrowheads="1"/>
            </p:cNvSpPr>
            <p:nvPr/>
          </p:nvSpPr>
          <p:spPr bwMode="auto">
            <a:xfrm>
              <a:off x="4083" y="3748"/>
              <a:ext cx="867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（</a:t>
              </a:r>
              <a:r>
                <a:rPr lang="zh-CN" altLang="en-US" sz="2000" b="1" dirty="0">
                  <a:solidFill>
                    <a:srgbClr val="FB2913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一定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3" grpId="0" animBg="1"/>
      <p:bldP spid="13" grpId="1" animBg="1"/>
      <p:bldP spid="14" grpId="0"/>
      <p:bldP spid="15" grpId="0"/>
      <p:bldP spid="16" grpId="0"/>
      <p:bldP spid="16" grpId="1"/>
      <p:bldP spid="17" grpId="0"/>
      <p:bldP spid="17" grpId="1"/>
      <p:bldP spid="17" grpId="2"/>
      <p:bldP spid="18" grpId="0"/>
      <p:bldP spid="18" grpId="1"/>
      <p:bldP spid="19" grpId="0"/>
      <p:bldP spid="19" grpId="1"/>
      <p:bldP spid="19" grpId="2"/>
      <p:bldP spid="21" grpId="0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59972" y="640482"/>
            <a:ext cx="3531736" cy="314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ts val="1575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反比例关系的判断方法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80880" y="1851670"/>
            <a:ext cx="3016355" cy="1788246"/>
            <a:chOff x="1972128" y="1930847"/>
            <a:chExt cx="2236014" cy="1788246"/>
          </a:xfrm>
        </p:grpSpPr>
        <p:sp>
          <p:nvSpPr>
            <p:cNvPr id="10" name="AutoShape 53"/>
            <p:cNvSpPr>
              <a:spLocks noChangeArrowheads="1"/>
            </p:cNvSpPr>
            <p:nvPr/>
          </p:nvSpPr>
          <p:spPr bwMode="auto">
            <a:xfrm>
              <a:off x="1972128" y="1930847"/>
              <a:ext cx="2236014" cy="1788246"/>
            </a:xfrm>
            <a:prstGeom prst="roundRect">
              <a:avLst>
                <a:gd name="adj" fmla="val 4495"/>
              </a:avLst>
            </a:prstGeom>
            <a:solidFill>
              <a:srgbClr val="FF0000">
                <a:alpha val="30000"/>
              </a:srgbClr>
            </a:solidFill>
            <a:ln w="38100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txBody>
            <a:bodyPr wrap="none" anchor="ctr"/>
            <a:lstStyle>
              <a:lvl1pPr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5">
                <a:solidFill>
                  <a:srgbClr val="4B4D4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2043064" y="2239125"/>
              <a:ext cx="2165078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indent="266700">
                <a:spcAft>
                  <a:spcPts val="0"/>
                </a:spcAft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确定这两种量是</a:t>
              </a:r>
              <a:r>
                <a:rPr lang="zh-CN" altLang="zh-CN" sz="24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相关联的量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83422" y="1851670"/>
            <a:ext cx="3432994" cy="1972981"/>
            <a:chOff x="4478621" y="2216797"/>
            <a:chExt cx="2236014" cy="1972981"/>
          </a:xfrm>
        </p:grpSpPr>
        <p:sp>
          <p:nvSpPr>
            <p:cNvPr id="18" name="AutoShape 53"/>
            <p:cNvSpPr>
              <a:spLocks noChangeArrowheads="1"/>
            </p:cNvSpPr>
            <p:nvPr/>
          </p:nvSpPr>
          <p:spPr bwMode="auto">
            <a:xfrm>
              <a:off x="4478621" y="2216797"/>
              <a:ext cx="2236014" cy="1788246"/>
            </a:xfrm>
            <a:prstGeom prst="roundRect">
              <a:avLst>
                <a:gd name="adj" fmla="val 4495"/>
              </a:avLst>
            </a:prstGeom>
            <a:solidFill>
              <a:srgbClr val="FF0000">
                <a:alpha val="30000"/>
              </a:srgbClr>
            </a:solidFill>
            <a:ln w="38100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txBody>
            <a:bodyPr wrap="none" anchor="ctr"/>
            <a:lstStyle>
              <a:lvl1pPr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5">
                <a:solidFill>
                  <a:srgbClr val="4B4D4F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4483067" y="2250786"/>
              <a:ext cx="2231568" cy="1938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indent="266700">
                <a:spcAft>
                  <a:spcPts val="0"/>
                </a:spcAft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看这两种量中相对应的两个数的</a:t>
              </a:r>
              <a:r>
                <a:rPr lang="zh-CN" altLang="zh-CN" sz="24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积是否一定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若积一定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则</a:t>
              </a:r>
              <a:r>
                <a:rPr lang="zh-CN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这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两种量就是反比例关系。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6642" y="917157"/>
          <a:ext cx="8047806" cy="3598809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063030"/>
                <a:gridCol w="3672408"/>
                <a:gridCol w="3312368"/>
              </a:tblGrid>
              <a:tr h="386206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正比例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反比例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9756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</a:t>
                      </a:r>
                      <a:endParaRPr lang="zh-CN" sz="20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同</a:t>
                      </a:r>
                      <a:endParaRPr lang="zh-CN" sz="20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6397">
                <a:tc vMerge="1"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6927">
                <a:tc vMerge="1"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712">
                <a:tc>
                  <a:txBody>
                    <a:bodyPr/>
                    <a:lstStyle/>
                    <a:p>
                      <a:pPr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04281" y="208466"/>
            <a:ext cx="47525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正比例与反比例的异同点如下表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11470" y="1382500"/>
            <a:ext cx="34563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“变化方向”相同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一种量扩大或缩小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另一种量也扩大或缩小。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1333" y="1360673"/>
            <a:ext cx="33672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“变化方向”相反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一种量扩大或缩小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另一种量反而缩小或扩大。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2565559"/>
            <a:ext cx="4031873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相对应的两个数的比值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一定。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82993" y="2583038"/>
            <a:ext cx="3262432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相对应的两个数的积一定。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718864" y="3299726"/>
                <a:ext cx="2861681" cy="3488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575"/>
                  </a:lnSpc>
                  <a:spcAft>
                    <a:spcPts val="0"/>
                  </a:spcAft>
                </a:pPr>
                <a:r>
                  <a:rPr lang="zh-CN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关系式</a:t>
                </a: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>
                            <a:latin typeface="Cambria Math" panose="020405030504060302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000"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=k(</a:t>
                </a:r>
                <a:r>
                  <a:rPr lang="zh-CN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一定</a:t>
                </a: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8864" y="3299726"/>
                <a:ext cx="2861681" cy="348813"/>
              </a:xfrm>
              <a:prstGeom prst="rect">
                <a:avLst/>
              </a:prstGeom>
              <a:blipFill rotWithShape="1">
                <a:blip r:embed="rId1"/>
                <a:stretch>
                  <a:fillRect l="-19" t="-15914" r="-212" b="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5438291" y="3260494"/>
            <a:ext cx="3005951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关系式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:     </a:t>
            </a:r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</a:rPr>
              <a:t>xy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=k(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69375" y="4015395"/>
            <a:ext cx="5827236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都是两种相关联的量。一种量随着另一种量变化。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  <p:bldP spid="6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66"/>
          <p:cNvSpPr>
            <a:spLocks noChangeArrowheads="1"/>
          </p:cNvSpPr>
          <p:nvPr/>
        </p:nvSpPr>
        <p:spPr bwMode="auto">
          <a:xfrm>
            <a:off x="1086480" y="771550"/>
            <a:ext cx="6033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想一想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中还有哪两种量成反比例关系？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166"/>
          <p:cNvSpPr>
            <a:spLocks noChangeArrowheads="1"/>
          </p:cNvSpPr>
          <p:nvPr/>
        </p:nvSpPr>
        <p:spPr bwMode="auto">
          <a:xfrm>
            <a:off x="1009536" y="1472267"/>
            <a:ext cx="730688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排队做操，总人数不变，排队的行数和每行的人数成反比例；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166"/>
          <p:cNvSpPr>
            <a:spLocks noChangeArrowheads="1"/>
          </p:cNvSpPr>
          <p:nvPr/>
        </p:nvSpPr>
        <p:spPr bwMode="auto">
          <a:xfrm>
            <a:off x="1009536" y="3243033"/>
            <a:ext cx="7673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煤的总吨数一定，每天烧的吨数和烧的天数成反比例；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1009536" y="2542316"/>
            <a:ext cx="6792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买东西，总钱数一定，它的单价和数量成反比例；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166"/>
          <p:cNvSpPr>
            <a:spLocks noChangeArrowheads="1"/>
          </p:cNvSpPr>
          <p:nvPr/>
        </p:nvSpPr>
        <p:spPr bwMode="auto">
          <a:xfrm>
            <a:off x="1009536" y="3943751"/>
            <a:ext cx="6137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495637" y="566644"/>
            <a:ext cx="24288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你知道吗？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Group 54"/>
          <p:cNvGrpSpPr/>
          <p:nvPr/>
        </p:nvGrpSpPr>
        <p:grpSpPr bwMode="auto">
          <a:xfrm>
            <a:off x="4283968" y="1558794"/>
            <a:ext cx="3706644" cy="2682958"/>
            <a:chOff x="1821" y="1398"/>
            <a:chExt cx="3718" cy="2948"/>
          </a:xfrm>
        </p:grpSpPr>
        <p:pic>
          <p:nvPicPr>
            <p:cNvPr id="14" name="Picture 307" descr="未命名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336" y="1783"/>
              <a:ext cx="2403" cy="2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Line 308"/>
            <p:cNvSpPr>
              <a:spLocks noChangeShapeType="1"/>
            </p:cNvSpPr>
            <p:nvPr/>
          </p:nvSpPr>
          <p:spPr bwMode="auto">
            <a:xfrm>
              <a:off x="2336" y="3960"/>
              <a:ext cx="31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6" name="Line 309"/>
            <p:cNvSpPr>
              <a:spLocks noChangeShapeType="1"/>
            </p:cNvSpPr>
            <p:nvPr/>
          </p:nvSpPr>
          <p:spPr bwMode="auto">
            <a:xfrm flipV="1">
              <a:off x="2336" y="1570"/>
              <a:ext cx="0" cy="239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" name="Text Box 312"/>
            <p:cNvSpPr txBox="1">
              <a:spLocks noChangeArrowheads="1"/>
            </p:cNvSpPr>
            <p:nvPr/>
          </p:nvSpPr>
          <p:spPr bwMode="auto">
            <a:xfrm>
              <a:off x="4659" y="3965"/>
              <a:ext cx="8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>
                  <a:latin typeface="Arial" panose="020B0604020202020204" pitchFamily="34" charset="0"/>
                  <a:ea typeface="楷体" panose="02010609060101010101" pitchFamily="49" charset="-122"/>
                </a:rPr>
                <a:t>生产天数</a:t>
              </a:r>
              <a:endParaRPr lang="zh-CN" altLang="en-US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4" name="Text Box 313"/>
            <p:cNvSpPr txBox="1">
              <a:spLocks noChangeArrowheads="1"/>
            </p:cNvSpPr>
            <p:nvPr/>
          </p:nvSpPr>
          <p:spPr bwMode="auto">
            <a:xfrm>
              <a:off x="1957" y="3834"/>
              <a:ext cx="28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5" name="Text Box 314"/>
            <p:cNvSpPr txBox="1">
              <a:spLocks noChangeArrowheads="1"/>
            </p:cNvSpPr>
            <p:nvPr/>
          </p:nvSpPr>
          <p:spPr bwMode="auto">
            <a:xfrm>
              <a:off x="1821" y="3521"/>
              <a:ext cx="4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100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6" name="Text Box 315"/>
            <p:cNvSpPr txBox="1">
              <a:spLocks noChangeArrowheads="1"/>
            </p:cNvSpPr>
            <p:nvPr/>
          </p:nvSpPr>
          <p:spPr bwMode="auto">
            <a:xfrm>
              <a:off x="1826" y="3154"/>
              <a:ext cx="4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200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7" name="Text Box 316"/>
            <p:cNvSpPr txBox="1">
              <a:spLocks noChangeArrowheads="1"/>
            </p:cNvSpPr>
            <p:nvPr/>
          </p:nvSpPr>
          <p:spPr bwMode="auto">
            <a:xfrm>
              <a:off x="1826" y="2795"/>
              <a:ext cx="4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300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8" name="Text Box 317"/>
            <p:cNvSpPr txBox="1">
              <a:spLocks noChangeArrowheads="1"/>
            </p:cNvSpPr>
            <p:nvPr/>
          </p:nvSpPr>
          <p:spPr bwMode="auto">
            <a:xfrm>
              <a:off x="1826" y="2432"/>
              <a:ext cx="4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400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29" name="Text Box 318"/>
            <p:cNvSpPr txBox="1">
              <a:spLocks noChangeArrowheads="1"/>
            </p:cNvSpPr>
            <p:nvPr/>
          </p:nvSpPr>
          <p:spPr bwMode="auto">
            <a:xfrm>
              <a:off x="1826" y="2069"/>
              <a:ext cx="4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500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0" name="Text Box 319"/>
            <p:cNvSpPr txBox="1">
              <a:spLocks noChangeArrowheads="1"/>
            </p:cNvSpPr>
            <p:nvPr/>
          </p:nvSpPr>
          <p:spPr bwMode="auto">
            <a:xfrm>
              <a:off x="1826" y="1705"/>
              <a:ext cx="4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600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1" name="Text Box 322"/>
            <p:cNvSpPr txBox="1">
              <a:spLocks noChangeArrowheads="1"/>
            </p:cNvSpPr>
            <p:nvPr/>
          </p:nvSpPr>
          <p:spPr bwMode="auto">
            <a:xfrm>
              <a:off x="2031" y="1398"/>
              <a:ext cx="58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50" b="1">
                  <a:latin typeface="Arial" panose="020B0604020202020204" pitchFamily="34" charset="0"/>
                  <a:ea typeface="楷体" panose="02010609060101010101" pitchFamily="49" charset="-122"/>
                </a:rPr>
                <a:t>吨</a:t>
              </a: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/</a:t>
              </a:r>
              <a:r>
                <a:rPr lang="zh-CN" altLang="en-US" sz="1350" b="1">
                  <a:latin typeface="Arial" panose="020B0604020202020204" pitchFamily="34" charset="0"/>
                  <a:ea typeface="楷体" panose="02010609060101010101" pitchFamily="49" charset="-122"/>
                </a:rPr>
                <a:t>天</a:t>
              </a:r>
              <a:endParaRPr lang="zh-CN" altLang="en-US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2" name="Text Box 323"/>
            <p:cNvSpPr txBox="1">
              <a:spLocks noChangeArrowheads="1"/>
            </p:cNvSpPr>
            <p:nvPr/>
          </p:nvSpPr>
          <p:spPr bwMode="auto">
            <a:xfrm>
              <a:off x="2466" y="4016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10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3" name="Text Box 324"/>
            <p:cNvSpPr txBox="1">
              <a:spLocks noChangeArrowheads="1"/>
            </p:cNvSpPr>
            <p:nvPr/>
          </p:nvSpPr>
          <p:spPr bwMode="auto">
            <a:xfrm>
              <a:off x="2826" y="4016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20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4" name="Text Box 325"/>
            <p:cNvSpPr txBox="1">
              <a:spLocks noChangeArrowheads="1"/>
            </p:cNvSpPr>
            <p:nvPr/>
          </p:nvSpPr>
          <p:spPr bwMode="auto">
            <a:xfrm>
              <a:off x="3148" y="4016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30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5" name="Text Box 326"/>
            <p:cNvSpPr txBox="1">
              <a:spLocks noChangeArrowheads="1"/>
            </p:cNvSpPr>
            <p:nvPr/>
          </p:nvSpPr>
          <p:spPr bwMode="auto">
            <a:xfrm>
              <a:off x="3433" y="4007"/>
              <a:ext cx="50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40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6" name="Text Box 327"/>
            <p:cNvSpPr txBox="1">
              <a:spLocks noChangeArrowheads="1"/>
            </p:cNvSpPr>
            <p:nvPr/>
          </p:nvSpPr>
          <p:spPr bwMode="auto">
            <a:xfrm>
              <a:off x="3827" y="4016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50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7" name="Text Box 328"/>
            <p:cNvSpPr txBox="1">
              <a:spLocks noChangeArrowheads="1"/>
            </p:cNvSpPr>
            <p:nvPr/>
          </p:nvSpPr>
          <p:spPr bwMode="auto">
            <a:xfrm>
              <a:off x="4145" y="4015"/>
              <a:ext cx="37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350" b="1">
                  <a:latin typeface="Arial" panose="020B0604020202020204" pitchFamily="34" charset="0"/>
                  <a:ea typeface="楷体" panose="02010609060101010101" pitchFamily="49" charset="-122"/>
                </a:rPr>
                <a:t>60</a:t>
              </a:r>
              <a:endParaRPr lang="en-US" altLang="zh-CN" sz="1350" b="1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38" name="AutoShape 330"/>
            <p:cNvSpPr>
              <a:spLocks noChangeArrowheads="1"/>
            </p:cNvSpPr>
            <p:nvPr/>
          </p:nvSpPr>
          <p:spPr bwMode="auto">
            <a:xfrm flipH="1">
              <a:off x="4331" y="3588"/>
              <a:ext cx="68" cy="68"/>
            </a:xfrm>
            <a:prstGeom prst="flowChartConnector">
              <a:avLst/>
            </a:prstGeom>
            <a:solidFill>
              <a:srgbClr val="DE0000"/>
            </a:solidFill>
            <a:ln w="3175" cap="rnd" algn="ctr">
              <a:solidFill>
                <a:srgbClr val="DE0000"/>
              </a:solidFill>
              <a:prstDash val="sysDot"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en-US" sz="1800" b="1">
                <a:ea typeface="楷体" panose="02010609060101010101" pitchFamily="49" charset="-122"/>
              </a:endParaRPr>
            </a:p>
          </p:txBody>
        </p:sp>
        <p:sp>
          <p:nvSpPr>
            <p:cNvPr id="39" name="AutoShape 331"/>
            <p:cNvSpPr>
              <a:spLocks noChangeArrowheads="1"/>
            </p:cNvSpPr>
            <p:nvPr/>
          </p:nvSpPr>
          <p:spPr bwMode="auto">
            <a:xfrm flipH="1">
              <a:off x="3326" y="3225"/>
              <a:ext cx="68" cy="68"/>
            </a:xfrm>
            <a:prstGeom prst="flowChartConnector">
              <a:avLst/>
            </a:prstGeom>
            <a:solidFill>
              <a:srgbClr val="DE0000"/>
            </a:solidFill>
            <a:ln w="3175" cap="rnd" algn="ctr">
              <a:solidFill>
                <a:srgbClr val="DE0000"/>
              </a:solidFill>
              <a:prstDash val="sysDot"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en-US" sz="1800" b="1">
                <a:ea typeface="楷体" panose="02010609060101010101" pitchFamily="49" charset="-122"/>
              </a:endParaRPr>
            </a:p>
          </p:txBody>
        </p:sp>
        <p:sp>
          <p:nvSpPr>
            <p:cNvPr id="40" name="AutoShape 332"/>
            <p:cNvSpPr>
              <a:spLocks noChangeArrowheads="1"/>
            </p:cNvSpPr>
            <p:nvPr/>
          </p:nvSpPr>
          <p:spPr bwMode="auto">
            <a:xfrm flipH="1">
              <a:off x="2992" y="2863"/>
              <a:ext cx="68" cy="68"/>
            </a:xfrm>
            <a:prstGeom prst="flowChartConnector">
              <a:avLst/>
            </a:prstGeom>
            <a:solidFill>
              <a:srgbClr val="DE0000"/>
            </a:solidFill>
            <a:ln w="3175" cap="rnd" algn="ctr">
              <a:solidFill>
                <a:srgbClr val="DE0000"/>
              </a:solidFill>
              <a:prstDash val="sysDot"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en-US" sz="1800" b="1">
                <a:ea typeface="楷体" panose="02010609060101010101" pitchFamily="49" charset="-122"/>
              </a:endParaRPr>
            </a:p>
          </p:txBody>
        </p:sp>
        <p:sp>
          <p:nvSpPr>
            <p:cNvPr id="41" name="AutoShape 333"/>
            <p:cNvSpPr>
              <a:spLocks noChangeArrowheads="1"/>
            </p:cNvSpPr>
            <p:nvPr/>
          </p:nvSpPr>
          <p:spPr bwMode="auto">
            <a:xfrm flipH="1">
              <a:off x="2802" y="2507"/>
              <a:ext cx="68" cy="68"/>
            </a:xfrm>
            <a:prstGeom prst="flowChartConnector">
              <a:avLst/>
            </a:prstGeom>
            <a:solidFill>
              <a:srgbClr val="DE0000"/>
            </a:solidFill>
            <a:ln w="3175" cap="rnd" algn="ctr">
              <a:solidFill>
                <a:srgbClr val="DE0000"/>
              </a:solidFill>
              <a:prstDash val="sysDot"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en-US" sz="1800" b="1">
                <a:ea typeface="楷体" panose="02010609060101010101" pitchFamily="49" charset="-122"/>
              </a:endParaRPr>
            </a:p>
          </p:txBody>
        </p:sp>
        <p:sp>
          <p:nvSpPr>
            <p:cNvPr id="42" name="AutoShape 334"/>
            <p:cNvSpPr>
              <a:spLocks noChangeArrowheads="1"/>
            </p:cNvSpPr>
            <p:nvPr/>
          </p:nvSpPr>
          <p:spPr bwMode="auto">
            <a:xfrm flipH="1">
              <a:off x="2699" y="2128"/>
              <a:ext cx="68" cy="68"/>
            </a:xfrm>
            <a:prstGeom prst="flowChartConnector">
              <a:avLst/>
            </a:prstGeom>
            <a:solidFill>
              <a:srgbClr val="DE0000"/>
            </a:solidFill>
            <a:ln w="3175" cap="rnd" algn="ctr">
              <a:solidFill>
                <a:srgbClr val="DE0000"/>
              </a:solidFill>
              <a:prstDash val="sysDot"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en-US" sz="1800" b="1">
                <a:ea typeface="楷体" panose="02010609060101010101" pitchFamily="49" charset="-122"/>
              </a:endParaRPr>
            </a:p>
          </p:txBody>
        </p:sp>
        <p:sp>
          <p:nvSpPr>
            <p:cNvPr id="43" name="Arc 336"/>
            <p:cNvSpPr/>
            <p:nvPr/>
          </p:nvSpPr>
          <p:spPr bwMode="auto">
            <a:xfrm rot="10370826">
              <a:off x="2821" y="2003"/>
              <a:ext cx="1769" cy="1710"/>
            </a:xfrm>
            <a:custGeom>
              <a:avLst/>
              <a:gdLst>
                <a:gd name="T0" fmla="*/ 326978 w 21600"/>
                <a:gd name="T1" fmla="*/ 0 h 21407"/>
                <a:gd name="T2" fmla="*/ 2448934 w 21600"/>
                <a:gd name="T3" fmla="*/ 2196565 h 21407"/>
                <a:gd name="T4" fmla="*/ 0 w 21600"/>
                <a:gd name="T5" fmla="*/ 2196565 h 21407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407"/>
                <a:gd name="T11" fmla="*/ 21600 w 21600"/>
                <a:gd name="T12" fmla="*/ 21407 h 214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407" fill="none" extrusionOk="0">
                  <a:moveTo>
                    <a:pt x="2883" y="0"/>
                  </a:moveTo>
                  <a:cubicBezTo>
                    <a:pt x="13601" y="1444"/>
                    <a:pt x="21600" y="10592"/>
                    <a:pt x="21600" y="21407"/>
                  </a:cubicBezTo>
                </a:path>
                <a:path w="21600" h="21407" stroke="0" extrusionOk="0">
                  <a:moveTo>
                    <a:pt x="2883" y="0"/>
                  </a:moveTo>
                  <a:cubicBezTo>
                    <a:pt x="13601" y="1444"/>
                    <a:pt x="21600" y="10592"/>
                    <a:pt x="21600" y="21407"/>
                  </a:cubicBezTo>
                  <a:lnTo>
                    <a:pt x="0" y="21407"/>
                  </a:lnTo>
                  <a:lnTo>
                    <a:pt x="2883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 sz="1050" b="1">
                <a:ea typeface="楷体" panose="02010609060101010101" pitchFamily="49" charset="-122"/>
              </a:endParaRPr>
            </a:p>
          </p:txBody>
        </p:sp>
      </p:grp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602455" y="1760349"/>
            <a:ext cx="34579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反比例关系</a:t>
            </a:r>
            <a:r>
              <a:rPr lang="zh-CN" altLang="en-US" sz="2400" b="1" dirty="0">
                <a:ea typeface="楷体" panose="02010609060101010101" pitchFamily="49" charset="-122"/>
              </a:rPr>
              <a:t>也可以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用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图象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表示</a:t>
            </a:r>
            <a:r>
              <a:rPr lang="zh-CN" altLang="en-US" sz="2400" b="1" dirty="0">
                <a:ea typeface="楷体" panose="02010609060101010101" pitchFamily="49" charset="-122"/>
              </a:rPr>
              <a:t>。如前面研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究的每天生产啤酒的吨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数和生产天数的关系可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以表示为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右图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PP_MARK_KEY" val="19e57a5d-c6c4-434f-9632-8edac80553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2387</Words>
  <Application>WPS 演示</Application>
  <PresentationFormat>全屏显示(16:9)</PresentationFormat>
  <Paragraphs>598</Paragraphs>
  <Slides>18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Calibri</vt:lpstr>
      <vt:lpstr>幼圆</vt:lpstr>
      <vt:lpstr>Cambria Math</vt:lpstr>
      <vt:lpstr>Cambria Math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《啤酒生产中的数学》PPT教学课件(第6课时)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73</cp:revision>
  <dcterms:created xsi:type="dcterms:W3CDTF">2018-09-11T05:46:00Z</dcterms:created>
  <dcterms:modified xsi:type="dcterms:W3CDTF">2023-02-13T05:54:45Z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6384A949198F4ECEB228F1FEB564DD1F</vt:lpwstr>
  </property>
  <property fmtid="{D5CDD505-2E9C-101B-9397-08002B2CF9AE}" pid="3" name="KSOProductBuildVer">
    <vt:lpwstr>2052-11.1.0.13703</vt:lpwstr>
  </property>
</Properties>
</file>