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1" r:id="rId4"/>
    <p:sldId id="292" r:id="rId5"/>
    <p:sldId id="293" r:id="rId6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</a:t>
            </a:r>
            <a:r>
              <a:rPr lang="zh-CN" altLang="en-US" sz="1200" b="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用正比例知识解决问题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6571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255" y="1537781"/>
            <a:ext cx="4998517" cy="29271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57509" y="3640085"/>
            <a:ext cx="41148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锯成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段需要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70588" y="1913853"/>
            <a:ext cx="41148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设锯成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段需要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24748" y="2335023"/>
            <a:ext cx="41148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6∶(4-1)=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∶(6-1)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28950" y="320506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0709" y="2770042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=30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6869" y="555526"/>
            <a:ext cx="7861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">
              <a:lnSpc>
                <a:spcPct val="150000"/>
              </a:lnSpc>
            </a:pP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若把一根木料锯成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段要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那么锯成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zh-CN" altLang="en-US" sz="216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需要多少分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566" y="83442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244790" y="2160240"/>
            <a:ext cx="6766855" cy="2067694"/>
            <a:chOff x="4851835" y="2805944"/>
            <a:chExt cx="3426616" cy="1770434"/>
          </a:xfrm>
        </p:grpSpPr>
        <p:grpSp>
          <p:nvGrpSpPr>
            <p:cNvPr id="33" name="组合 32"/>
            <p:cNvGrpSpPr/>
            <p:nvPr/>
          </p:nvGrpSpPr>
          <p:grpSpPr>
            <a:xfrm>
              <a:off x="4851835" y="2805944"/>
              <a:ext cx="3426616" cy="1770434"/>
              <a:chOff x="2081488" y="1347614"/>
              <a:chExt cx="2465784" cy="1080120"/>
            </a:xfrm>
          </p:grpSpPr>
          <p:sp>
            <p:nvSpPr>
              <p:cNvPr id="35" name="MH_Other_5"/>
              <p:cNvSpPr/>
              <p:nvPr/>
            </p:nvSpPr>
            <p:spPr>
              <a:xfrm>
                <a:off x="2081488" y="1347614"/>
                <a:ext cx="2465784" cy="1080120"/>
              </a:xfrm>
              <a:prstGeom prst="roundRect">
                <a:avLst>
                  <a:gd name="adj" fmla="val 4648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MH_SubTitle_3"/>
              <p:cNvSpPr/>
              <p:nvPr/>
            </p:nvSpPr>
            <p:spPr>
              <a:xfrm>
                <a:off x="2166938" y="1420813"/>
                <a:ext cx="2295525" cy="904875"/>
              </a:xfrm>
              <a:prstGeom prst="roundRect">
                <a:avLst>
                  <a:gd name="adj" fmla="val 464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000" tIns="0" rIns="324000" bIns="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 dirty="0">
                  <a:solidFill>
                    <a:srgbClr val="333333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TextBox 32"/>
            <p:cNvSpPr txBox="1">
              <a:spLocks noChangeArrowheads="1"/>
            </p:cNvSpPr>
            <p:nvPr/>
          </p:nvSpPr>
          <p:spPr bwMode="auto">
            <a:xfrm>
              <a:off x="5013217" y="3090996"/>
              <a:ext cx="3147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10072" y="618402"/>
            <a:ext cx="7800643" cy="1418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小东在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米赛跑中跑到终点时领先小凡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领先小强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如果小凡、小强按他们原来的速度继续跑向终点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那么当小凡到达终点时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小强还差多少米到达终点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0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115616" y="2176709"/>
            <a:ext cx="760679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参加赛跑的三人的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速度一定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相同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三人所</a:t>
            </a:r>
            <a:endParaRPr lang="en-US" altLang="zh-CN" sz="20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跑路程的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也是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的。当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小东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到达终点时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小凡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endParaRPr lang="en-US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所跑路程的比是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(100-10)∶(100-15)=18∶17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。当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小凡</a:t>
            </a:r>
            <a:endParaRPr lang="en-US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到达终点时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小凡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小强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所跑路程的比仍然是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18∶17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310" y="2300366"/>
            <a:ext cx="58070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600" b="1" kern="0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思路分析</a:t>
            </a:r>
            <a:r>
              <a:rPr lang="en-US" altLang="zh-CN" sz="2600" b="1" kern="0" dirty="0">
                <a:solidFill>
                  <a:srgbClr val="0070C0"/>
                </a:solidFill>
                <a:latin typeface="Script"/>
                <a:ea typeface="楷体" panose="02010609060101010101" pitchFamily="49" charset="-122"/>
              </a:rPr>
              <a:t>:</a:t>
            </a:r>
            <a:endParaRPr lang="en-US" altLang="zh-CN" sz="2600" b="1" kern="0" dirty="0">
              <a:solidFill>
                <a:srgbClr val="0070C0"/>
              </a:solidFill>
              <a:latin typeface="Script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745058" y="555526"/>
            <a:ext cx="7800643" cy="1418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小东在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米赛跑中跑到终点时领先小凡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领先小强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如果小凡、小强按他们原来的速度继续跑向终点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那么当小凡到达终点时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小强还差多少米到达终点</a:t>
            </a:r>
            <a:r>
              <a:rPr lang="en-US" altLang="zh-CN" sz="2000" b="1" dirty="0">
                <a:solidFill>
                  <a:srgbClr val="00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000" b="1" dirty="0">
              <a:solidFill>
                <a:srgbClr val="00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250625" y="1803474"/>
            <a:ext cx="4612643" cy="50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b="1">
              <a:solidFill>
                <a:srgbClr val="FF0000"/>
              </a:solidFill>
              <a:latin typeface="Scrip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318239" y="3310669"/>
                <a:ext cx="864097" cy="7100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000" b="1" i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239" y="3310669"/>
                <a:ext cx="864097" cy="710003"/>
              </a:xfrm>
              <a:prstGeom prst="rect">
                <a:avLst/>
              </a:prstGeom>
              <a:blipFill rotWithShape="1">
                <a:blip r:embed="rId2"/>
                <a:stretch>
                  <a:fillRect l="-28" t="-58" r="12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矩形 23"/>
          <p:cNvSpPr/>
          <p:nvPr/>
        </p:nvSpPr>
        <p:spPr>
          <a:xfrm>
            <a:off x="2047556" y="1906482"/>
            <a:ext cx="5310336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设小凡到达终点时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小强还差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米到达终点。</a:t>
            </a:r>
            <a:endParaRPr lang="zh-CN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61378" y="2280739"/>
            <a:ext cx="3650358" cy="504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(100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10)∶(100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15)=100∶(100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-x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40574" y="2733076"/>
            <a:ext cx="2400016" cy="504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18∶17=100∶(100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-x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54144" y="3067785"/>
            <a:ext cx="1858201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1800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 sz="2000" b="1" i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000" b="1" dirty="0">
                <a:solidFill>
                  <a:srgbClr val="FF0000"/>
                </a:solidFill>
                <a:latin typeface="Script"/>
                <a:ea typeface="楷体" panose="02010609060101010101" pitchFamily="49" charset="-122"/>
                <a:cs typeface="Times New Roman" panose="02020603050405020304" pitchFamily="18" charset="0"/>
              </a:rPr>
              <a:t>=1700</a:t>
            </a:r>
            <a:endParaRPr lang="zh-CN" altLang="zh-CN" sz="2000" b="1" dirty="0">
              <a:solidFill>
                <a:srgbClr val="FF0000"/>
              </a:solidFill>
              <a:latin typeface="Scrip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7"/>
              <p:cNvSpPr/>
              <p:nvPr/>
            </p:nvSpPr>
            <p:spPr>
              <a:xfrm>
                <a:off x="2374202" y="3703917"/>
                <a:ext cx="5142755" cy="7100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小凡到达终点时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小强还差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方正书宋_GBK"/>
                            <a:cs typeface="Times New Roman" panose="02020603050405020304" pitchFamily="18" charset="0"/>
                          </a:rPr>
                          <m:t>𝟓𝟎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方正书宋_GBK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  <a:latin typeface="Script"/>
                    <a:ea typeface="楷体" panose="02010609060101010101" pitchFamily="49" charset="-122"/>
                    <a:cs typeface="Times New Roman" panose="02020603050405020304" pitchFamily="18" charset="0"/>
                  </a:rPr>
                  <a:t>米到达终点。</a:t>
                </a:r>
                <a:endParaRPr lang="zh-CN" altLang="zh-CN" sz="2000" b="1" dirty="0">
                  <a:solidFill>
                    <a:srgbClr val="FF0000"/>
                  </a:solidFill>
                  <a:latin typeface="Scrip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202" y="3703917"/>
                <a:ext cx="5142755" cy="710003"/>
              </a:xfrm>
              <a:prstGeom prst="rect">
                <a:avLst/>
              </a:prstGeom>
              <a:blipFill rotWithShape="1">
                <a:blip r:embed="rId3"/>
                <a:stretch>
                  <a:fillRect l="-11" t="-84" r="-84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  <p:bldP spid="25" grpId="0"/>
      <p:bldP spid="26" grpId="0"/>
      <p:bldP spid="27" grpId="0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403648" y="1919610"/>
            <a:ext cx="63130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正比例知识解决问题的步骤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根据不变量判断题中两种相关联的量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成正比例关系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根据正比例的意义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列出比例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即方程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解比例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作答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30152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453529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57239" y="828196"/>
            <a:ext cx="4652078" cy="3081264"/>
            <a:chOff x="4108907" y="1270931"/>
            <a:chExt cx="4652078" cy="30812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4108907" y="1270931"/>
              <a:ext cx="4652078" cy="3081264"/>
            </a:xfrm>
            <a:prstGeom prst="rect">
              <a:avLst/>
            </a:prstGeom>
          </p:spPr>
        </p:pic>
        <p:sp>
          <p:nvSpPr>
            <p:cNvPr id="15" name="圆角矩形标注 33"/>
            <p:cNvSpPr>
              <a:spLocks noChangeArrowheads="1"/>
            </p:cNvSpPr>
            <p:nvPr/>
          </p:nvSpPr>
          <p:spPr bwMode="auto">
            <a:xfrm>
              <a:off x="4108908" y="3501075"/>
              <a:ext cx="4652077" cy="851120"/>
            </a:xfrm>
            <a:prstGeom prst="wedgeRoundRectCallout">
              <a:avLst>
                <a:gd name="adj1" fmla="val -4855"/>
                <a:gd name="adj2" fmla="val 44311"/>
                <a:gd name="adj3" fmla="val 16667"/>
              </a:avLst>
            </a:prstGeom>
            <a:solidFill>
              <a:srgbClr val="AFF22A"/>
            </a:solidFill>
            <a:ln>
              <a:noFill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个箱子能装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瓶啤酒。现有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480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瓶啤</a:t>
              </a:r>
              <a:endPara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酒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……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2139631" y="4052951"/>
            <a:ext cx="38184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个箱子能装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瓶啤酒。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Box 33"/>
          <p:cNvSpPr txBox="1">
            <a:spLocks noChangeArrowheads="1"/>
          </p:cNvSpPr>
          <p:nvPr/>
        </p:nvSpPr>
        <p:spPr bwMode="auto">
          <a:xfrm>
            <a:off x="5220072" y="4052951"/>
            <a:ext cx="275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现有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瓶啤酒。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6081" y="2629371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157239" y="555525"/>
            <a:ext cx="4652078" cy="2968047"/>
            <a:chOff x="4108907" y="1270931"/>
            <a:chExt cx="4652078" cy="30812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4108907" y="1270931"/>
              <a:ext cx="4652078" cy="3081264"/>
            </a:xfrm>
            <a:prstGeom prst="rect">
              <a:avLst/>
            </a:prstGeom>
          </p:spPr>
        </p:pic>
        <p:sp>
          <p:nvSpPr>
            <p:cNvPr id="15" name="圆角矩形标注 33"/>
            <p:cNvSpPr>
              <a:spLocks noChangeArrowheads="1"/>
            </p:cNvSpPr>
            <p:nvPr/>
          </p:nvSpPr>
          <p:spPr bwMode="auto">
            <a:xfrm>
              <a:off x="4108908" y="3501075"/>
              <a:ext cx="4652077" cy="851120"/>
            </a:xfrm>
            <a:prstGeom prst="wedgeRoundRectCallout">
              <a:avLst>
                <a:gd name="adj1" fmla="val -4855"/>
                <a:gd name="adj2" fmla="val 44311"/>
                <a:gd name="adj3" fmla="val 16667"/>
              </a:avLst>
            </a:prstGeom>
            <a:solidFill>
              <a:srgbClr val="AFF22A"/>
            </a:solidFill>
            <a:ln>
              <a:noFill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个箱子能装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瓶啤酒。现有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480</a:t>
              </a: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瓶啤</a:t>
              </a:r>
              <a:endPara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酒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</a:rPr>
                <a:t>……</a:t>
              </a:r>
              <a:endPara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32"/>
          <p:cNvSpPr txBox="1">
            <a:spLocks noChangeArrowheads="1"/>
          </p:cNvSpPr>
          <p:nvPr/>
        </p:nvSpPr>
        <p:spPr bwMode="auto">
          <a:xfrm>
            <a:off x="2139631" y="3667064"/>
            <a:ext cx="38184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个箱子能装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瓶啤酒。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Box 33"/>
          <p:cNvSpPr txBox="1">
            <a:spLocks noChangeArrowheads="1"/>
          </p:cNvSpPr>
          <p:nvPr/>
        </p:nvSpPr>
        <p:spPr bwMode="auto">
          <a:xfrm>
            <a:off x="5220072" y="3667064"/>
            <a:ext cx="275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现有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瓶啤酒。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Box 3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39631" y="4054301"/>
            <a:ext cx="2530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需要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多少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箱子？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97229" y="1019544"/>
            <a:ext cx="3351645" cy="1358034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1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571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705342" y="1059582"/>
            <a:ext cx="7899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个箱子能装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需要多少个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箱子？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416081" y="1934835"/>
            <a:ext cx="80628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先求出每个箱子能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装多少瓶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啤酒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再求装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480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瓶啤酒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</a:t>
            </a:r>
            <a:r>
              <a:rPr lang="zh-CN" alt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箱子。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430753" y="2660511"/>
            <a:ext cx="2709292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480÷(24÷2)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=480÷12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=40(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9622" y="1489704"/>
            <a:ext cx="2000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“归一”法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00057" y="4308856"/>
            <a:ext cx="297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个箱子。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41267" y="2769254"/>
            <a:ext cx="3426616" cy="1770434"/>
            <a:chOff x="4851835" y="2805944"/>
            <a:chExt cx="3426616" cy="1770434"/>
          </a:xfrm>
        </p:grpSpPr>
        <p:grpSp>
          <p:nvGrpSpPr>
            <p:cNvPr id="31" name="组合 30"/>
            <p:cNvGrpSpPr/>
            <p:nvPr/>
          </p:nvGrpSpPr>
          <p:grpSpPr>
            <a:xfrm>
              <a:off x="4851835" y="2805944"/>
              <a:ext cx="3426616" cy="1770434"/>
              <a:chOff x="2081488" y="1347614"/>
              <a:chExt cx="2465784" cy="1080120"/>
            </a:xfrm>
          </p:grpSpPr>
          <p:sp>
            <p:nvSpPr>
              <p:cNvPr id="32" name="MH_Other_5"/>
              <p:cNvSpPr/>
              <p:nvPr/>
            </p:nvSpPr>
            <p:spPr>
              <a:xfrm>
                <a:off x="2081488" y="1347614"/>
                <a:ext cx="2465784" cy="1080120"/>
              </a:xfrm>
              <a:prstGeom prst="roundRect">
                <a:avLst>
                  <a:gd name="adj" fmla="val 4648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MH_SubTitle_3"/>
              <p:cNvSpPr/>
              <p:nvPr/>
            </p:nvSpPr>
            <p:spPr>
              <a:xfrm>
                <a:off x="2166938" y="1420813"/>
                <a:ext cx="2295525" cy="904875"/>
              </a:xfrm>
              <a:prstGeom prst="roundRect">
                <a:avLst>
                  <a:gd name="adj" fmla="val 464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000" tIns="0" rIns="324000" bIns="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 dirty="0">
                  <a:solidFill>
                    <a:srgbClr val="333333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TextBox 32"/>
            <p:cNvSpPr txBox="1">
              <a:spLocks noChangeArrowheads="1"/>
            </p:cNvSpPr>
            <p:nvPr/>
          </p:nvSpPr>
          <p:spPr bwMode="auto">
            <a:xfrm>
              <a:off x="5013217" y="3090996"/>
              <a:ext cx="314737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用算术法解答，思路分析比较复杂，容易出现错误。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75"/>
          <p:cNvGrpSpPr/>
          <p:nvPr/>
        </p:nvGrpSpPr>
        <p:grpSpPr bwMode="auto">
          <a:xfrm>
            <a:off x="1300187" y="1413249"/>
            <a:ext cx="2436183" cy="1084263"/>
            <a:chOff x="859" y="1300"/>
            <a:chExt cx="1300" cy="683"/>
          </a:xfrm>
        </p:grpSpPr>
        <p:sp>
          <p:nvSpPr>
            <p:cNvPr id="14" name="Text Box 40"/>
            <p:cNvSpPr txBox="1">
              <a:spLocks noChangeArrowheads="1"/>
            </p:cNvSpPr>
            <p:nvPr/>
          </p:nvSpPr>
          <p:spPr bwMode="auto">
            <a:xfrm>
              <a:off x="859" y="1300"/>
              <a:ext cx="1280" cy="543"/>
            </a:xfrm>
            <a:prstGeom prst="rect">
              <a:avLst/>
            </a:prstGeom>
            <a:solidFill>
              <a:srgbClr val="F8D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箱        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41"/>
            <p:cNvSpPr>
              <a:spLocks noChangeShapeType="1"/>
            </p:cNvSpPr>
            <p:nvPr/>
          </p:nvSpPr>
          <p:spPr bwMode="auto">
            <a:xfrm>
              <a:off x="1231" y="1451"/>
              <a:ext cx="2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43"/>
            <p:cNvSpPr txBox="1">
              <a:spLocks noChangeArrowheads="1"/>
            </p:cNvSpPr>
            <p:nvPr/>
          </p:nvSpPr>
          <p:spPr bwMode="auto">
            <a:xfrm>
              <a:off x="879" y="1537"/>
              <a:ext cx="128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？箱      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480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44"/>
            <p:cNvSpPr>
              <a:spLocks noChangeShapeType="1"/>
            </p:cNvSpPr>
            <p:nvPr/>
          </p:nvSpPr>
          <p:spPr bwMode="auto">
            <a:xfrm>
              <a:off x="1250" y="1693"/>
              <a:ext cx="26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74"/>
          <p:cNvGrpSpPr/>
          <p:nvPr/>
        </p:nvGrpSpPr>
        <p:grpSpPr bwMode="auto">
          <a:xfrm>
            <a:off x="5015580" y="1448173"/>
            <a:ext cx="3338594" cy="792163"/>
            <a:chOff x="4058" y="1389"/>
            <a:chExt cx="1589" cy="499"/>
          </a:xfrm>
        </p:grpSpPr>
        <p:sp>
          <p:nvSpPr>
            <p:cNvPr id="24" name="Text Box 67"/>
            <p:cNvSpPr txBox="1">
              <a:spLocks noChangeArrowheads="1"/>
            </p:cNvSpPr>
            <p:nvPr/>
          </p:nvSpPr>
          <p:spPr bwMode="auto">
            <a:xfrm>
              <a:off x="4147" y="1403"/>
              <a:ext cx="14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2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箱       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68"/>
            <p:cNvSpPr txBox="1">
              <a:spLocks noChangeArrowheads="1"/>
            </p:cNvSpPr>
            <p:nvPr/>
          </p:nvSpPr>
          <p:spPr bwMode="auto">
            <a:xfrm>
              <a:off x="4136" y="1637"/>
              <a:ext cx="15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？箱       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480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65"/>
            <p:cNvSpPr>
              <a:spLocks noChangeShapeType="1"/>
            </p:cNvSpPr>
            <p:nvPr/>
          </p:nvSpPr>
          <p:spPr bwMode="auto">
            <a:xfrm>
              <a:off x="4700" y="1389"/>
              <a:ext cx="0" cy="49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sz="2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66"/>
            <p:cNvSpPr>
              <a:spLocks noChangeShapeType="1"/>
            </p:cNvSpPr>
            <p:nvPr/>
          </p:nvSpPr>
          <p:spPr bwMode="auto">
            <a:xfrm>
              <a:off x="4059" y="1645"/>
              <a:ext cx="126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sz="2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64"/>
            <p:cNvSpPr>
              <a:spLocks noChangeArrowheads="1"/>
            </p:cNvSpPr>
            <p:nvPr/>
          </p:nvSpPr>
          <p:spPr bwMode="auto">
            <a:xfrm>
              <a:off x="4058" y="1389"/>
              <a:ext cx="1267" cy="499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1001174" y="2437258"/>
            <a:ext cx="7248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想一想：啤酒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的总瓶数和所需要的箱数成什么关系？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507462" y="3861366"/>
            <a:ext cx="6557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所以啤酒的总瓶数和箱数成正比例关系。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Group 78"/>
          <p:cNvGrpSpPr/>
          <p:nvPr/>
        </p:nvGrpSpPr>
        <p:grpSpPr bwMode="auto">
          <a:xfrm>
            <a:off x="1507462" y="2954159"/>
            <a:ext cx="6455152" cy="1041799"/>
            <a:chOff x="675" y="1898"/>
            <a:chExt cx="4351" cy="875"/>
          </a:xfrm>
        </p:grpSpPr>
        <p:sp>
          <p:nvSpPr>
            <p:cNvPr id="33" name="Rectangle 22"/>
            <p:cNvSpPr>
              <a:spLocks noChangeArrowheads="1"/>
            </p:cNvSpPr>
            <p:nvPr/>
          </p:nvSpPr>
          <p:spPr bwMode="auto">
            <a:xfrm>
              <a:off x="2397" y="2025"/>
              <a:ext cx="262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每箱的瓶数（一定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），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1196" y="1898"/>
              <a:ext cx="157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啤酒的总瓶数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27"/>
            <p:cNvSpPr>
              <a:spLocks noChangeArrowheads="1"/>
            </p:cNvSpPr>
            <p:nvPr/>
          </p:nvSpPr>
          <p:spPr bwMode="auto">
            <a:xfrm>
              <a:off x="1634" y="2227"/>
              <a:ext cx="61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箱数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30"/>
            <p:cNvSpPr txBox="1">
              <a:spLocks noChangeArrowheads="1"/>
            </p:cNvSpPr>
            <p:nvPr/>
          </p:nvSpPr>
          <p:spPr bwMode="auto">
            <a:xfrm>
              <a:off x="675" y="2075"/>
              <a:ext cx="540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77"/>
            <p:cNvSpPr>
              <a:spLocks noChangeShapeType="1"/>
            </p:cNvSpPr>
            <p:nvPr/>
          </p:nvSpPr>
          <p:spPr bwMode="auto">
            <a:xfrm>
              <a:off x="1241" y="2245"/>
              <a:ext cx="122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777351" y="699542"/>
            <a:ext cx="7899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个箱子能装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箱子？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683568" y="731507"/>
            <a:ext cx="7899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个箱子能装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瓶啤酒。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需要多少个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箱子？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7"/>
          <p:cNvSpPr txBox="1">
            <a:spLocks noChangeArrowheads="1"/>
          </p:cNvSpPr>
          <p:nvPr/>
        </p:nvSpPr>
        <p:spPr bwMode="auto">
          <a:xfrm>
            <a:off x="2164696" y="3982293"/>
            <a:ext cx="4757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答：装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瓶啤酒需要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个箱子。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36"/>
              <p:cNvSpPr txBox="1">
                <a:spLocks noChangeArrowheads="1"/>
              </p:cNvSpPr>
              <p:nvPr/>
            </p:nvSpPr>
            <p:spPr bwMode="auto">
              <a:xfrm>
                <a:off x="3113964" y="2198010"/>
                <a:ext cx="1931962" cy="786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0070C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𝟒𝟖𝟎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𝒙</m:t>
                          </m:r>
                        </m:den>
                      </m:f>
                      <m:r>
                        <a:rPr lang="en-US" altLang="zh-CN" sz="24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微软雅黑" panose="020B0503020204020204" pitchFamily="34" charset="-122"/>
                        </a:rPr>
                        <m:t>=</m:t>
                      </m:r>
                      <m:f>
                        <m:fPr>
                          <m:ctrlPr>
                            <a:rPr lang="en-US" altLang="zh-CN" sz="2400" b="1" i="1">
                              <a:solidFill>
                                <a:srgbClr val="0070C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𝟐𝟒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微软雅黑" panose="020B0503020204020204" pitchFamily="34" charset="-122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3964" y="2198010"/>
                <a:ext cx="1931962" cy="786177"/>
              </a:xfrm>
              <a:prstGeom prst="rect">
                <a:avLst/>
              </a:prstGeom>
              <a:blipFill rotWithShape="1">
                <a:blip r:embed="rId1"/>
                <a:stretch>
                  <a:fillRect l="-29" t="-35" r="11" b="4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2164696" y="1224828"/>
            <a:ext cx="5439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啤酒的总瓶数和箱数成正比例关系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3212739" y="3009113"/>
                <a:ext cx="18331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24</a:t>
                </a:r>
                <a:r>
                  <a:rPr lang="en-US" altLang="zh-CN" sz="2400" b="1" dirty="0">
                    <a:solidFill>
                      <a:srgbClr val="0070C0"/>
                    </a:solidFill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𝒙</m:t>
                    </m:r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 </m:t>
                    </m:r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960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739" y="3009113"/>
                <a:ext cx="1833187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15" t="-105" r="12" b="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3688921" y="3495704"/>
                <a:ext cx="101983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= </m:t>
                    </m:r>
                  </m:oMath>
                </a14:m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endPara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8921" y="3495704"/>
                <a:ext cx="1019831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0" t="-6" r="-13738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2137855" y="1711419"/>
                <a:ext cx="48221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解：设装</a:t>
                </a:r>
                <a:r>
                  <a:rPr lang="en-US" altLang="zh-CN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480</a:t>
                </a:r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瓶啤酒需要</a:t>
                </a:r>
                <a14:m>
                  <m:oMath xmlns:m="http://schemas.openxmlformats.org/officeDocument/2006/math">
                    <m:r>
                      <a:rPr lang="en-US" altLang="zh-CN" sz="2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𝒙</m:t>
                    </m:r>
                  </m:oMath>
                </a14:m>
                <a:r>
                  <a:rPr lang="zh-CN" altLang="en-US" sz="24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个箱子。</a:t>
                </a:r>
                <a:endPara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855" y="1711419"/>
                <a:ext cx="4822154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9" t="-20" r="-768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627710" y="2581025"/>
            <a:ext cx="3214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小时游</a:t>
            </a: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3632597" y="3651870"/>
            <a:ext cx="1878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i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x 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350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2561121" y="4001409"/>
            <a:ext cx="3268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小时游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34"/>
          <p:cNvGrpSpPr/>
          <p:nvPr/>
        </p:nvGrpSpPr>
        <p:grpSpPr bwMode="auto">
          <a:xfrm>
            <a:off x="3433135" y="2947198"/>
            <a:ext cx="1966944" cy="870347"/>
            <a:chOff x="2127" y="2407"/>
            <a:chExt cx="1118" cy="731"/>
          </a:xfrm>
        </p:grpSpPr>
        <p:sp>
          <p:nvSpPr>
            <p:cNvPr id="13" name="TextBox 22"/>
            <p:cNvSpPr txBox="1">
              <a:spLocks noChangeArrowheads="1"/>
            </p:cNvSpPr>
            <p:nvPr/>
          </p:nvSpPr>
          <p:spPr bwMode="auto">
            <a:xfrm>
              <a:off x="2127" y="2407"/>
              <a:ext cx="31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en-US" altLang="zh-CN" sz="2400" b="1" i="1" dirty="0">
                  <a:solidFill>
                    <a:srgbClr val="0070C0"/>
                  </a:solidFill>
                  <a:latin typeface="+mn-lt"/>
                  <a:ea typeface="楷体" panose="02010609060101010101" pitchFamily="49" charset="-122"/>
                </a:rPr>
                <a:t> x</a:t>
              </a: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37"/>
            <p:cNvSpPr txBox="1">
              <a:spLocks noChangeArrowheads="1"/>
            </p:cNvSpPr>
            <p:nvPr/>
          </p:nvSpPr>
          <p:spPr bwMode="auto">
            <a:xfrm>
              <a:off x="2560" y="2407"/>
              <a:ext cx="6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140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30"/>
            <p:cNvSpPr txBox="1">
              <a:spLocks noChangeArrowheads="1"/>
            </p:cNvSpPr>
            <p:nvPr/>
          </p:nvSpPr>
          <p:spPr bwMode="auto">
            <a:xfrm>
              <a:off x="2181" y="2750"/>
              <a:ext cx="45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>
              <a:off x="2127" y="2770"/>
              <a:ext cx="258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31"/>
            <p:cNvSpPr txBox="1">
              <a:spLocks noChangeArrowheads="1"/>
            </p:cNvSpPr>
            <p:nvPr/>
          </p:nvSpPr>
          <p:spPr bwMode="auto">
            <a:xfrm>
              <a:off x="2385" y="2556"/>
              <a:ext cx="40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2"/>
            <p:cNvCxnSpPr>
              <a:cxnSpLocks noChangeShapeType="1"/>
            </p:cNvCxnSpPr>
            <p:nvPr/>
          </p:nvCxnSpPr>
          <p:spPr bwMode="auto">
            <a:xfrm>
              <a:off x="2593" y="2776"/>
              <a:ext cx="315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Box 35"/>
            <p:cNvSpPr txBox="1">
              <a:spLocks noChangeArrowheads="1"/>
            </p:cNvSpPr>
            <p:nvPr/>
          </p:nvSpPr>
          <p:spPr bwMode="auto">
            <a:xfrm>
              <a:off x="2631" y="2732"/>
              <a:ext cx="451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1139546" y="1066615"/>
            <a:ext cx="742716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“海上霸王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大白鲨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这样的速度，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小时游多少千米？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Group 33"/>
          <p:cNvGrpSpPr/>
          <p:nvPr/>
        </p:nvGrpSpPr>
        <p:grpSpPr bwMode="auto">
          <a:xfrm>
            <a:off x="494704" y="1917541"/>
            <a:ext cx="8170069" cy="878682"/>
            <a:chOff x="453" y="1674"/>
            <a:chExt cx="6862" cy="738"/>
          </a:xfrm>
        </p:grpSpPr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831" y="1844"/>
              <a:ext cx="548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速度（一定），所以路程和时间成正比例。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17"/>
            <p:cNvSpPr txBox="1">
              <a:spLocks noChangeArrowheads="1"/>
            </p:cNvSpPr>
            <p:nvPr/>
          </p:nvSpPr>
          <p:spPr bwMode="auto">
            <a:xfrm>
              <a:off x="453" y="1779"/>
              <a:ext cx="72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" name="Group 32"/>
            <p:cNvGrpSpPr/>
            <p:nvPr/>
          </p:nvGrpSpPr>
          <p:grpSpPr bwMode="auto">
            <a:xfrm>
              <a:off x="1133" y="1674"/>
              <a:ext cx="698" cy="738"/>
              <a:chOff x="1169" y="1674"/>
              <a:chExt cx="698" cy="738"/>
            </a:xfrm>
          </p:grpSpPr>
          <p:sp>
            <p:nvSpPr>
              <p:cNvPr id="27" name="Line 25"/>
              <p:cNvSpPr>
                <a:spLocks noChangeShapeType="1"/>
              </p:cNvSpPr>
              <p:nvPr/>
            </p:nvSpPr>
            <p:spPr bwMode="auto">
              <a:xfrm>
                <a:off x="1175" y="2042"/>
                <a:ext cx="692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sz="2400" b="1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28" name="Group 31"/>
              <p:cNvGrpSpPr/>
              <p:nvPr/>
            </p:nvGrpSpPr>
            <p:grpSpPr bwMode="auto">
              <a:xfrm>
                <a:off x="1169" y="1674"/>
                <a:ext cx="681" cy="738"/>
                <a:chOff x="2245" y="1266"/>
                <a:chExt cx="681" cy="738"/>
              </a:xfrm>
            </p:grpSpPr>
            <p:sp>
              <p:nvSpPr>
                <p:cNvPr id="29" name="Rectangle 24"/>
                <p:cNvSpPr>
                  <a:spLocks noChangeArrowheads="1"/>
                </p:cNvSpPr>
                <p:nvPr/>
              </p:nvSpPr>
              <p:spPr bwMode="auto">
                <a:xfrm>
                  <a:off x="2251" y="1266"/>
                  <a:ext cx="675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路程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0" name="Rectangle 27"/>
                <p:cNvSpPr>
                  <a:spLocks noChangeArrowheads="1"/>
                </p:cNvSpPr>
                <p:nvPr/>
              </p:nvSpPr>
              <p:spPr bwMode="auto">
                <a:xfrm>
                  <a:off x="2245" y="1616"/>
                  <a:ext cx="675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时间</a:t>
                  </a: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795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98423" y="674906"/>
            <a:ext cx="726406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ea typeface="楷体" panose="02010609060101010101" pitchFamily="49" charset="-122"/>
              </a:rPr>
              <a:t>明新骑车从甲地到乙地，前</a:t>
            </a:r>
            <a:r>
              <a:rPr lang="en-US" altLang="zh-CN" sz="2400" dirty="0"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ea typeface="楷体" panose="02010609060101010101" pitchFamily="49" charset="-122"/>
              </a:rPr>
              <a:t>分钟行了</a:t>
            </a:r>
            <a:r>
              <a:rPr lang="en-US" altLang="zh-CN" sz="2400" dirty="0">
                <a:ea typeface="楷体" panose="02010609060101010101" pitchFamily="49" charset="-122"/>
              </a:rPr>
              <a:t>700</a:t>
            </a:r>
            <a:r>
              <a:rPr lang="zh-CN" altLang="en-US" sz="2400" dirty="0" smtClean="0">
                <a:ea typeface="楷体" panose="02010609060101010101" pitchFamily="49" charset="-122"/>
              </a:rPr>
              <a:t>米。照</a:t>
            </a:r>
            <a:r>
              <a:rPr lang="zh-CN" altLang="en-US" sz="2400" dirty="0">
                <a:ea typeface="楷体" panose="02010609060101010101" pitchFamily="49" charset="-122"/>
              </a:rPr>
              <a:t>这样的速度，从甲地到乙地一共用了</a:t>
            </a:r>
            <a:r>
              <a:rPr lang="en-US" altLang="zh-CN" sz="2400" dirty="0">
                <a:ea typeface="楷体" panose="02010609060101010101" pitchFamily="49" charset="-122"/>
              </a:rPr>
              <a:t>20</a:t>
            </a:r>
            <a:r>
              <a:rPr lang="zh-CN" altLang="en-US" sz="2400" dirty="0">
                <a:ea typeface="楷体" panose="02010609060101010101" pitchFamily="49" charset="-122"/>
              </a:rPr>
              <a:t>分钟。甲、乙两地相距多少米？</a:t>
            </a:r>
            <a:endParaRPr lang="zh-CN" altLang="en-US" sz="2400" dirty="0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2806" y="2174061"/>
            <a:ext cx="3426616" cy="1770434"/>
            <a:chOff x="456062" y="2686480"/>
            <a:chExt cx="3426616" cy="1770434"/>
          </a:xfrm>
        </p:grpSpPr>
        <p:grpSp>
          <p:nvGrpSpPr>
            <p:cNvPr id="32" name="组合 31"/>
            <p:cNvGrpSpPr/>
            <p:nvPr/>
          </p:nvGrpSpPr>
          <p:grpSpPr>
            <a:xfrm>
              <a:off x="456062" y="2686480"/>
              <a:ext cx="3426616" cy="1770434"/>
              <a:chOff x="4851835" y="2805944"/>
              <a:chExt cx="3426616" cy="177043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851835" y="2805944"/>
                <a:ext cx="3426616" cy="1770434"/>
                <a:chOff x="2081488" y="1347614"/>
                <a:chExt cx="2465784" cy="1080120"/>
              </a:xfrm>
            </p:grpSpPr>
            <p:sp>
              <p:nvSpPr>
                <p:cNvPr id="35" name="MH_Other_5"/>
                <p:cNvSpPr/>
                <p:nvPr/>
              </p:nvSpPr>
              <p:spPr>
                <a:xfrm>
                  <a:off x="2081488" y="1347614"/>
                  <a:ext cx="2465784" cy="1080120"/>
                </a:xfrm>
                <a:prstGeom prst="roundRect">
                  <a:avLst>
                    <a:gd name="adj" fmla="val 4648"/>
                  </a:avLst>
                </a:prstGeom>
                <a:solidFill>
                  <a:schemeClr val="accent3"/>
                </a:solidFill>
                <a:ln>
                  <a:noFill/>
                </a:ln>
                <a:effectLst>
                  <a:outerShdw blurRad="107950" dist="12700" dir="5400000" algn="ctr">
                    <a:srgbClr val="000000"/>
                  </a:outerShdw>
                </a:effectLst>
                <a:scene3d>
                  <a:camera prst="orthographicFront">
                    <a:rot lat="0" lon="0" rev="0"/>
                  </a:camera>
                  <a:lightRig rig="soft" dir="t">
                    <a:rot lat="0" lon="0" rev="0"/>
                  </a:lightRig>
                </a:scene3d>
                <a:sp3d contourW="44450" prstMaterial="matte">
                  <a:bevelT w="63500" h="63500" prst="artDeco"/>
                  <a:contourClr>
                    <a:srgbClr val="FFFFFF"/>
                  </a:contour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1"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MH_SubTitle_3"/>
                <p:cNvSpPr/>
                <p:nvPr/>
              </p:nvSpPr>
              <p:spPr>
                <a:xfrm>
                  <a:off x="2166938" y="1420813"/>
                  <a:ext cx="2295525" cy="9048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54000" tIns="0" rIns="324000" bIns="0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b="1" dirty="0">
                    <a:solidFill>
                      <a:srgbClr val="333333"/>
                    </a:solidFill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" name="TextBox 32"/>
              <p:cNvSpPr txBox="1">
                <a:spLocks noChangeArrowheads="1"/>
              </p:cNvSpPr>
              <p:nvPr/>
            </p:nvSpPr>
            <p:spPr bwMode="auto">
              <a:xfrm>
                <a:off x="5013217" y="3090996"/>
                <a:ext cx="314737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" name="Group 15"/>
            <p:cNvGrpSpPr/>
            <p:nvPr/>
          </p:nvGrpSpPr>
          <p:grpSpPr bwMode="auto">
            <a:xfrm>
              <a:off x="566794" y="3092763"/>
              <a:ext cx="3269457" cy="853679"/>
              <a:chOff x="595" y="2060"/>
              <a:chExt cx="2746" cy="717"/>
            </a:xfrm>
          </p:grpSpPr>
          <p:sp>
            <p:nvSpPr>
              <p:cNvPr id="10" name="Text Box 9"/>
              <p:cNvSpPr txBox="1">
                <a:spLocks noChangeArrowheads="1"/>
              </p:cNvSpPr>
              <p:nvPr/>
            </p:nvSpPr>
            <p:spPr bwMode="auto">
              <a:xfrm>
                <a:off x="622" y="2060"/>
                <a:ext cx="801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路程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749" y="2432"/>
                <a:ext cx="58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40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Text Box 9"/>
              <p:cNvSpPr txBox="1">
                <a:spLocks noChangeArrowheads="1"/>
              </p:cNvSpPr>
              <p:nvPr/>
            </p:nvSpPr>
            <p:spPr bwMode="auto">
              <a:xfrm>
                <a:off x="595" y="2389"/>
                <a:ext cx="801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时间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1376" y="2239"/>
                <a:ext cx="1965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速度（一定）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569268" y="1879619"/>
            <a:ext cx="1585914" cy="1064814"/>
            <a:chOff x="5468485" y="2235754"/>
            <a:chExt cx="1585914" cy="1064814"/>
          </a:xfrm>
        </p:grpSpPr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6076270" y="2235754"/>
              <a:ext cx="4619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Group 33"/>
            <p:cNvGrpSpPr/>
            <p:nvPr/>
          </p:nvGrpSpPr>
          <p:grpSpPr bwMode="auto">
            <a:xfrm>
              <a:off x="6407889" y="2495705"/>
              <a:ext cx="646510" cy="804863"/>
              <a:chOff x="1292" y="2643"/>
              <a:chExt cx="543" cy="676"/>
            </a:xfrm>
          </p:grpSpPr>
          <p:sp>
            <p:nvSpPr>
              <p:cNvPr id="15" name="Text Box 9"/>
              <p:cNvSpPr txBox="1">
                <a:spLocks noChangeArrowheads="1"/>
              </p:cNvSpPr>
              <p:nvPr/>
            </p:nvSpPr>
            <p:spPr bwMode="auto">
              <a:xfrm>
                <a:off x="1292" y="2643"/>
                <a:ext cx="54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700</a:t>
                </a:r>
                <a:endPara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>
                <a:off x="1338" y="2976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400">
                  <a:solidFill>
                    <a:srgbClr val="0070C0"/>
                  </a:solidFill>
                </a:endParaRP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1292" y="2931"/>
                <a:ext cx="41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5</a:t>
                </a:r>
                <a:endParaRPr lang="zh-CN" altLang="en-US" sz="2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8" name="Group 32"/>
            <p:cNvGrpSpPr/>
            <p:nvPr/>
          </p:nvGrpSpPr>
          <p:grpSpPr bwMode="auto">
            <a:xfrm>
              <a:off x="5468485" y="2427841"/>
              <a:ext cx="1017984" cy="848917"/>
              <a:chOff x="385" y="2606"/>
              <a:chExt cx="855" cy="713"/>
            </a:xfrm>
          </p:grpSpPr>
          <p:sp>
            <p:nvSpPr>
              <p:cNvPr id="19" name="Text Box 9"/>
              <p:cNvSpPr txBox="1">
                <a:spLocks noChangeArrowheads="1"/>
              </p:cNvSpPr>
              <p:nvPr/>
            </p:nvSpPr>
            <p:spPr bwMode="auto">
              <a:xfrm>
                <a:off x="385" y="2606"/>
                <a:ext cx="589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i="1" dirty="0">
                    <a:solidFill>
                      <a:srgbClr val="0070C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rPr>
                  <a:t>x</a:t>
                </a:r>
                <a:endParaRPr lang="zh-CN" altLang="en-US" sz="2400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 Box 9"/>
              <p:cNvSpPr txBox="1">
                <a:spLocks noChangeArrowheads="1"/>
              </p:cNvSpPr>
              <p:nvPr/>
            </p:nvSpPr>
            <p:spPr bwMode="auto">
              <a:xfrm>
                <a:off x="431" y="2931"/>
                <a:ext cx="54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20</a:t>
                </a:r>
                <a:endParaRPr lang="zh-CN" altLang="en-US" sz="2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 Box 9"/>
              <p:cNvSpPr txBox="1">
                <a:spLocks noChangeArrowheads="1"/>
              </p:cNvSpPr>
              <p:nvPr/>
            </p:nvSpPr>
            <p:spPr bwMode="auto">
              <a:xfrm>
                <a:off x="1085" y="2824"/>
                <a:ext cx="155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 Box 9"/>
              <p:cNvSpPr txBox="1">
                <a:spLocks noChangeArrowheads="1"/>
              </p:cNvSpPr>
              <p:nvPr/>
            </p:nvSpPr>
            <p:spPr bwMode="auto">
              <a:xfrm>
                <a:off x="431" y="2931"/>
                <a:ext cx="54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20</a:t>
                </a:r>
                <a:endParaRPr lang="zh-CN" altLang="en-US" sz="24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Text Box 9"/>
              <p:cNvSpPr txBox="1">
                <a:spLocks noChangeArrowheads="1"/>
              </p:cNvSpPr>
              <p:nvPr/>
            </p:nvSpPr>
            <p:spPr bwMode="auto">
              <a:xfrm>
                <a:off x="1085" y="2824"/>
                <a:ext cx="155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31"/>
              <p:cNvSpPr>
                <a:spLocks noChangeShapeType="1"/>
              </p:cNvSpPr>
              <p:nvPr/>
            </p:nvSpPr>
            <p:spPr bwMode="auto">
              <a:xfrm>
                <a:off x="521" y="2976"/>
                <a:ext cx="363" cy="0"/>
              </a:xfrm>
              <a:prstGeom prst="line">
                <a:avLst/>
              </a:prstGeom>
              <a:noFill/>
              <a:ln w="28575">
                <a:solidFill>
                  <a:srgbClr val="0070C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400" dirty="0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5569268" y="2835146"/>
            <a:ext cx="342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x 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14000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5736700" y="3308001"/>
            <a:ext cx="342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 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2800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4675909" y="3766269"/>
            <a:ext cx="39364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两地相距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4477551" y="1786775"/>
            <a:ext cx="3509963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两地相距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869133" y="1802919"/>
            <a:ext cx="7409548" cy="2348846"/>
            <a:chOff x="4851835" y="2805944"/>
            <a:chExt cx="3426616" cy="1770434"/>
          </a:xfrm>
        </p:grpSpPr>
        <p:grpSp>
          <p:nvGrpSpPr>
            <p:cNvPr id="44" name="组合 43"/>
            <p:cNvGrpSpPr/>
            <p:nvPr/>
          </p:nvGrpSpPr>
          <p:grpSpPr>
            <a:xfrm>
              <a:off x="4851835" y="2805944"/>
              <a:ext cx="3426616" cy="1770434"/>
              <a:chOff x="2081488" y="1347614"/>
              <a:chExt cx="2465784" cy="1080120"/>
            </a:xfrm>
          </p:grpSpPr>
          <p:sp>
            <p:nvSpPr>
              <p:cNvPr id="46" name="MH_Other_5"/>
              <p:cNvSpPr/>
              <p:nvPr/>
            </p:nvSpPr>
            <p:spPr>
              <a:xfrm>
                <a:off x="2081488" y="1347614"/>
                <a:ext cx="2465784" cy="1080120"/>
              </a:xfrm>
              <a:prstGeom prst="roundRect">
                <a:avLst>
                  <a:gd name="adj" fmla="val 4648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MH_SubTitle_3"/>
              <p:cNvSpPr/>
              <p:nvPr/>
            </p:nvSpPr>
            <p:spPr>
              <a:xfrm>
                <a:off x="2166938" y="1420813"/>
                <a:ext cx="2295525" cy="904875"/>
              </a:xfrm>
              <a:prstGeom prst="roundRect">
                <a:avLst>
                  <a:gd name="adj" fmla="val 464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4000" tIns="0" rIns="324000" bIns="0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b="1" dirty="0">
                  <a:solidFill>
                    <a:srgbClr val="333333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5" name="TextBox 32"/>
            <p:cNvSpPr txBox="1">
              <a:spLocks noChangeArrowheads="1"/>
            </p:cNvSpPr>
            <p:nvPr/>
          </p:nvSpPr>
          <p:spPr bwMode="auto">
            <a:xfrm>
              <a:off x="5013217" y="3090996"/>
              <a:ext cx="3147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3772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869133" y="627534"/>
            <a:ext cx="7861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">
              <a:lnSpc>
                <a:spcPct val="150000"/>
              </a:lnSpc>
            </a:pP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若把一根木料锯成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段要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那么锯成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zh-CN" altLang="en-US" sz="216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需要多少分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3049" y="1187303"/>
            <a:ext cx="3896750" cy="583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52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思路分析：</a:t>
            </a:r>
            <a:endParaRPr lang="en-US" altLang="zh-CN" sz="252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7920" y="2167493"/>
            <a:ext cx="6015481" cy="155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40030">
              <a:lnSpc>
                <a:spcPct val="150000"/>
              </a:lnSpc>
            </a:pP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锯的段数总比锯的次数多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1,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锯一次的时</a:t>
            </a:r>
            <a:endParaRPr lang="en-US" altLang="zh-CN" sz="216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40030">
              <a:lnSpc>
                <a:spcPct val="150000"/>
              </a:lnSpc>
            </a:pP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间一定</a:t>
            </a:r>
            <a:r>
              <a:rPr lang="en-US" altLang="zh-CN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也就是一共用的</a:t>
            </a:r>
            <a:r>
              <a:rPr lang="zh-CN" altLang="en-US" sz="216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时间与锯的次</a:t>
            </a:r>
            <a:endParaRPr lang="en-US" altLang="zh-CN" sz="216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40030">
              <a:lnSpc>
                <a:spcPct val="150000"/>
              </a:lnSpc>
            </a:pPr>
            <a:r>
              <a:rPr lang="zh-CN" altLang="en-US" sz="216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数成正比例</a:t>
            </a:r>
            <a:r>
              <a:rPr lang="zh-CN" altLang="en-US" sz="216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16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KSO_WPP_MARK_KEY" val="6fb5dfa2-268f-4385-83d7-d6403cae70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1516</Words>
  <Application>WPS 演示</Application>
  <PresentationFormat>全屏显示(16:9)</PresentationFormat>
  <Paragraphs>234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Calibri</vt:lpstr>
      <vt:lpstr>Times New Roman</vt:lpstr>
      <vt:lpstr>幼圆</vt:lpstr>
      <vt:lpstr>Cambria Math</vt:lpstr>
      <vt:lpstr>Cambria Math</vt:lpstr>
      <vt:lpstr>楷体_GB2312</vt:lpstr>
      <vt:lpstr>新宋体</vt:lpstr>
      <vt:lpstr>Script</vt:lpstr>
      <vt:lpstr>Segoe Script</vt:lpstr>
      <vt:lpstr>方正书宋_GBK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73</cp:revision>
  <dcterms:created xsi:type="dcterms:W3CDTF">2018-09-11T05:46:00Z</dcterms:created>
  <dcterms:modified xsi:type="dcterms:W3CDTF">2023-02-13T05:57:54Z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40D20E7FE8E944748D473771B446A650</vt:lpwstr>
  </property>
  <property fmtid="{D5CDD505-2E9C-101B-9397-08002B2CF9AE}" pid="3" name="KSOProductBuildVer">
    <vt:lpwstr>2052-11.1.0.13703</vt:lpwstr>
  </property>
</Properties>
</file>