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1" r:id="rId4"/>
    <p:sldId id="292" r:id="rId5"/>
    <p:sldId id="293" r:id="rId6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用反比例知识解决问题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emf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slide" Target="slide9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8431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383234" y="2144535"/>
            <a:ext cx="3509963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时用了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78726" y="699542"/>
            <a:ext cx="729995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ea typeface="楷体" panose="02010609060101010101" pitchFamily="49" charset="-122"/>
              </a:rPr>
              <a:t>明新骑车从甲地到乙地一共用了</a:t>
            </a:r>
            <a:r>
              <a:rPr lang="en-US" altLang="zh-CN" sz="2400" dirty="0"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ea typeface="楷体" panose="02010609060101010101" pitchFamily="49" charset="-122"/>
              </a:rPr>
              <a:t>分钟，每分钟行</a:t>
            </a:r>
            <a:r>
              <a:rPr lang="en-US" altLang="zh-CN" sz="2400" dirty="0">
                <a:ea typeface="楷体" panose="02010609060101010101" pitchFamily="49" charset="-122"/>
              </a:rPr>
              <a:t>140</a:t>
            </a:r>
            <a:r>
              <a:rPr lang="zh-CN" altLang="en-US" sz="2400" dirty="0">
                <a:ea typeface="楷体" panose="02010609060101010101" pitchFamily="49" charset="-122"/>
              </a:rPr>
              <a:t>米；返回时每分钟行</a:t>
            </a:r>
            <a:r>
              <a:rPr lang="en-US" altLang="zh-CN" sz="2400" dirty="0">
                <a:ea typeface="楷体" panose="02010609060101010101" pitchFamily="49" charset="-122"/>
              </a:rPr>
              <a:t>100</a:t>
            </a:r>
            <a:r>
              <a:rPr lang="zh-CN" altLang="en-US" sz="2400" dirty="0">
                <a:ea typeface="楷体" panose="02010609060101010101" pitchFamily="49" charset="-122"/>
              </a:rPr>
              <a:t>米，返回时用了多少分钟？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273444" y="1615228"/>
            <a:ext cx="40543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路程（一定）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815431" y="2599463"/>
            <a:ext cx="3509963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100×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140×20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1653944" y="3054391"/>
            <a:ext cx="3509963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100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2800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598737" y="3964246"/>
            <a:ext cx="3509963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答：返回时用了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694674" y="3509319"/>
            <a:ext cx="1415654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28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815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060210" y="1907858"/>
            <a:ext cx="7023580" cy="2424121"/>
            <a:chOff x="1060210" y="2349854"/>
            <a:chExt cx="7023580" cy="2424121"/>
          </a:xfrm>
        </p:grpSpPr>
        <p:grpSp>
          <p:nvGrpSpPr>
            <p:cNvPr id="32" name="组合 31"/>
            <p:cNvGrpSpPr/>
            <p:nvPr/>
          </p:nvGrpSpPr>
          <p:grpSpPr>
            <a:xfrm>
              <a:off x="1060210" y="2349854"/>
              <a:ext cx="7023580" cy="2424121"/>
              <a:chOff x="4851835" y="2805944"/>
              <a:chExt cx="3426616" cy="177043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851835" y="2805944"/>
                <a:ext cx="3426616" cy="1770434"/>
                <a:chOff x="2081488" y="1347614"/>
                <a:chExt cx="2465784" cy="1080120"/>
              </a:xfrm>
            </p:grpSpPr>
            <p:sp>
              <p:nvSpPr>
                <p:cNvPr id="35" name="MH_Other_5"/>
                <p:cNvSpPr/>
                <p:nvPr/>
              </p:nvSpPr>
              <p:spPr>
                <a:xfrm>
                  <a:off x="2081488" y="1347614"/>
                  <a:ext cx="2465784" cy="1080120"/>
                </a:xfrm>
                <a:prstGeom prst="roundRect">
                  <a:avLst>
                    <a:gd name="adj" fmla="val 4648"/>
                  </a:avLst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1"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MH_SubTitle_3"/>
                <p:cNvSpPr/>
                <p:nvPr/>
              </p:nvSpPr>
              <p:spPr>
                <a:xfrm>
                  <a:off x="2166938" y="1420813"/>
                  <a:ext cx="2295525" cy="9048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000" tIns="0" rIns="324000" bIns="0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1" dirty="0">
                    <a:solidFill>
                      <a:srgbClr val="333333"/>
                    </a:solidFill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4" name="TextBox 32"/>
              <p:cNvSpPr txBox="1">
                <a:spLocks noChangeArrowheads="1"/>
              </p:cNvSpPr>
              <p:nvPr/>
            </p:nvSpPr>
            <p:spPr bwMode="auto">
              <a:xfrm>
                <a:off x="5013217" y="3090996"/>
                <a:ext cx="314737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1390997" y="2506148"/>
              <a:ext cx="3896750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Script"/>
                  <a:ea typeface="楷体" panose="02010609060101010101" pitchFamily="49" charset="-122"/>
                </a:rPr>
                <a:t>思路分析：</a:t>
              </a:r>
              <a:endParaRPr lang="en-US" altLang="zh-CN" sz="2400" b="1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882666" y="699542"/>
            <a:ext cx="7561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40030"/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小小家给卫生间铺地砖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用边长为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分米的方砖铺地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块。改用边长为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分米的方砖铺地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需要用多少块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52249" y="2717680"/>
            <a:ext cx="6811767" cy="1260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一块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砖的面积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乘需要的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块数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等于铺地的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4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也就是说方砖的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边长的平方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与所需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块数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成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反比例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3478" y="6375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898856" y="555526"/>
            <a:ext cx="7561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40030"/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小小家给卫生间铺地砖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用边长为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分米的方砖铺地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块。改用边长为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分米的方砖铺地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需要用多少块</a:t>
            </a:r>
            <a:r>
              <a:rPr lang="en-US" altLang="zh-CN" sz="24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9711" y="1344648"/>
            <a:ext cx="5469504" cy="3132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462721" y="3700028"/>
            <a:ext cx="2452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33874" y="2062734"/>
            <a:ext cx="21011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设需要</a:t>
            </a:r>
            <a:r>
              <a:rPr lang="en-US" altLang="zh-CN" sz="24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98870" y="2472058"/>
            <a:ext cx="2945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4×4×</a:t>
            </a:r>
            <a:r>
              <a:rPr lang="en-US" altLang="zh-CN" sz="24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=2×2×200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44471" y="3290706"/>
            <a:ext cx="1081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=50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82527" y="2881382"/>
            <a:ext cx="14815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24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=800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TextBox 6"/>
          <p:cNvSpPr txBox="1"/>
          <p:nvPr/>
        </p:nvSpPr>
        <p:spPr>
          <a:xfrm>
            <a:off x="2051720" y="1972295"/>
            <a:ext cx="907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用反比例知识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解决问题的步骤：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2051720" y="2438791"/>
            <a:ext cx="41280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先要找出两种相关联的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2051720" y="2905287"/>
            <a:ext cx="3818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判断它们的积是否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2051720" y="3371783"/>
            <a:ext cx="3509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列出反比例并解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2051720" y="3838277"/>
            <a:ext cx="28905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检验并写出答</a:t>
            </a:r>
            <a:r>
              <a:rPr lang="zh-CN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38" grpId="0"/>
      <p:bldP spid="39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7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475656" y="3882351"/>
            <a:ext cx="7510076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一批啤酒用载重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吨的汽车运，需要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辆；现改用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吨的汽车运。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157239" y="828196"/>
            <a:ext cx="4652078" cy="3081264"/>
            <a:chOff x="4157239" y="828196"/>
            <a:chExt cx="4652078" cy="3081264"/>
          </a:xfrm>
        </p:grpSpPr>
        <p:grpSp>
          <p:nvGrpSpPr>
            <p:cNvPr id="27" name="组合 26"/>
            <p:cNvGrpSpPr/>
            <p:nvPr/>
          </p:nvGrpSpPr>
          <p:grpSpPr>
            <a:xfrm>
              <a:off x="4157239" y="828196"/>
              <a:ext cx="4652078" cy="3081264"/>
              <a:chOff x="4108907" y="1270931"/>
              <a:chExt cx="4652078" cy="308126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>
              <a:xfrm>
                <a:off x="4108907" y="1270931"/>
                <a:ext cx="4652078" cy="3081264"/>
              </a:xfrm>
              <a:prstGeom prst="rect">
                <a:avLst/>
              </a:prstGeom>
            </p:spPr>
          </p:pic>
          <p:sp>
            <p:nvSpPr>
              <p:cNvPr id="30" name="圆角矩形标注 33"/>
              <p:cNvSpPr>
                <a:spLocks noChangeArrowheads="1"/>
              </p:cNvSpPr>
              <p:nvPr/>
            </p:nvSpPr>
            <p:spPr bwMode="auto">
              <a:xfrm>
                <a:off x="4108908" y="3501075"/>
                <a:ext cx="4652077" cy="851120"/>
              </a:xfrm>
              <a:prstGeom prst="wedgeRoundRectCallout">
                <a:avLst>
                  <a:gd name="adj1" fmla="val -4855"/>
                  <a:gd name="adj2" fmla="val 44311"/>
                  <a:gd name="adj3" fmla="val 16667"/>
                </a:avLst>
              </a:prstGeom>
              <a:solidFill>
                <a:srgbClr val="AFF22A"/>
              </a:solidFill>
              <a:ln>
                <a:noFill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一批啤酒用载重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吨的汽车运，需要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15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辆。</a:t>
                </a:r>
                <a:endPara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现在改用载重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吨的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汽车运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……</a:t>
                </a:r>
                <a:endPara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635631" y="1027926"/>
              <a:ext cx="1968817" cy="1282091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7657" y="2502293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356259" y="915566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0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475656" y="3795886"/>
            <a:ext cx="7510076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一批啤酒用载重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吨的汽车运，需要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辆；现改用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吨的汽车运。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Text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75656" y="4248598"/>
            <a:ext cx="29495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需要多少辆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汽车？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157239" y="828196"/>
            <a:ext cx="4652078" cy="3081264"/>
            <a:chOff x="4157239" y="828196"/>
            <a:chExt cx="4652078" cy="3081264"/>
          </a:xfrm>
        </p:grpSpPr>
        <p:grpSp>
          <p:nvGrpSpPr>
            <p:cNvPr id="27" name="组合 26"/>
            <p:cNvGrpSpPr/>
            <p:nvPr/>
          </p:nvGrpSpPr>
          <p:grpSpPr>
            <a:xfrm>
              <a:off x="4157239" y="828196"/>
              <a:ext cx="4652078" cy="3081264"/>
              <a:chOff x="4108907" y="1270931"/>
              <a:chExt cx="4652078" cy="308126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>
              <a:xfrm>
                <a:off x="4108907" y="1270931"/>
                <a:ext cx="4652078" cy="3081264"/>
              </a:xfrm>
              <a:prstGeom prst="rect">
                <a:avLst/>
              </a:prstGeom>
            </p:spPr>
          </p:pic>
          <p:sp>
            <p:nvSpPr>
              <p:cNvPr id="30" name="圆角矩形标注 33"/>
              <p:cNvSpPr>
                <a:spLocks noChangeArrowheads="1"/>
              </p:cNvSpPr>
              <p:nvPr/>
            </p:nvSpPr>
            <p:spPr bwMode="auto">
              <a:xfrm>
                <a:off x="4108908" y="3501075"/>
                <a:ext cx="4652077" cy="851120"/>
              </a:xfrm>
              <a:prstGeom prst="wedgeRoundRectCallout">
                <a:avLst>
                  <a:gd name="adj1" fmla="val -4855"/>
                  <a:gd name="adj2" fmla="val 44311"/>
                  <a:gd name="adj3" fmla="val 16667"/>
                </a:avLst>
              </a:prstGeom>
              <a:solidFill>
                <a:srgbClr val="AFF22A"/>
              </a:solidFill>
              <a:ln>
                <a:noFill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一批啤酒用载重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吨的汽车运，需要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15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辆。</a:t>
                </a:r>
                <a:endPara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>
                  <a:spcBef>
                    <a:spcPct val="0"/>
                  </a:spcBef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现在改用载重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吨的汽车运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……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酒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……</a:t>
                </a:r>
                <a:endPara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635631" y="1027926"/>
              <a:ext cx="1968817" cy="1282091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860788" y="985086"/>
            <a:ext cx="85778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一批啤酒用载重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吨的汽车运，需要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辆；现改用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吨的汽车运，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需要多少辆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汽车？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Group 33"/>
          <p:cNvGraphicFramePr>
            <a:graphicFrameLocks noGrp="1"/>
          </p:cNvGraphicFramePr>
          <p:nvPr/>
        </p:nvGraphicFramePr>
        <p:xfrm>
          <a:off x="3311859" y="2185820"/>
          <a:ext cx="2520281" cy="9144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97732"/>
                <a:gridCol w="1222549"/>
              </a:tblGrid>
              <a:tr h="414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8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15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辆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</a:tr>
              <a:tr h="414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10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？辆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</a:tr>
            </a:tbl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11761" y="3075806"/>
            <a:ext cx="640871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汽车的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载重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辆数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啤酒的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总量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2873224" y="4011910"/>
            <a:ext cx="544319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汽车的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载重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辆数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成反比例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下箭头 5"/>
          <p:cNvSpPr/>
          <p:nvPr/>
        </p:nvSpPr>
        <p:spPr>
          <a:xfrm>
            <a:off x="4586066" y="3636332"/>
            <a:ext cx="648072" cy="474439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07592" y="3910285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8×15=10×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需要载重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吨的汽车的辆数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2383188" y="2803183"/>
            <a:ext cx="468074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汽车的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载重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辆数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反比例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399524" y="3366326"/>
            <a:ext cx="648072" cy="474439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860788" y="667437"/>
            <a:ext cx="85778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一批啤酒用载重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吨的汽车运，需要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辆；现改用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吨的汽车运，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汽车？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Group 33"/>
          <p:cNvGraphicFramePr>
            <a:graphicFrameLocks noGrp="1"/>
          </p:cNvGraphicFramePr>
          <p:nvPr/>
        </p:nvGraphicFramePr>
        <p:xfrm>
          <a:off x="3311859" y="1868171"/>
          <a:ext cx="2520281" cy="9144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97732"/>
                <a:gridCol w="1222549"/>
              </a:tblGrid>
              <a:tr h="414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8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15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辆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</a:tr>
              <a:tr h="414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10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？辆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/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827584" y="689054"/>
            <a:ext cx="85778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一批啤酒用载重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吨的汽车运，需要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辆；现改用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吨的汽车运，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需要多少辆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汽车？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0694" y="1843552"/>
            <a:ext cx="5458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需要载重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吨的汽车的辆数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=8×15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098636" y="2345949"/>
            <a:ext cx="4909060" cy="50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解：设需要</a:t>
            </a: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18716" y="3570312"/>
            <a:ext cx="1546406" cy="51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368906" y="2754070"/>
            <a:ext cx="2959373" cy="50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8×15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3437339" y="3162191"/>
            <a:ext cx="1749529" cy="50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120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098636" y="3936960"/>
            <a:ext cx="4909060" cy="50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209483" y="965779"/>
            <a:ext cx="7299954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六年级同学做广播操，每行站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人，正好站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行。如果每行站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人，能站多少行？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465785" y="2463404"/>
            <a:ext cx="5180158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解：设如果每行站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人，能站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256151" y="2062269"/>
            <a:ext cx="8424530" cy="417933"/>
            <a:chOff x="-239715" y="4330470"/>
            <a:chExt cx="11233727" cy="556619"/>
          </a:xfrm>
        </p:grpSpPr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3174495" y="4354207"/>
              <a:ext cx="7819517" cy="532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总人数（一定），每行的人数和行数成反比例。 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Box 17"/>
            <p:cNvSpPr txBox="1">
              <a:spLocks noChangeArrowheads="1"/>
            </p:cNvSpPr>
            <p:nvPr/>
          </p:nvSpPr>
          <p:spPr bwMode="auto">
            <a:xfrm>
              <a:off x="-239715" y="4330470"/>
              <a:ext cx="6223664" cy="532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每行的人数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行数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465785" y="2897089"/>
            <a:ext cx="4005263" cy="58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16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20×12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465784" y="3330774"/>
            <a:ext cx="4005263" cy="58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240 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688634" y="3764459"/>
            <a:ext cx="4005263" cy="58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15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564606" y="4083918"/>
            <a:ext cx="539177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答：如果每行站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人，能站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8186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34716" y="627534"/>
            <a:ext cx="7394260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2.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学校计划用方砖铺微机室地面，如果用边长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分米的方砖，要用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如果改用边长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分米的方砖，需要多少块？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654017" y="2444156"/>
            <a:ext cx="610058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解：设如果改用边长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的方砖，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63688" y="1982491"/>
            <a:ext cx="74757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每块方砖的面积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地面面积（一定）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1574245" y="2829294"/>
            <a:ext cx="6100584" cy="456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3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6×6×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5×5×360    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437920" y="3230911"/>
            <a:ext cx="6100584" cy="456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3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9000      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572460" y="3632528"/>
            <a:ext cx="6100584" cy="456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3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250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540907" y="4034146"/>
            <a:ext cx="610058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答：如果改用边长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的方砖，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6077" y="70068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807260" y="2191434"/>
            <a:ext cx="5591841" cy="4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解：设他的车模的速度是每分钟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039577" y="1705479"/>
            <a:ext cx="5176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路程（一定）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112907" y="555526"/>
            <a:ext cx="75635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ea typeface="楷体" panose="02010609060101010101" pitchFamily="49" charset="-122"/>
              </a:rPr>
              <a:t>学校举行四驱车模比赛。小强的车模速度为</a:t>
            </a:r>
            <a:r>
              <a:rPr lang="en-US" altLang="zh-CN" sz="2400" dirty="0">
                <a:ea typeface="楷体" panose="02010609060101010101" pitchFamily="49" charset="-122"/>
              </a:rPr>
              <a:t>480</a:t>
            </a:r>
            <a:r>
              <a:rPr lang="zh-CN" altLang="en-US" sz="2400" dirty="0">
                <a:ea typeface="楷体" panose="02010609060101010101" pitchFamily="49" charset="-122"/>
              </a:rPr>
              <a:t>米</a:t>
            </a:r>
            <a:r>
              <a:rPr lang="en-US" altLang="zh-CN" sz="2400" dirty="0">
                <a:ea typeface="楷体" panose="02010609060101010101" pitchFamily="49" charset="-122"/>
              </a:rPr>
              <a:t>/</a:t>
            </a:r>
            <a:r>
              <a:rPr lang="zh-CN" altLang="en-US" sz="2400" dirty="0">
                <a:ea typeface="楷体" panose="02010609060101010101" pitchFamily="49" charset="-122"/>
              </a:rPr>
              <a:t>分，跑完全程用了</a:t>
            </a:r>
            <a:r>
              <a:rPr lang="en-US" altLang="zh-CN" sz="2400" dirty="0"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ea typeface="楷体" panose="02010609060101010101" pitchFamily="49" charset="-122"/>
              </a:rPr>
              <a:t>分钟。小瑞的车模跑完全程比小强的多用了</a:t>
            </a:r>
            <a:r>
              <a:rPr lang="en-US" altLang="zh-CN" sz="2400" dirty="0"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ea typeface="楷体" panose="02010609060101010101" pitchFamily="49" charset="-122"/>
              </a:rPr>
              <a:t>分钟，他的车模速度是多少？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421198" y="3109407"/>
            <a:ext cx="2321719" cy="4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=2400      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505062" y="2677209"/>
            <a:ext cx="4822031" cy="4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=480×5        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860839" y="3920222"/>
            <a:ext cx="5538262" cy="43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答：他的车模的速度是每分钟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582677" y="3487411"/>
            <a:ext cx="1589758" cy="4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=400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PP_MARK_KEY" val="dc5c292d-d827-46df-ab3e-6c963935c6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</Words>
  <Application>WPS 演示</Application>
  <PresentationFormat>全屏显示(16:9)</PresentationFormat>
  <Paragraphs>209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Times New Roman</vt:lpstr>
      <vt:lpstr>幼圆</vt:lpstr>
      <vt:lpstr>楷体_GB2312</vt:lpstr>
      <vt:lpstr>新宋体</vt:lpstr>
      <vt:lpstr>Script</vt:lpstr>
      <vt:lpstr>Segoe Script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73</cp:revision>
  <dcterms:created xsi:type="dcterms:W3CDTF">2018-09-11T05:46:00Z</dcterms:created>
  <dcterms:modified xsi:type="dcterms:W3CDTF">2023-02-13T05:59:46Z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E0F710D397CE4CE096D2429862622FE0</vt:lpwstr>
  </property>
  <property fmtid="{D5CDD505-2E9C-101B-9397-08002B2CF9AE}" pid="3" name="KSOProductBuildVer">
    <vt:lpwstr>2052-11.1.0.13703</vt:lpwstr>
  </property>
</Properties>
</file>