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72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比例尺  比例尺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3.xml"/><Relationship Id="rId6" Type="http://schemas.openxmlformats.org/officeDocument/2006/relationships/image" Target="../media/image3.png"/><Relationship Id="rId5" Type="http://schemas.openxmlformats.org/officeDocument/2006/relationships/slide" Target="slide15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1326" y="228595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0775" y="942497"/>
            <a:ext cx="612438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快乐足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例尺</a:t>
            </a:r>
            <a:endParaRPr lang="zh-CN" altLang="en-US" sz="36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604627" y="991676"/>
            <a:ext cx="654847" cy="648072"/>
            <a:chOff x="1306635" y="1440417"/>
            <a:chExt cx="654847" cy="64807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四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7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utoShape 4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87400" y="2031082"/>
            <a:ext cx="4176464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p3.so.qhmsg.com/bdr/_240_/t010e808bfa644c19e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4379" y="2081443"/>
            <a:ext cx="3015602" cy="203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47099" y="1162016"/>
            <a:ext cx="6539735" cy="535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用数字形式表示的比例尺</a:t>
            </a:r>
            <a:r>
              <a:rPr lang="en-US" altLang="zh-CN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zh-CN" sz="2200" b="1" dirty="0">
                <a:solidFill>
                  <a:srgbClr val="FF0000"/>
                </a:solidFill>
                <a:effectLst/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数值比例尺</a:t>
            </a:r>
            <a:r>
              <a:rPr lang="zh-CN" altLang="zh-CN" sz="2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7771" y="3980239"/>
            <a:ext cx="2275997" cy="45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1∶1000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0571" y="2432353"/>
            <a:ext cx="3477899" cy="1551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表示图上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厘米相当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于实际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即图上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相当于实际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5279" y="1645995"/>
            <a:ext cx="1584176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足球场平面图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568" y="529968"/>
            <a:ext cx="2608406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认识数值比例尺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6394878" y="1562653"/>
                <a:ext cx="788999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zh-CN" altLang="en-US" b="1" i="0"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878" y="1562653"/>
                <a:ext cx="788999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54" t="-90" r="15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2" grpId="0"/>
      <p:bldP spid="1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39479" y="483518"/>
            <a:ext cx="4122654" cy="540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认识线段比例尺</a:t>
            </a:r>
            <a:endParaRPr kumimoji="0" lang="zh-CN" altLang="en-US" sz="2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34958" y="1030021"/>
            <a:ext cx="8085514" cy="104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在图上附有一条标有</a:t>
            </a:r>
            <a:r>
              <a:rPr kumimoji="0" lang="zh-CN" altLang="zh-CN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数量的线段</a:t>
            </a:r>
            <a:r>
              <a:rPr kumimoji="0" lang="zh-CN" altLang="zh-CN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表示和实际相</a:t>
            </a:r>
            <a:r>
              <a:rPr kumimoji="0" lang="zh-CN" altLang="zh-CN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对应的距</a:t>
            </a:r>
            <a:endParaRPr kumimoji="0" lang="en-US" altLang="zh-CN" sz="2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</a:t>
            </a:r>
            <a:r>
              <a:rPr kumimoji="0" lang="en-US" altLang="zh-CN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这样的比例尺叫作</a:t>
            </a: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线段比例尺</a:t>
            </a: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3344" y="3125116"/>
            <a:ext cx="6648742" cy="1043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图中的比例尺就是线段比例尺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它表示图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的距离相当于实际距离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44670" y="2217228"/>
            <a:ext cx="2935419" cy="584071"/>
            <a:chOff x="5715246" y="2260579"/>
            <a:chExt cx="1638173" cy="584071"/>
          </a:xfrm>
        </p:grpSpPr>
        <p:grpSp>
          <p:nvGrpSpPr>
            <p:cNvPr id="11" name="Group 30"/>
            <p:cNvGrpSpPr/>
            <p:nvPr/>
          </p:nvGrpSpPr>
          <p:grpSpPr bwMode="auto">
            <a:xfrm>
              <a:off x="5779027" y="2789881"/>
              <a:ext cx="503635" cy="54769"/>
              <a:chOff x="1701" y="2840"/>
              <a:chExt cx="544" cy="46"/>
            </a:xfrm>
          </p:grpSpPr>
          <p:sp>
            <p:nvSpPr>
              <p:cNvPr id="17" name="Line 31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8" name="Line 32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9" name="Line 33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2" name="Group 34"/>
            <p:cNvGrpSpPr/>
            <p:nvPr/>
          </p:nvGrpSpPr>
          <p:grpSpPr bwMode="auto">
            <a:xfrm>
              <a:off x="6283852" y="2789881"/>
              <a:ext cx="502444" cy="54769"/>
              <a:chOff x="1701" y="2840"/>
              <a:chExt cx="544" cy="46"/>
            </a:xfrm>
          </p:grpSpPr>
          <p:sp>
            <p:nvSpPr>
              <p:cNvPr id="14" name="Line 35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" name="Line 36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" name="Line 37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13" name="Text Box 42"/>
            <p:cNvSpPr txBox="1">
              <a:spLocks noChangeArrowheads="1"/>
            </p:cNvSpPr>
            <p:nvPr/>
          </p:nvSpPr>
          <p:spPr bwMode="auto">
            <a:xfrm>
              <a:off x="5715246" y="2260579"/>
              <a:ext cx="1638173" cy="53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0         50       100</a:t>
              </a: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千米   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0" name="圆角矩形 8"/>
          <p:cNvSpPr/>
          <p:nvPr/>
        </p:nvSpPr>
        <p:spPr>
          <a:xfrm>
            <a:off x="1246727" y="3198014"/>
            <a:ext cx="6473007" cy="103548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 bwMode="auto">
          <a:xfrm>
            <a:off x="1054863" y="1778571"/>
            <a:ext cx="4176464" cy="2593379"/>
            <a:chOff x="289555" y="882345"/>
            <a:chExt cx="8424936" cy="3528392"/>
          </a:xfrm>
        </p:grpSpPr>
        <p:sp>
          <p:nvSpPr>
            <p:cNvPr id="25" name="矩形 24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01804" y="1055256"/>
            <a:ext cx="5277407" cy="535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把线段比例尺改写成数值比例尺的方法</a:t>
            </a:r>
            <a:endParaRPr kumimoji="0" lang="zh-CN" altLang="en-US" sz="22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508104" y="1772816"/>
            <a:ext cx="3528392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改写成数值比例尺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∶实际距离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厘米∶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厘米∶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5000000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kumimoji="0" lang="zh-CN" altLang="en-US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=1∶5000000</a:t>
            </a:r>
            <a:endParaRPr kumimoji="0" lang="en-US" altLang="zh-CN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0645" y="1931558"/>
            <a:ext cx="4250679" cy="1551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厘米所代表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的实际距离的比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统一单位后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再化成最简比的形式。</a:t>
            </a:r>
            <a:endParaRPr lang="zh-CN" altLang="en-US" sz="2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7168" y="652685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线段比例尺和数值比例尺之间的转化方法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72797" y="3408169"/>
            <a:ext cx="2935419" cy="584071"/>
            <a:chOff x="5715246" y="2260579"/>
            <a:chExt cx="1638173" cy="584071"/>
          </a:xfrm>
        </p:grpSpPr>
        <p:grpSp>
          <p:nvGrpSpPr>
            <p:cNvPr id="13" name="Group 30"/>
            <p:cNvGrpSpPr/>
            <p:nvPr/>
          </p:nvGrpSpPr>
          <p:grpSpPr bwMode="auto">
            <a:xfrm>
              <a:off x="5779027" y="2789881"/>
              <a:ext cx="503635" cy="54769"/>
              <a:chOff x="1701" y="2840"/>
              <a:chExt cx="544" cy="46"/>
            </a:xfrm>
          </p:grpSpPr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0" name="Line 32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2" name="Line 33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4" name="Group 34"/>
            <p:cNvGrpSpPr/>
            <p:nvPr/>
          </p:nvGrpSpPr>
          <p:grpSpPr bwMode="auto">
            <a:xfrm>
              <a:off x="6283852" y="2789881"/>
              <a:ext cx="502444" cy="54769"/>
              <a:chOff x="1701" y="2840"/>
              <a:chExt cx="544" cy="46"/>
            </a:xfrm>
          </p:grpSpPr>
          <p:sp>
            <p:nvSpPr>
              <p:cNvPr id="16" name="Line 35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7" name="Line 36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8" name="Line 37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rgbClr val="0066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15" name="Text Box 42"/>
            <p:cNvSpPr txBox="1">
              <a:spLocks noChangeArrowheads="1"/>
            </p:cNvSpPr>
            <p:nvPr/>
          </p:nvSpPr>
          <p:spPr bwMode="auto">
            <a:xfrm>
              <a:off x="5715246" y="2260579"/>
              <a:ext cx="1638173" cy="53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0         50       100</a:t>
              </a:r>
              <a:r>
                <a:rPr lang="zh-CN" altLang="en-US" sz="2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千米   </a:t>
              </a:r>
              <a:endPara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utoShape 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8443" y="1360991"/>
            <a:ext cx="9178093" cy="209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37945" y="968557"/>
            <a:ext cx="6264696" cy="535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把数值比例尺改写成线段比例尺的方法</a:t>
            </a:r>
            <a:endParaRPr lang="zh-CN" altLang="zh-CN" sz="2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1370" y="1715046"/>
            <a:ext cx="7503067" cy="1418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通常把数值比例尺的后项化成用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作单位的数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再用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表示这个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。画线段比例尺时通常画出这样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段或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段。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1370" y="3317712"/>
            <a:ext cx="39677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足球场平面图的比例尺是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1∶1000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54254" y="3845364"/>
            <a:ext cx="18678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grpSp>
        <p:nvGrpSpPr>
          <p:cNvPr id="12" name="Group 30"/>
          <p:cNvGrpSpPr/>
          <p:nvPr/>
        </p:nvGrpSpPr>
        <p:grpSpPr bwMode="auto">
          <a:xfrm>
            <a:off x="4888023" y="4068683"/>
            <a:ext cx="503635" cy="54769"/>
            <a:chOff x="1701" y="2840"/>
            <a:chExt cx="544" cy="46"/>
          </a:xfrm>
        </p:grpSpPr>
        <p:sp>
          <p:nvSpPr>
            <p:cNvPr id="13" name="Line 31"/>
            <p:cNvSpPr>
              <a:spLocks noChangeShapeType="1"/>
            </p:cNvSpPr>
            <p:nvPr/>
          </p:nvSpPr>
          <p:spPr bwMode="auto">
            <a:xfrm>
              <a:off x="1701" y="2886"/>
              <a:ext cx="544" cy="0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" name="Line 32"/>
            <p:cNvSpPr>
              <a:spLocks noChangeShapeType="1"/>
            </p:cNvSpPr>
            <p:nvPr/>
          </p:nvSpPr>
          <p:spPr bwMode="auto">
            <a:xfrm>
              <a:off x="1701" y="2840"/>
              <a:ext cx="0" cy="46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5" name="Line 33"/>
            <p:cNvSpPr>
              <a:spLocks noChangeShapeType="1"/>
            </p:cNvSpPr>
            <p:nvPr/>
          </p:nvSpPr>
          <p:spPr bwMode="auto">
            <a:xfrm>
              <a:off x="2245" y="2840"/>
              <a:ext cx="0" cy="46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6" name="Group 34"/>
          <p:cNvGrpSpPr/>
          <p:nvPr/>
        </p:nvGrpSpPr>
        <p:grpSpPr bwMode="auto">
          <a:xfrm>
            <a:off x="5392848" y="4068683"/>
            <a:ext cx="502444" cy="54769"/>
            <a:chOff x="1701" y="2840"/>
            <a:chExt cx="544" cy="46"/>
          </a:xfrm>
        </p:grpSpPr>
        <p:sp>
          <p:nvSpPr>
            <p:cNvPr id="17" name="Line 35"/>
            <p:cNvSpPr>
              <a:spLocks noChangeShapeType="1"/>
            </p:cNvSpPr>
            <p:nvPr/>
          </p:nvSpPr>
          <p:spPr bwMode="auto">
            <a:xfrm>
              <a:off x="1701" y="2886"/>
              <a:ext cx="544" cy="0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8" name="Line 36"/>
            <p:cNvSpPr>
              <a:spLocks noChangeShapeType="1"/>
            </p:cNvSpPr>
            <p:nvPr/>
          </p:nvSpPr>
          <p:spPr bwMode="auto">
            <a:xfrm>
              <a:off x="1701" y="2840"/>
              <a:ext cx="0" cy="46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9" name="Line 37"/>
            <p:cNvSpPr>
              <a:spLocks noChangeShapeType="1"/>
            </p:cNvSpPr>
            <p:nvPr/>
          </p:nvSpPr>
          <p:spPr bwMode="auto">
            <a:xfrm>
              <a:off x="2245" y="2840"/>
              <a:ext cx="0" cy="46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4776104" y="3537011"/>
            <a:ext cx="1736373" cy="53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0   10  20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   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3309" y="627534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线段比例尺和数值比例尺之间的转化方法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771550"/>
            <a:ext cx="820898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根据图上距离是将实际距离放大还是缩小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比例尺分为</a:t>
            </a:r>
            <a:r>
              <a:rPr lang="zh-CN" altLang="zh-CN" sz="22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endParaRPr lang="en-US" altLang="zh-CN" sz="2200" b="1" dirty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2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大比例尺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缩小比例尺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9646" y="2001040"/>
            <a:ext cx="3812116" cy="1862093"/>
            <a:chOff x="935018" y="2410725"/>
            <a:chExt cx="3812116" cy="1862093"/>
          </a:xfrm>
        </p:grpSpPr>
        <p:pic>
          <p:nvPicPr>
            <p:cNvPr id="9" name="AutoShape 4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35018" y="2410725"/>
              <a:ext cx="3812116" cy="186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344644" y="2715766"/>
              <a:ext cx="2992864" cy="1043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放大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比例尺的</a:t>
              </a:r>
              <a:r>
                <a:rPr lang="zh-CN" altLang="zh-CN" sz="22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后项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一般为</a:t>
              </a:r>
              <a:r>
                <a:rPr lang="en-US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1,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</a:t>
              </a:r>
              <a:r>
                <a:rPr lang="en-US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100∶1;</a:t>
              </a:r>
              <a:endPara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41762" y="2001040"/>
            <a:ext cx="3812116" cy="1862093"/>
            <a:chOff x="4747134" y="2410725"/>
            <a:chExt cx="3812116" cy="1862093"/>
          </a:xfrm>
        </p:grpSpPr>
        <p:pic>
          <p:nvPicPr>
            <p:cNvPr id="12" name="AutoShape 4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47134" y="2410725"/>
              <a:ext cx="3812116" cy="186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5177028" y="2715766"/>
              <a:ext cx="2952328" cy="1043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缩小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比例尺的</a:t>
              </a:r>
              <a:r>
                <a:rPr lang="zh-CN" altLang="zh-CN" sz="22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前项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一般为</a:t>
              </a:r>
              <a:r>
                <a:rPr lang="en-US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1,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</a:t>
              </a:r>
              <a:r>
                <a:rPr lang="en-US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1∶100</a:t>
              </a:r>
              <a:r>
                <a:rPr lang="zh-CN" altLang="zh-CN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3648" y="1594350"/>
            <a:ext cx="2927860" cy="1684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884500" y="1594350"/>
            <a:ext cx="2927860" cy="1695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350591" y="1144235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98291" y="342666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592412" y="341237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519298" y="3555251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327733" y="3520723"/>
            <a:ext cx="6527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43"/>
          <p:cNvGrpSpPr/>
          <p:nvPr/>
        </p:nvGrpSpPr>
        <p:grpSpPr bwMode="auto">
          <a:xfrm>
            <a:off x="1566094" y="3426664"/>
            <a:ext cx="2172891" cy="447675"/>
            <a:chOff x="567" y="3789"/>
            <a:chExt cx="1825" cy="376"/>
          </a:xfrm>
        </p:grpSpPr>
        <p:grpSp>
          <p:nvGrpSpPr>
            <p:cNvPr id="15" name="Group 15"/>
            <p:cNvGrpSpPr/>
            <p:nvPr/>
          </p:nvGrpSpPr>
          <p:grpSpPr bwMode="auto">
            <a:xfrm>
              <a:off x="704" y="4119"/>
              <a:ext cx="423" cy="46"/>
              <a:chOff x="1701" y="2840"/>
              <a:chExt cx="544" cy="46"/>
            </a:xfrm>
          </p:grpSpPr>
          <p:sp>
            <p:nvSpPr>
              <p:cNvPr id="23" name="Line 16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5" name="Line 18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grpSp>
          <p:nvGrpSpPr>
            <p:cNvPr id="16" name="Group 19"/>
            <p:cNvGrpSpPr/>
            <p:nvPr/>
          </p:nvGrpSpPr>
          <p:grpSpPr bwMode="auto">
            <a:xfrm>
              <a:off x="1128" y="4119"/>
              <a:ext cx="422" cy="46"/>
              <a:chOff x="1701" y="2840"/>
              <a:chExt cx="544" cy="46"/>
            </a:xfrm>
          </p:grpSpPr>
          <p:sp>
            <p:nvSpPr>
              <p:cNvPr id="18" name="Line 20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9" name="Line 21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22" name="Line 22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567" y="3789"/>
              <a:ext cx="182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0  (  ) (  )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米   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Group 47"/>
          <p:cNvGrpSpPr/>
          <p:nvPr/>
        </p:nvGrpSpPr>
        <p:grpSpPr bwMode="auto">
          <a:xfrm>
            <a:off x="4845281" y="3358798"/>
            <a:ext cx="1938339" cy="447675"/>
            <a:chOff x="2925" y="3789"/>
            <a:chExt cx="1628" cy="376"/>
          </a:xfrm>
        </p:grpSpPr>
        <p:grpSp>
          <p:nvGrpSpPr>
            <p:cNvPr id="27" name="Group 30"/>
            <p:cNvGrpSpPr/>
            <p:nvPr/>
          </p:nvGrpSpPr>
          <p:grpSpPr bwMode="auto">
            <a:xfrm>
              <a:off x="3062" y="4119"/>
              <a:ext cx="423" cy="46"/>
              <a:chOff x="1701" y="2840"/>
              <a:chExt cx="544" cy="46"/>
            </a:xfrm>
          </p:grpSpPr>
          <p:sp>
            <p:nvSpPr>
              <p:cNvPr id="33" name="Line 31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4" name="Line 32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5" name="Line 33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grpSp>
          <p:nvGrpSpPr>
            <p:cNvPr id="28" name="Group 34"/>
            <p:cNvGrpSpPr/>
            <p:nvPr/>
          </p:nvGrpSpPr>
          <p:grpSpPr bwMode="auto">
            <a:xfrm>
              <a:off x="3486" y="4119"/>
              <a:ext cx="422" cy="46"/>
              <a:chOff x="1701" y="2840"/>
              <a:chExt cx="544" cy="46"/>
            </a:xfrm>
          </p:grpSpPr>
          <p:sp>
            <p:nvSpPr>
              <p:cNvPr id="30" name="Line 35"/>
              <p:cNvSpPr>
                <a:spLocks noChangeShapeType="1"/>
              </p:cNvSpPr>
              <p:nvPr/>
            </p:nvSpPr>
            <p:spPr bwMode="auto">
              <a:xfrm>
                <a:off x="1701" y="2886"/>
                <a:ext cx="54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1" name="Line 36"/>
              <p:cNvSpPr>
                <a:spLocks noChangeShapeType="1"/>
              </p:cNvSpPr>
              <p:nvPr/>
            </p:nvSpPr>
            <p:spPr bwMode="auto">
              <a:xfrm>
                <a:off x="1701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32" name="Line 37"/>
              <p:cNvSpPr>
                <a:spLocks noChangeShapeType="1"/>
              </p:cNvSpPr>
              <p:nvPr/>
            </p:nvSpPr>
            <p:spPr bwMode="auto">
              <a:xfrm>
                <a:off x="2245" y="2840"/>
                <a:ext cx="0" cy="4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sp>
          <p:nvSpPr>
            <p:cNvPr id="29" name="Text Box 42"/>
            <p:cNvSpPr txBox="1">
              <a:spLocks noChangeArrowheads="1"/>
            </p:cNvSpPr>
            <p:nvPr/>
          </p:nvSpPr>
          <p:spPr bwMode="auto">
            <a:xfrm>
              <a:off x="2925" y="3789"/>
              <a:ext cx="16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0   30  60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米   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44"/>
          <p:cNvSpPr txBox="1">
            <a:spLocks noChangeArrowheads="1"/>
          </p:cNvSpPr>
          <p:nvPr/>
        </p:nvSpPr>
        <p:spPr bwMode="auto">
          <a:xfrm>
            <a:off x="3402038" y="3520723"/>
            <a:ext cx="100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1﹕2000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5"/>
          <p:cNvSpPr txBox="1">
            <a:spLocks noChangeArrowheads="1"/>
          </p:cNvSpPr>
          <p:nvPr/>
        </p:nvSpPr>
        <p:spPr bwMode="auto">
          <a:xfrm>
            <a:off x="1619672" y="3952920"/>
            <a:ext cx="2321719" cy="74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" panose="02010609060101010101" pitchFamily="49" charset="-122"/>
              </a:rPr>
              <a:t>根据数值比例尺</a:t>
            </a:r>
            <a:endParaRPr lang="zh-CN" altLang="en-US" sz="18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Arial" panose="020B0604020202020204" pitchFamily="34" charset="0"/>
                <a:ea typeface="楷体" panose="02010609060101010101" pitchFamily="49" charset="-122"/>
              </a:rPr>
              <a:t>标明线段比例尺。</a:t>
            </a:r>
            <a:endParaRPr lang="zh-CN" altLang="en-US" sz="1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5007204" y="3952920"/>
            <a:ext cx="1966913" cy="74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楷体" panose="02010609060101010101" pitchFamily="49" charset="-122"/>
              </a:rPr>
              <a:t>根据线段比例尺</a:t>
            </a:r>
            <a:endParaRPr lang="zh-CN" altLang="en-US" sz="1800" b="1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Arial" panose="020B0604020202020204" pitchFamily="34" charset="0"/>
                <a:ea typeface="楷体" panose="02010609060101010101" pitchFamily="49" charset="-122"/>
              </a:rPr>
              <a:t>写出数值比例尺。</a:t>
            </a:r>
            <a:endParaRPr lang="zh-CN" altLang="en-US" sz="18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9" name="Text Box 48"/>
          <p:cNvSpPr txBox="1">
            <a:spLocks noChangeArrowheads="1"/>
          </p:cNvSpPr>
          <p:nvPr/>
        </p:nvSpPr>
        <p:spPr bwMode="auto">
          <a:xfrm>
            <a:off x="6195449" y="3520723"/>
            <a:ext cx="20489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﹕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7088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06942" y="2344092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24000000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165326" y="676328"/>
            <a:ext cx="7079081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地的实际距离大约是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千米，在一幅地图上量得这两地间的距离是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厘米。这幅地图的比例尺是多少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06942" y="3694261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答：这幅地图的比例尺是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1:3000000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106942" y="3019177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24000000 = 1:3000000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76012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302016" y="1528439"/>
            <a:ext cx="4986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984072" y="557218"/>
            <a:ext cx="7078584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一种机械手表上的螺丝直径是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毫米，画在图纸上的长度是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厘米。这张图纸的比例尺是多少？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302016" y="2020214"/>
            <a:ext cx="4986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25:5=5:1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302016" y="2511989"/>
            <a:ext cx="4986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答：这张图纸的比例尺是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5:1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84451" y="3008885"/>
            <a:ext cx="7478039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比例尺的前项是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，表示图上距离比实际距离小，是缩小比例尺；这道题比例尺的后项是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，表示图上距离比实际距离大，是放大比例尺。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277856" y="3237966"/>
            <a:ext cx="2725341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比例尺的分类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3864124" y="3646090"/>
            <a:ext cx="19667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线段比例尺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3864124" y="2994637"/>
            <a:ext cx="14750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数值比例尺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53214" y="19236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比例尺的意义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63642" y="2510955"/>
            <a:ext cx="5668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图上距离和实际距离的比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叫作这幅图的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dirty="0"/>
          </a:p>
        </p:txBody>
      </p:sp>
      <p:sp>
        <p:nvSpPr>
          <p:cNvPr id="28" name="左大括号 27"/>
          <p:cNvSpPr/>
          <p:nvPr/>
        </p:nvSpPr>
        <p:spPr>
          <a:xfrm>
            <a:off x="3480238" y="3045094"/>
            <a:ext cx="311257" cy="973675"/>
          </a:xfrm>
          <a:prstGeom prst="leftBrace">
            <a:avLst>
              <a:gd name="adj1" fmla="val 44841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2000" y="1131590"/>
            <a:ext cx="3551495" cy="2352971"/>
            <a:chOff x="4572000" y="1453529"/>
            <a:chExt cx="3551495" cy="2352971"/>
          </a:xfrm>
        </p:grpSpPr>
        <p:grpSp>
          <p:nvGrpSpPr>
            <p:cNvPr id="6" name="组合 5"/>
            <p:cNvGrpSpPr/>
            <p:nvPr/>
          </p:nvGrpSpPr>
          <p:grpSpPr>
            <a:xfrm>
              <a:off x="4572000" y="1453529"/>
              <a:ext cx="3538303" cy="2352971"/>
              <a:chOff x="4427984" y="1395264"/>
              <a:chExt cx="3538303" cy="235297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4427984" y="1395264"/>
                <a:ext cx="3538303" cy="235297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6" name="Picture 31" descr="6下-4单元0000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6250" b="96250" l="10000" r="90000">
                            <a14:foregroundMark x1="15000" y1="35000" x2="23500" y2="45417"/>
                            <a14:foregroundMark x1="23500" y1="45417" x2="22500" y2="72917"/>
                            <a14:foregroundMark x1="22500" y1="72917" x2="20000" y2="81250"/>
                            <a14:foregroundMark x1="52000" y1="12083" x2="67500" y2="10000"/>
                            <a14:foregroundMark x1="67500" y1="10000" x2="68500" y2="14583"/>
                            <a14:foregroundMark x1="59000" y1="24167" x2="65000" y2="27917"/>
                            <a14:foregroundMark x1="63000" y1="6667" x2="67000" y2="6250"/>
                            <a14:foregroundMark x1="59000" y1="93333" x2="74500" y2="95833"/>
                            <a14:foregroundMark x1="74500" y1="95833" x2="75000" y2="96250"/>
                            <a14:foregroundMark x1="63500" y1="98333" x2="79500" y2="96667"/>
                            <a14:foregroundMark x1="79500" y1="96667" x2="80000" y2="96250"/>
                            <a14:foregroundMark x1="54000" y1="94583" x2="63000" y2="95000"/>
                            <a14:foregroundMark x1="22500" y1="90417" x2="31000" y2="90417"/>
                            <a14:foregroundMark x1="24000" y1="36667" x2="25000" y2="47083"/>
                            <a14:foregroundMark x1="31000" y1="57917" x2="32500" y2="59583"/>
                          </a14:backgroundRemoval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72000" y="2609244"/>
                <a:ext cx="918818" cy="1107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" name="组合 17"/>
              <p:cNvGrpSpPr/>
              <p:nvPr/>
            </p:nvGrpSpPr>
            <p:grpSpPr>
              <a:xfrm flipH="1">
                <a:off x="4441176" y="1793105"/>
                <a:ext cx="1800493" cy="735309"/>
                <a:chOff x="2407991" y="1959300"/>
                <a:chExt cx="1962312" cy="592931"/>
              </a:xfrm>
            </p:grpSpPr>
            <p:sp>
              <p:nvSpPr>
                <p:cNvPr id="19" name="AutoShape 19"/>
                <p:cNvSpPr>
                  <a:spLocks noChangeArrowheads="1"/>
                </p:cNvSpPr>
                <p:nvPr/>
              </p:nvSpPr>
              <p:spPr bwMode="auto">
                <a:xfrm>
                  <a:off x="2584438" y="1959300"/>
                  <a:ext cx="1751309" cy="592931"/>
                </a:xfrm>
                <a:prstGeom prst="wedgeEllipseCallout">
                  <a:avLst>
                    <a:gd name="adj1" fmla="val 24799"/>
                    <a:gd name="adj2" fmla="val 66527"/>
                  </a:avLst>
                </a:prstGeom>
                <a:solidFill>
                  <a:srgbClr val="FF99CC"/>
                </a:solidFill>
                <a:ln w="9525">
                  <a:solidFill>
                    <a:srgbClr val="FF99CC"/>
                  </a:solidFill>
                  <a:miter lim="800000"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Rectangle 20"/>
                <p:cNvSpPr>
                  <a:spLocks noChangeArrowheads="1"/>
                </p:cNvSpPr>
                <p:nvPr/>
              </p:nvSpPr>
              <p:spPr bwMode="auto">
                <a:xfrm>
                  <a:off x="2407991" y="2044811"/>
                  <a:ext cx="1962312" cy="4219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研究战术，需要画</a:t>
                  </a:r>
                  <a:endParaRPr lang="zh-CN" altLang="en-US" sz="1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一个足球场平面图。</a:t>
                  </a:r>
                  <a:endParaRPr lang="zh-CN" altLang="en-US" sz="1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21" name="111.eps" descr="id:2147506050;FounderCES"/>
            <p:cNvPicPr/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3295" y="1475255"/>
              <a:ext cx="1800200" cy="867752"/>
            </a:xfrm>
            <a:prstGeom prst="rect">
              <a:avLst/>
            </a:prstGeom>
          </p:spPr>
        </p:pic>
      </p:grpSp>
      <p:sp>
        <p:nvSpPr>
          <p:cNvPr id="23" name="Rectangle 29"/>
          <p:cNvSpPr>
            <a:spLocks noChangeArrowheads="1"/>
          </p:cNvSpPr>
          <p:nvPr/>
        </p:nvSpPr>
        <p:spPr bwMode="auto">
          <a:xfrm>
            <a:off x="1907704" y="3582547"/>
            <a:ext cx="5760640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研究战术，需要画一个足球场平面图。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1972929" y="4043848"/>
            <a:ext cx="2749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怎样画足球场平面图？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004048" y="2143814"/>
            <a:ext cx="2313311" cy="756047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5536256" y="2910577"/>
            <a:ext cx="13585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>
                <a:latin typeface="Times New Roman" panose="02020603050405020304" pitchFamily="18" charset="0"/>
                <a:ea typeface="楷体" panose="02010609060101010101" pitchFamily="49" charset="-122"/>
              </a:rPr>
              <a:t>9.5</a:t>
            </a:r>
            <a:r>
              <a: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1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4326583" y="2359317"/>
            <a:ext cx="766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1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Line 32"/>
          <p:cNvSpPr>
            <a:spLocks noChangeShapeType="1"/>
          </p:cNvSpPr>
          <p:nvPr/>
        </p:nvSpPr>
        <p:spPr bwMode="auto">
          <a:xfrm>
            <a:off x="6101812" y="2154530"/>
            <a:ext cx="0" cy="75604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857224" y="1085071"/>
            <a:ext cx="358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怎样画足球场平面图呢？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4254575" y="3612295"/>
            <a:ext cx="4338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这个平面图与足球场像不像？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4" name="111.eps" descr="id:214750605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7707" y="2172661"/>
            <a:ext cx="2940144" cy="14172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857224" y="1085071"/>
            <a:ext cx="358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怎样画足球场平面图呢？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4254575" y="3612295"/>
            <a:ext cx="4338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这个平面图与足球场像不像？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4" name="111.eps" descr="id:214750605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7707" y="2172661"/>
            <a:ext cx="2940144" cy="1417240"/>
          </a:xfrm>
          <a:prstGeom prst="rect">
            <a:avLst/>
          </a:prstGeom>
        </p:spPr>
      </p:pic>
      <p:grpSp>
        <p:nvGrpSpPr>
          <p:cNvPr id="19" name="Group 48"/>
          <p:cNvGrpSpPr/>
          <p:nvPr/>
        </p:nvGrpSpPr>
        <p:grpSpPr bwMode="auto">
          <a:xfrm>
            <a:off x="5652120" y="2172661"/>
            <a:ext cx="2116932" cy="1270398"/>
            <a:chOff x="3696" y="1478"/>
            <a:chExt cx="1778" cy="1067"/>
          </a:xfrm>
        </p:grpSpPr>
        <p:grpSp>
          <p:nvGrpSpPr>
            <p:cNvPr id="21" name="Group 47"/>
            <p:cNvGrpSpPr/>
            <p:nvPr/>
          </p:nvGrpSpPr>
          <p:grpSpPr bwMode="auto">
            <a:xfrm>
              <a:off x="3696" y="1478"/>
              <a:ext cx="1778" cy="1067"/>
              <a:chOff x="3696" y="1344"/>
              <a:chExt cx="1778" cy="1067"/>
            </a:xfrm>
          </p:grpSpPr>
          <p:sp>
            <p:nvSpPr>
              <p:cNvPr id="23" name="Rectangle 31"/>
              <p:cNvSpPr>
                <a:spLocks noChangeArrowheads="1"/>
              </p:cNvSpPr>
              <p:nvPr/>
            </p:nvSpPr>
            <p:spPr bwMode="auto">
              <a:xfrm>
                <a:off x="3696" y="1344"/>
                <a:ext cx="1173" cy="768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Text Box 33"/>
              <p:cNvSpPr txBox="1">
                <a:spLocks noChangeArrowheads="1"/>
              </p:cNvSpPr>
              <p:nvPr/>
            </p:nvSpPr>
            <p:spPr bwMode="auto">
              <a:xfrm>
                <a:off x="4059" y="2101"/>
                <a:ext cx="64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r>
                  <a: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厘米</a:t>
                </a:r>
                <a:endPara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Text Box 34"/>
              <p:cNvSpPr txBox="1">
                <a:spLocks noChangeArrowheads="1"/>
              </p:cNvSpPr>
              <p:nvPr/>
            </p:nvSpPr>
            <p:spPr bwMode="auto">
              <a:xfrm>
                <a:off x="4830" y="1525"/>
                <a:ext cx="64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r>
                  <a: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厘米</a:t>
                </a:r>
                <a:endPara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2" name="Line 35"/>
            <p:cNvSpPr>
              <a:spLocks noChangeShapeType="1"/>
            </p:cNvSpPr>
            <p:nvPr/>
          </p:nvSpPr>
          <p:spPr bwMode="auto">
            <a:xfrm>
              <a:off x="4300" y="1483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857224" y="1085071"/>
            <a:ext cx="358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怎样画足球场平面图呢？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4254575" y="3612295"/>
            <a:ext cx="4338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这个平面图与足球场像不像？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4" name="111.eps" descr="id:214750605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7707" y="2172661"/>
            <a:ext cx="2940144" cy="1417240"/>
          </a:xfrm>
          <a:prstGeom prst="rect">
            <a:avLst/>
          </a:prstGeom>
        </p:spPr>
      </p:pic>
      <p:grpSp>
        <p:nvGrpSpPr>
          <p:cNvPr id="16" name="Group 55"/>
          <p:cNvGrpSpPr/>
          <p:nvPr/>
        </p:nvGrpSpPr>
        <p:grpSpPr bwMode="auto">
          <a:xfrm>
            <a:off x="4572000" y="1895254"/>
            <a:ext cx="2707481" cy="1654969"/>
            <a:chOff x="340" y="2742"/>
            <a:chExt cx="2274" cy="1390"/>
          </a:xfrm>
        </p:grpSpPr>
        <p:grpSp>
          <p:nvGrpSpPr>
            <p:cNvPr id="27" name="Group 7"/>
            <p:cNvGrpSpPr/>
            <p:nvPr/>
          </p:nvGrpSpPr>
          <p:grpSpPr bwMode="auto">
            <a:xfrm>
              <a:off x="891" y="2742"/>
              <a:ext cx="1723" cy="1089"/>
              <a:chOff x="1157" y="1207"/>
              <a:chExt cx="2154" cy="1361"/>
            </a:xfrm>
          </p:grpSpPr>
          <p:sp>
            <p:nvSpPr>
              <p:cNvPr id="30" name="Rectangle 8"/>
              <p:cNvSpPr>
                <a:spLocks noChangeArrowheads="1"/>
              </p:cNvSpPr>
              <p:nvPr/>
            </p:nvSpPr>
            <p:spPr bwMode="auto">
              <a:xfrm>
                <a:off x="1157" y="1207"/>
                <a:ext cx="2154" cy="1360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Line 9"/>
              <p:cNvSpPr>
                <a:spLocks noChangeShapeType="1"/>
              </p:cNvSpPr>
              <p:nvPr/>
            </p:nvSpPr>
            <p:spPr bwMode="auto">
              <a:xfrm>
                <a:off x="2246" y="1207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1344" y="3822"/>
              <a:ext cx="113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9.5</a:t>
              </a:r>
              <a:r>
                <a: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340" y="3096"/>
              <a:ext cx="64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5"/>
          <p:cNvGrpSpPr/>
          <p:nvPr/>
        </p:nvGrpSpPr>
        <p:grpSpPr bwMode="auto">
          <a:xfrm>
            <a:off x="1512963" y="1355525"/>
            <a:ext cx="2707481" cy="1654969"/>
            <a:chOff x="340" y="2742"/>
            <a:chExt cx="2274" cy="1390"/>
          </a:xfrm>
        </p:grpSpPr>
        <p:grpSp>
          <p:nvGrpSpPr>
            <p:cNvPr id="8" name="Group 7"/>
            <p:cNvGrpSpPr/>
            <p:nvPr/>
          </p:nvGrpSpPr>
          <p:grpSpPr bwMode="auto">
            <a:xfrm>
              <a:off x="891" y="2742"/>
              <a:ext cx="1723" cy="1089"/>
              <a:chOff x="1157" y="1207"/>
              <a:chExt cx="2154" cy="1361"/>
            </a:xfrm>
          </p:grpSpPr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157" y="1207"/>
                <a:ext cx="2154" cy="1360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Line 9"/>
              <p:cNvSpPr>
                <a:spLocks noChangeShapeType="1"/>
              </p:cNvSpPr>
              <p:nvPr/>
            </p:nvSpPr>
            <p:spPr bwMode="auto">
              <a:xfrm>
                <a:off x="2246" y="1207"/>
                <a:ext cx="0" cy="13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1344" y="3822"/>
              <a:ext cx="113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9.5</a:t>
              </a:r>
              <a:r>
                <a: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340" y="3096"/>
              <a:ext cx="64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3" name="111.eps" descr="id:214750605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736312" y="1331999"/>
            <a:ext cx="2940144" cy="1417240"/>
          </a:xfrm>
          <a:prstGeom prst="rect">
            <a:avLst/>
          </a:prstGeom>
        </p:spPr>
      </p:pic>
      <p:grpSp>
        <p:nvGrpSpPr>
          <p:cNvPr id="14" name="Group 10"/>
          <p:cNvGrpSpPr/>
          <p:nvPr/>
        </p:nvGrpSpPr>
        <p:grpSpPr bwMode="auto">
          <a:xfrm>
            <a:off x="1668344" y="3084313"/>
            <a:ext cx="2656284" cy="1060847"/>
            <a:chOff x="331" y="1706"/>
            <a:chExt cx="2231" cy="891"/>
          </a:xfrm>
        </p:grpSpPr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869" y="1706"/>
              <a:ext cx="1693" cy="635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Text Box 29"/>
            <p:cNvSpPr txBox="1">
              <a:spLocks noChangeArrowheads="1"/>
            </p:cNvSpPr>
            <p:nvPr/>
          </p:nvSpPr>
          <p:spPr bwMode="auto">
            <a:xfrm>
              <a:off x="1338" y="2287"/>
              <a:ext cx="114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9.5</a:t>
              </a:r>
              <a:r>
                <a: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" name="Text Box 30"/>
            <p:cNvSpPr txBox="1">
              <a:spLocks noChangeArrowheads="1"/>
            </p:cNvSpPr>
            <p:nvPr/>
          </p:nvSpPr>
          <p:spPr bwMode="auto">
            <a:xfrm>
              <a:off x="331" y="1887"/>
              <a:ext cx="64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厘米</a:t>
              </a:r>
              <a:endPara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48"/>
          <p:cNvGrpSpPr/>
          <p:nvPr/>
        </p:nvGrpSpPr>
        <p:grpSpPr bwMode="auto">
          <a:xfrm>
            <a:off x="5069960" y="3029545"/>
            <a:ext cx="2116932" cy="1270397"/>
            <a:chOff x="3696" y="1478"/>
            <a:chExt cx="1778" cy="1067"/>
          </a:xfrm>
        </p:grpSpPr>
        <p:grpSp>
          <p:nvGrpSpPr>
            <p:cNvPr id="19" name="Group 47"/>
            <p:cNvGrpSpPr/>
            <p:nvPr/>
          </p:nvGrpSpPr>
          <p:grpSpPr bwMode="auto">
            <a:xfrm>
              <a:off x="3696" y="1478"/>
              <a:ext cx="1778" cy="1067"/>
              <a:chOff x="3696" y="1344"/>
              <a:chExt cx="1778" cy="1067"/>
            </a:xfrm>
          </p:grpSpPr>
          <p:sp>
            <p:nvSpPr>
              <p:cNvPr id="22" name="Rectangle 31"/>
              <p:cNvSpPr>
                <a:spLocks noChangeArrowheads="1"/>
              </p:cNvSpPr>
              <p:nvPr/>
            </p:nvSpPr>
            <p:spPr bwMode="auto">
              <a:xfrm>
                <a:off x="3696" y="1344"/>
                <a:ext cx="1173" cy="768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35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 Box 33"/>
              <p:cNvSpPr txBox="1">
                <a:spLocks noChangeArrowheads="1"/>
              </p:cNvSpPr>
              <p:nvPr/>
            </p:nvSpPr>
            <p:spPr bwMode="auto">
              <a:xfrm>
                <a:off x="4059" y="2101"/>
                <a:ext cx="64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r>
                  <a: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厘米</a:t>
                </a:r>
                <a:endPara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34"/>
              <p:cNvSpPr txBox="1">
                <a:spLocks noChangeArrowheads="1"/>
              </p:cNvSpPr>
              <p:nvPr/>
            </p:nvSpPr>
            <p:spPr bwMode="auto">
              <a:xfrm>
                <a:off x="4830" y="1525"/>
                <a:ext cx="64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4</a:t>
                </a:r>
                <a:r>
                  <a:rPr lang="zh-CN" altLang="en-US" sz="18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厘米</a:t>
                </a:r>
                <a:endParaRPr lang="zh-CN" altLang="en-US" sz="18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1" name="Line 35"/>
            <p:cNvSpPr>
              <a:spLocks noChangeShapeType="1"/>
            </p:cNvSpPr>
            <p:nvPr/>
          </p:nvSpPr>
          <p:spPr bwMode="auto">
            <a:xfrm>
              <a:off x="4300" y="1483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2316045" y="2968823"/>
            <a:ext cx="688181" cy="55399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图上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距离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Line 32"/>
          <p:cNvSpPr>
            <a:spLocks noChangeShapeType="1"/>
          </p:cNvSpPr>
          <p:nvPr/>
        </p:nvSpPr>
        <p:spPr bwMode="auto">
          <a:xfrm flipH="1" flipV="1">
            <a:off x="2154119" y="2057995"/>
            <a:ext cx="485775" cy="910829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7" name="Line 33"/>
          <p:cNvSpPr>
            <a:spLocks noChangeShapeType="1"/>
          </p:cNvSpPr>
          <p:nvPr/>
        </p:nvSpPr>
        <p:spPr bwMode="auto">
          <a:xfrm flipV="1">
            <a:off x="2639894" y="2644973"/>
            <a:ext cx="0" cy="270272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6682067" y="2975967"/>
            <a:ext cx="688181" cy="55399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实际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距离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Line 35"/>
          <p:cNvSpPr>
            <a:spLocks noChangeShapeType="1"/>
          </p:cNvSpPr>
          <p:nvPr/>
        </p:nvSpPr>
        <p:spPr bwMode="auto">
          <a:xfrm flipV="1">
            <a:off x="6951147" y="2705696"/>
            <a:ext cx="9525" cy="216694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0" name="Oval 37"/>
          <p:cNvSpPr>
            <a:spLocks noChangeArrowheads="1"/>
          </p:cNvSpPr>
          <p:nvPr/>
        </p:nvSpPr>
        <p:spPr bwMode="auto">
          <a:xfrm>
            <a:off x="5949832" y="1863254"/>
            <a:ext cx="2222865" cy="809625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2154119" y="2652117"/>
            <a:ext cx="205144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 flipH="1" flipV="1">
            <a:off x="2154120" y="1355526"/>
            <a:ext cx="1190" cy="129659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4" name="矩形 33"/>
          <p:cNvSpPr/>
          <p:nvPr/>
        </p:nvSpPr>
        <p:spPr>
          <a:xfrm>
            <a:off x="1415832" y="3722430"/>
            <a:ext cx="65722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这个平面图的长、宽与足球场实际的长、宽有什么关系？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Line 32"/>
          <p:cNvSpPr>
            <a:spLocks noChangeShapeType="1"/>
          </p:cNvSpPr>
          <p:nvPr/>
        </p:nvSpPr>
        <p:spPr bwMode="auto">
          <a:xfrm>
            <a:off x="3279260" y="3095623"/>
            <a:ext cx="8780" cy="75604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869408" y="571316"/>
            <a:ext cx="358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怎样画足球场平面图呢？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635830" y="1738957"/>
            <a:ext cx="6292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比一比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2" grpId="0" animBg="1"/>
      <p:bldP spid="34" grpId="0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632460" y="733453"/>
            <a:ext cx="7879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这个平面图的长、宽与足球场实际的长、宽有什么关系？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1076434" y="1306879"/>
            <a:ext cx="2970610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95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9500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29"/>
          <p:cNvSpPr txBox="1">
            <a:spLocks noChangeArrowheads="1"/>
          </p:cNvSpPr>
          <p:nvPr/>
        </p:nvSpPr>
        <p:spPr bwMode="auto">
          <a:xfrm>
            <a:off x="446644" y="3539792"/>
            <a:ext cx="41040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实际距离是图上距离的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倍。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1076434" y="1833679"/>
            <a:ext cx="2970609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6000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1076434" y="2360479"/>
            <a:ext cx="2970610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9500 ÷ 9.5 = 1000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Rectangle 28"/>
          <p:cNvSpPr>
            <a:spLocks noChangeArrowheads="1"/>
          </p:cNvSpPr>
          <p:nvPr/>
        </p:nvSpPr>
        <p:spPr bwMode="auto">
          <a:xfrm>
            <a:off x="1076434" y="2858074"/>
            <a:ext cx="297060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6000 ÷ 6 = 1000</a:t>
            </a:r>
            <a:endParaRPr lang="en-US" altLang="zh-CN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410170" y="3524403"/>
            <a:ext cx="42883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图上距离与实际距离的比是一定的。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757747" y="1306879"/>
            <a:ext cx="3024188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95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9500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4757747" y="2841113"/>
            <a:ext cx="3024188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 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6000 = 1 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1000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767272" y="1818290"/>
            <a:ext cx="3024188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6000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4757747" y="2329701"/>
            <a:ext cx="3024188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9.5 </a:t>
            </a:r>
            <a:r>
              <a:rPr lang="en-US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9500 = 1</a:t>
            </a:r>
            <a:r>
              <a:rPr lang="en-US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1000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39552" y="1396946"/>
            <a:ext cx="3908032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 algn="ctr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9.5  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9500   =  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6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6000   =  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2020469" y="275745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1770785" y="3688907"/>
            <a:ext cx="107989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704732" y="332360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1704732" y="368729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2777569" y="3469832"/>
            <a:ext cx="13484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2926603" y="2757452"/>
            <a:ext cx="14782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=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6"/>
          <p:cNvSpPr>
            <a:spLocks noChangeArrowheads="1"/>
          </p:cNvSpPr>
          <p:nvPr/>
        </p:nvSpPr>
        <p:spPr bwMode="auto">
          <a:xfrm>
            <a:off x="1204694" y="2422362"/>
            <a:ext cx="277513" cy="188339"/>
          </a:xfrm>
          <a:prstGeom prst="downArrow">
            <a:avLst>
              <a:gd name="adj1" fmla="val 50000"/>
              <a:gd name="adj2" fmla="val 37363"/>
            </a:avLst>
          </a:prstGeom>
          <a:solidFill>
            <a:srgbClr val="FF0000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226835" y="2399570"/>
            <a:ext cx="277513" cy="188339"/>
          </a:xfrm>
          <a:prstGeom prst="downArrow">
            <a:avLst>
              <a:gd name="adj1" fmla="val 50000"/>
              <a:gd name="adj2" fmla="val 37363"/>
            </a:avLst>
          </a:prstGeom>
          <a:solidFill>
            <a:srgbClr val="FF0000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1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8"/>
          <p:cNvSpPr>
            <a:spLocks noChangeArrowheads="1"/>
          </p:cNvSpPr>
          <p:nvPr/>
        </p:nvSpPr>
        <p:spPr bwMode="auto">
          <a:xfrm>
            <a:off x="3746973" y="2460049"/>
            <a:ext cx="274462" cy="188339"/>
          </a:xfrm>
          <a:prstGeom prst="downArrow">
            <a:avLst>
              <a:gd name="adj1" fmla="val 50000"/>
              <a:gd name="adj2" fmla="val 37778"/>
            </a:avLst>
          </a:prstGeom>
          <a:solidFill>
            <a:srgbClr val="FF0000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29"/>
          <p:cNvSpPr>
            <a:spLocks noChangeArrowheads="1"/>
          </p:cNvSpPr>
          <p:nvPr/>
        </p:nvSpPr>
        <p:spPr bwMode="auto">
          <a:xfrm>
            <a:off x="789643" y="2748323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5293451" y="1570682"/>
            <a:ext cx="2647659" cy="70788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图上距离和实际距离的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比是一定的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Line 29"/>
          <p:cNvSpPr>
            <a:spLocks noChangeShapeType="1"/>
          </p:cNvSpPr>
          <p:nvPr/>
        </p:nvSpPr>
        <p:spPr bwMode="auto">
          <a:xfrm flipH="1">
            <a:off x="4705809" y="2069528"/>
            <a:ext cx="1662025" cy="126021"/>
          </a:xfrm>
          <a:prstGeom prst="line">
            <a:avLst/>
          </a:prstGeom>
          <a:noFill/>
          <a:ln w="28575">
            <a:noFill/>
            <a:prstDash val="sysDot"/>
            <a:round/>
            <a:tailEnd type="triangl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1120704" y="3469832"/>
            <a:ext cx="5941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559298" y="726568"/>
            <a:ext cx="7879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这个平面图的长、宽与足球场实际的长、宽有什么关系？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6872" y="2577998"/>
            <a:ext cx="4316462" cy="1577928"/>
            <a:chOff x="4720034" y="3009670"/>
            <a:chExt cx="4316462" cy="1577928"/>
          </a:xfrm>
        </p:grpSpPr>
        <p:pic>
          <p:nvPicPr>
            <p:cNvPr id="27" name="AutoShape 4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20034" y="3009670"/>
              <a:ext cx="4316462" cy="1577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375999" y="3305915"/>
              <a:ext cx="3500083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图上距离和实际距离的比，叫作这幅图的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左大括号 28"/>
          <p:cNvSpPr/>
          <p:nvPr/>
        </p:nvSpPr>
        <p:spPr>
          <a:xfrm flipH="1">
            <a:off x="4767336" y="1570682"/>
            <a:ext cx="311257" cy="828888"/>
          </a:xfrm>
          <a:prstGeom prst="leftBrace">
            <a:avLst>
              <a:gd name="adj1" fmla="val 44841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animBg="1"/>
      <p:bldP spid="10" grpId="0"/>
      <p:bldP spid="11" grpId="0"/>
      <p:bldP spid="12" grpId="0"/>
      <p:bldP spid="13" grpId="0"/>
      <p:bldP spid="13" grpId="1"/>
      <p:bldP spid="14" grpId="0" animBg="1"/>
      <p:bldP spid="15" grpId="0" animBg="1"/>
      <p:bldP spid="16" grpId="0" animBg="1"/>
      <p:bldP spid="17" grpId="0"/>
      <p:bldP spid="17" grpId="1"/>
      <p:bldP spid="19" grpId="0" animBg="1"/>
      <p:bldP spid="22" grpId="0"/>
      <p:bldP spid="23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50" y="1176510"/>
            <a:ext cx="8249022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根据比例尺的意义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写出图上距离和实际距离的比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就可以求出一幅图的比例尺。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044" y="771550"/>
            <a:ext cx="2416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求比例尺的方法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2800" y="2711716"/>
            <a:ext cx="32045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9.5∶9500=1∶1000</a:t>
            </a: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1∶1000</a:t>
            </a:r>
            <a:r>
              <a:rPr lang="zh-CN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就是比例尺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圆角矩形 8"/>
          <p:cNvSpPr/>
          <p:nvPr/>
        </p:nvSpPr>
        <p:spPr>
          <a:xfrm>
            <a:off x="984749" y="2589014"/>
            <a:ext cx="3404407" cy="141809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1900" y="2589014"/>
            <a:ext cx="3204580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是一个比，不能带计量单位。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tags/tag1.xml><?xml version="1.0" encoding="utf-8"?>
<p:tagLst xmlns:p="http://schemas.openxmlformats.org/presentationml/2006/main">
  <p:tag name="KSO_WPP_MARK_KEY" val="7b625366-e5b5-49e8-a3df-fdbc995b5f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1793</Words>
  <Application>WPS 演示</Application>
  <PresentationFormat>全屏显示(16:9)</PresentationFormat>
  <Paragraphs>295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Times New Roman</vt:lpstr>
      <vt:lpstr>幼圆</vt:lpstr>
      <vt:lpstr>Cambria Math</vt:lpstr>
      <vt:lpstr>Cambria Math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72</cp:revision>
  <dcterms:created xsi:type="dcterms:W3CDTF">2018-09-11T05:46:00Z</dcterms:created>
  <dcterms:modified xsi:type="dcterms:W3CDTF">2023-02-13T06:00:37Z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D8EF486A598E4145AD43852F7A2F893C</vt:lpwstr>
  </property>
  <property fmtid="{D5CDD505-2E9C-101B-9397-08002B2CF9AE}" pid="3" name="KSOProductBuildVer">
    <vt:lpwstr>2052-11.1.0.13703</vt:lpwstr>
  </property>
</Properties>
</file>