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6" r:id="rId4"/>
    <p:sldId id="297" r:id="rId5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294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91880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7504" y="93861"/>
            <a:ext cx="475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比例尺  已知比例尺和图上距离求实际距离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3.xml"/><Relationship Id="rId5" Type="http://schemas.openxmlformats.org/officeDocument/2006/relationships/slide" Target="slide9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61326" y="2285955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350775" y="942497"/>
            <a:ext cx="6124388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快乐足</a:t>
            </a:r>
            <a:r>
              <a:rPr lang="zh-CN" altLang="en-US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球</a:t>
            </a:r>
            <a:r>
              <a:rPr lang="en-US" altLang="zh-CN" sz="36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比例尺</a:t>
            </a:r>
            <a:endParaRPr lang="zh-CN" altLang="en-US" sz="36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604627" y="991676"/>
            <a:ext cx="654847" cy="648072"/>
            <a:chOff x="1306635" y="1440417"/>
            <a:chExt cx="654847" cy="64807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2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四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78982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097850" y="1531456"/>
            <a:ext cx="3897285" cy="79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解：设小刚从家到商场比从家到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少年宫实际近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359619" y="2811294"/>
            <a:ext cx="1544012" cy="49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1×8000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1711919" y="3584010"/>
            <a:ext cx="30777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8000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 </a:t>
            </a:r>
            <a:r>
              <a:rPr lang="en-US" altLang="zh-CN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80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Group 10"/>
          <p:cNvGrpSpPr/>
          <p:nvPr/>
        </p:nvGrpSpPr>
        <p:grpSpPr bwMode="auto">
          <a:xfrm>
            <a:off x="1959570" y="2276702"/>
            <a:ext cx="1558529" cy="762001"/>
            <a:chOff x="983" y="2403"/>
            <a:chExt cx="1309" cy="640"/>
          </a:xfrm>
        </p:grpSpPr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983" y="2403"/>
              <a:ext cx="37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1</a:t>
              </a:r>
              <a:endPara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20" y="2719"/>
              <a:ext cx="408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solidFill>
                  <a:srgbClr val="0070C0"/>
                </a:solidFill>
              </a:endParaRPr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1129" y="2673"/>
              <a:ext cx="263" cy="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5000"/>
                </a:lnSpc>
                <a:spcBef>
                  <a:spcPct val="0"/>
                </a:spcBef>
                <a:buNone/>
              </a:pPr>
              <a:r>
                <a:rPr lang="en-US" altLang="zh-CN" sz="2000" b="1" i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endPara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5" name="Text Box 14"/>
            <p:cNvSpPr txBox="1">
              <a:spLocks noChangeArrowheads="1"/>
            </p:cNvSpPr>
            <p:nvPr/>
          </p:nvSpPr>
          <p:spPr bwMode="auto">
            <a:xfrm>
              <a:off x="1506" y="2567"/>
              <a:ext cx="264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1846" y="2422"/>
              <a:ext cx="264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 Box 16"/>
            <p:cNvSpPr txBox="1">
              <a:spLocks noChangeArrowheads="1"/>
            </p:cNvSpPr>
            <p:nvPr/>
          </p:nvSpPr>
          <p:spPr bwMode="auto">
            <a:xfrm>
              <a:off x="1701" y="2673"/>
              <a:ext cx="591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8000</a:t>
              </a:r>
              <a:endParaRPr lang="en-US" altLang="zh-CN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1740" y="2719"/>
              <a:ext cx="459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solidFill>
                  <a:srgbClr val="0070C0"/>
                </a:solidFill>
              </a:endParaRPr>
            </a:p>
          </p:txBody>
        </p:sp>
      </p:grp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1097850" y="4004726"/>
            <a:ext cx="58641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答：小刚从家到商场比从家到少年宫实际近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69"/>
          <p:cNvSpPr txBox="1">
            <a:spLocks noChangeArrowheads="1"/>
          </p:cNvSpPr>
          <p:nvPr/>
        </p:nvSpPr>
        <p:spPr bwMode="auto">
          <a:xfrm>
            <a:off x="1995479" y="1106960"/>
            <a:ext cx="1609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3=1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cm)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38786" y="948392"/>
            <a:ext cx="2922988" cy="2631341"/>
            <a:chOff x="4758728" y="1178103"/>
            <a:chExt cx="2922988" cy="2631341"/>
          </a:xfrm>
        </p:grpSpPr>
        <p:grpSp>
          <p:nvGrpSpPr>
            <p:cNvPr id="22" name="Group 67"/>
            <p:cNvGrpSpPr/>
            <p:nvPr/>
          </p:nvGrpSpPr>
          <p:grpSpPr bwMode="auto">
            <a:xfrm>
              <a:off x="4758728" y="1519813"/>
              <a:ext cx="2769394" cy="1843088"/>
              <a:chOff x="2472" y="920"/>
              <a:chExt cx="2326" cy="1548"/>
            </a:xfrm>
          </p:grpSpPr>
          <p:sp>
            <p:nvSpPr>
              <p:cNvPr id="23" name="Line 56"/>
              <p:cNvSpPr>
                <a:spLocks noChangeShapeType="1"/>
              </p:cNvSpPr>
              <p:nvPr/>
            </p:nvSpPr>
            <p:spPr bwMode="auto">
              <a:xfrm>
                <a:off x="2835" y="1162"/>
                <a:ext cx="907" cy="95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4" name="Line 57"/>
              <p:cNvSpPr>
                <a:spLocks noChangeShapeType="1"/>
              </p:cNvSpPr>
              <p:nvPr/>
            </p:nvSpPr>
            <p:spPr bwMode="auto">
              <a:xfrm flipV="1">
                <a:off x="3742" y="1298"/>
                <a:ext cx="680" cy="8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5" name="Text Box 58"/>
              <p:cNvSpPr txBox="1">
                <a:spLocks noChangeArrowheads="1"/>
              </p:cNvSpPr>
              <p:nvPr/>
            </p:nvSpPr>
            <p:spPr bwMode="auto">
              <a:xfrm>
                <a:off x="3379" y="2132"/>
                <a:ext cx="805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>
                    <a:solidFill>
                      <a:srgbClr val="FF0000"/>
                    </a:solidFill>
                    <a:latin typeface="Arial" panose="020B0604020202020204" pitchFamily="34" charset="0"/>
                    <a:ea typeface="楷体" panose="02010609060101010101" pitchFamily="49" charset="-122"/>
                  </a:rPr>
                  <a:t>小刚家</a:t>
                </a:r>
                <a:endParaRPr lang="zh-CN" altLang="en-US" sz="2000" b="1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Text Box 59"/>
              <p:cNvSpPr txBox="1">
                <a:spLocks noChangeArrowheads="1"/>
              </p:cNvSpPr>
              <p:nvPr/>
            </p:nvSpPr>
            <p:spPr bwMode="auto">
              <a:xfrm>
                <a:off x="2472" y="920"/>
                <a:ext cx="924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>
                    <a:solidFill>
                      <a:srgbClr val="FF0000"/>
                    </a:solidFill>
                    <a:latin typeface="Arial" panose="020B0604020202020204" pitchFamily="34" charset="0"/>
                    <a:ea typeface="楷体" panose="02010609060101010101" pitchFamily="49" charset="-122"/>
                  </a:rPr>
                  <a:t>少年宫  </a:t>
                </a:r>
                <a:endParaRPr lang="zh-CN" altLang="en-US" sz="2000" b="1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Text Box 60"/>
              <p:cNvSpPr txBox="1">
                <a:spLocks noChangeArrowheads="1"/>
              </p:cNvSpPr>
              <p:nvPr/>
            </p:nvSpPr>
            <p:spPr bwMode="auto">
              <a:xfrm>
                <a:off x="4150" y="1086"/>
                <a:ext cx="648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>
                    <a:solidFill>
                      <a:srgbClr val="FF0000"/>
                    </a:solidFill>
                    <a:latin typeface="Arial" panose="020B0604020202020204" pitchFamily="34" charset="0"/>
                    <a:ea typeface="楷体" panose="02010609060101010101" pitchFamily="49" charset="-122"/>
                  </a:rPr>
                  <a:t>商场 </a:t>
                </a:r>
                <a:endParaRPr lang="zh-CN" altLang="en-US" sz="2000" b="1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Text Box 61"/>
              <p:cNvSpPr txBox="1">
                <a:spLocks noChangeArrowheads="1"/>
              </p:cNvSpPr>
              <p:nvPr/>
            </p:nvSpPr>
            <p:spPr bwMode="auto">
              <a:xfrm>
                <a:off x="2835" y="1567"/>
                <a:ext cx="586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楷体" panose="02010609060101010101" pitchFamily="49" charset="-122"/>
                  </a:rPr>
                  <a:t>4cm</a:t>
                </a:r>
                <a:endParaRPr lang="en-US" altLang="zh-CN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Text Box 62"/>
              <p:cNvSpPr txBox="1">
                <a:spLocks noChangeArrowheads="1"/>
              </p:cNvSpPr>
              <p:nvPr/>
            </p:nvSpPr>
            <p:spPr bwMode="auto">
              <a:xfrm>
                <a:off x="4079" y="1675"/>
                <a:ext cx="586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FF0000"/>
                    </a:solidFill>
                    <a:latin typeface="Arial" panose="020B0604020202020204" pitchFamily="34" charset="0"/>
                    <a:ea typeface="楷体" panose="02010609060101010101" pitchFamily="49" charset="-122"/>
                  </a:rPr>
                  <a:t>3cm</a:t>
                </a:r>
                <a:endParaRPr lang="en-US" altLang="zh-CN" sz="2000" b="1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1" name="Group 68"/>
            <p:cNvGrpSpPr/>
            <p:nvPr/>
          </p:nvGrpSpPr>
          <p:grpSpPr bwMode="auto">
            <a:xfrm>
              <a:off x="7168556" y="1178103"/>
              <a:ext cx="513160" cy="773906"/>
              <a:chOff x="5195" y="830"/>
              <a:chExt cx="431" cy="650"/>
            </a:xfrm>
          </p:grpSpPr>
          <p:sp>
            <p:nvSpPr>
              <p:cNvPr id="32" name="Line 64"/>
              <p:cNvSpPr>
                <a:spLocks noChangeShapeType="1"/>
              </p:cNvSpPr>
              <p:nvPr/>
            </p:nvSpPr>
            <p:spPr bwMode="auto">
              <a:xfrm flipV="1">
                <a:off x="5374" y="1072"/>
                <a:ext cx="0" cy="4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33" name="Text Box 65"/>
              <p:cNvSpPr txBox="1">
                <a:spLocks noChangeArrowheads="1"/>
              </p:cNvSpPr>
              <p:nvPr/>
            </p:nvSpPr>
            <p:spPr bwMode="auto">
              <a:xfrm>
                <a:off x="5195" y="830"/>
                <a:ext cx="431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>
                    <a:solidFill>
                      <a:srgbClr val="FF0000"/>
                    </a:solidFill>
                    <a:latin typeface="Arial" panose="020B0604020202020204" pitchFamily="34" charset="0"/>
                    <a:ea typeface="楷体" panose="02010609060101010101" pitchFamily="49" charset="-122"/>
                  </a:rPr>
                  <a:t>北 </a:t>
                </a:r>
                <a:endParaRPr lang="zh-CN" altLang="en-US" sz="2000" b="1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4" name="Text Box 66"/>
            <p:cNvSpPr txBox="1">
              <a:spLocks noChangeArrowheads="1"/>
            </p:cNvSpPr>
            <p:nvPr/>
          </p:nvSpPr>
          <p:spPr bwMode="auto">
            <a:xfrm>
              <a:off x="5479056" y="3409334"/>
              <a:ext cx="19960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比例尺 </a:t>
              </a: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1﹕8000</a:t>
              </a:r>
              <a:endPara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Oval 46"/>
            <p:cNvSpPr>
              <a:spLocks noChangeArrowheads="1"/>
            </p:cNvSpPr>
            <p:nvPr/>
          </p:nvSpPr>
          <p:spPr bwMode="auto">
            <a:xfrm>
              <a:off x="5168303" y="1790084"/>
              <a:ext cx="53579" cy="53579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37" name="Oval 47"/>
            <p:cNvSpPr>
              <a:spLocks noChangeArrowheads="1"/>
            </p:cNvSpPr>
            <p:nvPr/>
          </p:nvSpPr>
          <p:spPr bwMode="auto">
            <a:xfrm>
              <a:off x="6248200" y="2923559"/>
              <a:ext cx="53578" cy="53579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38" name="Oval 48"/>
            <p:cNvSpPr>
              <a:spLocks noChangeArrowheads="1"/>
            </p:cNvSpPr>
            <p:nvPr/>
          </p:nvSpPr>
          <p:spPr bwMode="auto">
            <a:xfrm>
              <a:off x="7059015" y="1952009"/>
              <a:ext cx="53579" cy="53579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39" name="Text Box 63"/>
          <p:cNvSpPr txBox="1">
            <a:spLocks noChangeArrowheads="1"/>
          </p:cNvSpPr>
          <p:nvPr/>
        </p:nvSpPr>
        <p:spPr bwMode="auto">
          <a:xfrm>
            <a:off x="1122610" y="699542"/>
            <a:ext cx="5434606" cy="413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latin typeface="Arial" panose="020B0604020202020204" pitchFamily="34" charset="0"/>
                <a:ea typeface="楷体" panose="02010609060101010101" pitchFamily="49" charset="-122"/>
              </a:rPr>
              <a:t>2.</a:t>
            </a:r>
            <a:r>
              <a:rPr lang="zh-CN" altLang="en-US" sz="2000" b="1" dirty="0">
                <a:latin typeface="Arial" panose="020B0604020202020204" pitchFamily="34" charset="0"/>
                <a:ea typeface="楷体" panose="02010609060101010101" pitchFamily="49" charset="-122"/>
              </a:rPr>
              <a:t>小刚从家到商场比从家到少年宫近多少米？</a:t>
            </a:r>
            <a:endParaRPr lang="zh-CN" altLang="en-US" sz="20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2362000" y="3144669"/>
            <a:ext cx="1156086" cy="49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8000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9" grpId="0"/>
      <p:bldP spid="35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0381" y="77298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1242466" y="2052890"/>
            <a:ext cx="44839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解：这个零件的外直径实际</a:t>
            </a:r>
            <a:r>
              <a:rPr lang="zh-CN" altLang="en-US" sz="1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长度是</a:t>
            </a:r>
            <a:r>
              <a:rPr lang="en-US" altLang="zh-CN" sz="18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1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1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29"/>
          <p:cNvSpPr txBox="1">
            <a:spLocks noChangeArrowheads="1"/>
          </p:cNvSpPr>
          <p:nvPr/>
        </p:nvSpPr>
        <p:spPr bwMode="auto">
          <a:xfrm>
            <a:off x="2160438" y="2868469"/>
            <a:ext cx="2159794" cy="455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4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1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3×1÷6</a:t>
            </a:r>
            <a:endParaRPr lang="en-US" altLang="zh-CN" sz="1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30"/>
          <p:cNvSpPr txBox="1">
            <a:spLocks noChangeArrowheads="1"/>
          </p:cNvSpPr>
          <p:nvPr/>
        </p:nvSpPr>
        <p:spPr bwMode="auto">
          <a:xfrm>
            <a:off x="1543693" y="3719765"/>
            <a:ext cx="24526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1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 </a:t>
            </a:r>
            <a:r>
              <a:rPr lang="en-US" altLang="zh-CN" sz="1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5</a:t>
            </a:r>
            <a:r>
              <a:rPr lang="zh-CN" altLang="en-US" sz="1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1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Group 38"/>
          <p:cNvGrpSpPr/>
          <p:nvPr/>
        </p:nvGrpSpPr>
        <p:grpSpPr bwMode="auto">
          <a:xfrm>
            <a:off x="1757817" y="2337449"/>
            <a:ext cx="1536095" cy="678656"/>
            <a:chOff x="957" y="2413"/>
            <a:chExt cx="1152" cy="570"/>
          </a:xfrm>
        </p:grpSpPr>
        <p:sp>
          <p:nvSpPr>
            <p:cNvPr id="13" name="Text Box 22"/>
            <p:cNvSpPr txBox="1">
              <a:spLocks noChangeArrowheads="1"/>
            </p:cNvSpPr>
            <p:nvPr/>
          </p:nvSpPr>
          <p:spPr bwMode="auto">
            <a:xfrm>
              <a:off x="957" y="2436"/>
              <a:ext cx="40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3</a:t>
              </a:r>
              <a:endParaRPr lang="en-US" altLang="zh-CN" sz="1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Line 23"/>
            <p:cNvSpPr>
              <a:spLocks noChangeShapeType="1"/>
            </p:cNvSpPr>
            <p:nvPr/>
          </p:nvSpPr>
          <p:spPr bwMode="auto">
            <a:xfrm>
              <a:off x="1020" y="2719"/>
              <a:ext cx="408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 b="1">
                <a:solidFill>
                  <a:srgbClr val="0070C0"/>
                </a:solidFill>
              </a:endParaRPr>
            </a:p>
          </p:txBody>
        </p:sp>
        <p:sp>
          <p:nvSpPr>
            <p:cNvPr id="15" name="Text Box 24"/>
            <p:cNvSpPr txBox="1">
              <a:spLocks noChangeArrowheads="1"/>
            </p:cNvSpPr>
            <p:nvPr/>
          </p:nvSpPr>
          <p:spPr bwMode="auto">
            <a:xfrm>
              <a:off x="1159" y="2673"/>
              <a:ext cx="206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5000"/>
                </a:lnSpc>
                <a:spcBef>
                  <a:spcPct val="0"/>
                </a:spcBef>
                <a:buNone/>
              </a:pPr>
              <a:r>
                <a:rPr lang="en-US" altLang="zh-CN" sz="1400" b="1" i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endParaRPr lang="en-US" altLang="zh-CN" sz="135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6" name="Text Box 25"/>
            <p:cNvSpPr txBox="1">
              <a:spLocks noChangeArrowheads="1"/>
            </p:cNvSpPr>
            <p:nvPr/>
          </p:nvSpPr>
          <p:spPr bwMode="auto">
            <a:xfrm>
              <a:off x="1469" y="2552"/>
              <a:ext cx="225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1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 Box 26"/>
            <p:cNvSpPr txBox="1">
              <a:spLocks noChangeArrowheads="1"/>
            </p:cNvSpPr>
            <p:nvPr/>
          </p:nvSpPr>
          <p:spPr bwMode="auto">
            <a:xfrm>
              <a:off x="1806" y="2413"/>
              <a:ext cx="225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1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 Box 28"/>
            <p:cNvSpPr txBox="1">
              <a:spLocks noChangeArrowheads="1"/>
            </p:cNvSpPr>
            <p:nvPr/>
          </p:nvSpPr>
          <p:spPr bwMode="auto">
            <a:xfrm>
              <a:off x="1701" y="2673"/>
              <a:ext cx="31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1</a:t>
              </a:r>
              <a:endParaRPr lang="en-US" altLang="zh-CN" sz="1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Line 34"/>
            <p:cNvSpPr>
              <a:spLocks noChangeShapeType="1"/>
            </p:cNvSpPr>
            <p:nvPr/>
          </p:nvSpPr>
          <p:spPr bwMode="auto">
            <a:xfrm>
              <a:off x="1701" y="2704"/>
              <a:ext cx="408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 b="1">
                <a:solidFill>
                  <a:srgbClr val="0070C0"/>
                </a:solidFill>
              </a:endParaRPr>
            </a:p>
          </p:txBody>
        </p:sp>
      </p:grpSp>
      <p:sp>
        <p:nvSpPr>
          <p:cNvPr id="22" name="Text Box 35"/>
          <p:cNvSpPr txBox="1">
            <a:spLocks noChangeArrowheads="1"/>
          </p:cNvSpPr>
          <p:nvPr/>
        </p:nvSpPr>
        <p:spPr bwMode="auto">
          <a:xfrm>
            <a:off x="1242466" y="4086478"/>
            <a:ext cx="44550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答：这个零件的外直径实际长度为</a:t>
            </a:r>
            <a:r>
              <a:rPr lang="en-US" altLang="zh-CN" sz="1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1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毫米。</a:t>
            </a:r>
            <a:endParaRPr lang="zh-CN" altLang="en-US" sz="1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20" descr="6下-4单元000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28269" y="2157700"/>
            <a:ext cx="1377554" cy="1458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5673551" y="3400713"/>
            <a:ext cx="7560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auto">
          <a:xfrm>
            <a:off x="822111" y="627534"/>
            <a:ext cx="727563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在生产中，有时由于机器零件比较小，需要先把实际尺寸扩大到一定的倍数之后，再画在图纸上。下图是用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6:1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的比例尺画的一个机器零件的截面图。这个零件外直径的实际长度是多少毫米？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29"/>
          <p:cNvSpPr txBox="1">
            <a:spLocks noChangeArrowheads="1"/>
          </p:cNvSpPr>
          <p:nvPr/>
        </p:nvSpPr>
        <p:spPr bwMode="auto">
          <a:xfrm>
            <a:off x="2185441" y="3241134"/>
            <a:ext cx="1378744" cy="455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4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1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0.5</a:t>
            </a:r>
            <a:endParaRPr lang="en-US" altLang="zh-CN" sz="1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Group 25"/>
          <p:cNvGrpSpPr/>
          <p:nvPr/>
        </p:nvGrpSpPr>
        <p:grpSpPr bwMode="auto">
          <a:xfrm>
            <a:off x="5544962" y="2805400"/>
            <a:ext cx="215504" cy="757238"/>
            <a:chOff x="4604" y="2250"/>
            <a:chExt cx="181" cy="636"/>
          </a:xfrm>
        </p:grpSpPr>
        <p:sp>
          <p:nvSpPr>
            <p:cNvPr id="28" name="Line 22"/>
            <p:cNvSpPr>
              <a:spLocks noChangeShapeType="1"/>
            </p:cNvSpPr>
            <p:nvPr/>
          </p:nvSpPr>
          <p:spPr bwMode="auto">
            <a:xfrm flipV="1">
              <a:off x="4604" y="2886"/>
              <a:ext cx="181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 b="1"/>
            </a:p>
          </p:txBody>
        </p:sp>
        <p:sp>
          <p:nvSpPr>
            <p:cNvPr id="29" name="Line 24"/>
            <p:cNvSpPr>
              <a:spLocks noChangeShapeType="1"/>
            </p:cNvSpPr>
            <p:nvPr/>
          </p:nvSpPr>
          <p:spPr bwMode="auto">
            <a:xfrm>
              <a:off x="4604" y="2250"/>
              <a:ext cx="0" cy="636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 b="1"/>
            </a:p>
          </p:txBody>
        </p:sp>
      </p:grpSp>
      <p:grpSp>
        <p:nvGrpSpPr>
          <p:cNvPr id="30" name="Group 27"/>
          <p:cNvGrpSpPr/>
          <p:nvPr/>
        </p:nvGrpSpPr>
        <p:grpSpPr bwMode="auto">
          <a:xfrm flipH="1">
            <a:off x="6246242" y="2806591"/>
            <a:ext cx="269081" cy="757238"/>
            <a:chOff x="4604" y="2250"/>
            <a:chExt cx="181" cy="636"/>
          </a:xfrm>
        </p:grpSpPr>
        <p:sp>
          <p:nvSpPr>
            <p:cNvPr id="31" name="Line 28"/>
            <p:cNvSpPr>
              <a:spLocks noChangeShapeType="1"/>
            </p:cNvSpPr>
            <p:nvPr/>
          </p:nvSpPr>
          <p:spPr bwMode="auto">
            <a:xfrm flipV="1">
              <a:off x="4604" y="2886"/>
              <a:ext cx="181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 b="1"/>
            </a:p>
          </p:txBody>
        </p:sp>
        <p:sp>
          <p:nvSpPr>
            <p:cNvPr id="32" name="Line 29"/>
            <p:cNvSpPr>
              <a:spLocks noChangeShapeType="1"/>
            </p:cNvSpPr>
            <p:nvPr/>
          </p:nvSpPr>
          <p:spPr bwMode="auto">
            <a:xfrm>
              <a:off x="4604" y="2250"/>
              <a:ext cx="0" cy="636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 b="1"/>
            </a:p>
          </p:txBody>
        </p:sp>
      </p:grpSp>
      <p:pic>
        <p:nvPicPr>
          <p:cNvPr id="33" name="Picture 27" descr="尺子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29460" y="2806592"/>
            <a:ext cx="3779044" cy="302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组合 3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22" grpId="0"/>
      <p:bldP spid="24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 bwMode="auto">
          <a:xfrm>
            <a:off x="518418" y="1967061"/>
            <a:ext cx="3439782" cy="2265178"/>
            <a:chOff x="289555" y="882345"/>
            <a:chExt cx="8424936" cy="3528392"/>
          </a:xfrm>
        </p:grpSpPr>
        <p:sp>
          <p:nvSpPr>
            <p:cNvPr id="35" name="矩形 34"/>
            <p:cNvSpPr/>
            <p:nvPr/>
          </p:nvSpPr>
          <p:spPr>
            <a:xfrm>
              <a:off x="289555" y="882345"/>
              <a:ext cx="8424936" cy="3528392"/>
            </a:xfrm>
            <a:prstGeom prst="rect">
              <a:avLst/>
            </a:prstGeom>
            <a:gradFill>
              <a:gsLst>
                <a:gs pos="67000">
                  <a:srgbClr val="B7732F"/>
                </a:gs>
                <a:gs pos="0">
                  <a:srgbClr val="CC8238"/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73398" y="1131252"/>
              <a:ext cx="8057251" cy="312748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16831" y="1026749"/>
              <a:ext cx="8170385" cy="312558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3528" y="75446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79631" y="555526"/>
            <a:ext cx="735356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在比例尺是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1∶5000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的图纸上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有一块边长为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厘米的正方形草坪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草坪的实际周长是多少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实际面积是多少平方米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7841" y="2154679"/>
            <a:ext cx="3211490" cy="1889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思路分析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要求草坪的实际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周长和实际面积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就要先算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出草坪的实际边长。实际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边长可以根据图上边长和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比例尺求出。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4436232" y="1348015"/>
                <a:ext cx="4572000" cy="307391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解答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:6÷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5000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=30000(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厘米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30000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厘米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=300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米</a:t>
                </a:r>
                <a:endPara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300×4=1200(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米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300×300=90000(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平方米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: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草坪的实际周长是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1200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米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实际面积是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90000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平方米。</a:t>
                </a:r>
                <a:endPara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6232" y="1348015"/>
                <a:ext cx="4572000" cy="3073918"/>
              </a:xfrm>
              <a:prstGeom prst="rect">
                <a:avLst/>
              </a:prstGeom>
              <a:blipFill rotWithShape="1">
                <a:blip r:embed="rId2"/>
                <a:stretch>
                  <a:fillRect l="-3" t="-18" r="3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1547664" y="2620912"/>
            <a:ext cx="118229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1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方法一</a:t>
            </a:r>
            <a:endParaRPr lang="zh-CN" altLang="en-US" sz="21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579067" y="3358043"/>
            <a:ext cx="9925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1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方法二</a:t>
            </a:r>
            <a:endParaRPr lang="zh-CN" altLang="en-US" sz="21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4"/>
              <p:cNvSpPr txBox="1">
                <a:spLocks noChangeArrowheads="1"/>
              </p:cNvSpPr>
              <p:nvPr/>
            </p:nvSpPr>
            <p:spPr bwMode="auto">
              <a:xfrm>
                <a:off x="2540243" y="2449980"/>
                <a:ext cx="4731804" cy="706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0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图上距离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0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实际距离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比例尺”列比例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解答</a:t>
                </a:r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文本框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40243" y="2449980"/>
                <a:ext cx="4731804" cy="706988"/>
              </a:xfrm>
              <a:prstGeom prst="rect">
                <a:avLst/>
              </a:prstGeom>
              <a:blipFill rotWithShape="1">
                <a:blip r:embed="rId3"/>
                <a:stretch>
                  <a:fillRect l="-5" t="-21" r="1" b="5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540243" y="3376032"/>
            <a:ext cx="51579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利用“图上距离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比例尺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实际距离”直接用除法计算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53483" y="1965079"/>
            <a:ext cx="50341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已知比例尺和图上距离求实际距离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/>
      <p:bldP spid="16" grpId="0"/>
      <p:bldP spid="17" grpId="0" animBg="1"/>
      <p:bldP spid="18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555776" y="1601237"/>
            <a:ext cx="403244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30152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539552" y="145352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到什么信息？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Text Box 44"/>
          <p:cNvSpPr txBox="1">
            <a:spLocks noChangeArrowheads="1"/>
          </p:cNvSpPr>
          <p:nvPr/>
        </p:nvSpPr>
        <p:spPr bwMode="auto">
          <a:xfrm>
            <a:off x="1547664" y="4186902"/>
            <a:ext cx="5131285" cy="401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雏鹰少年足球队需要几小时到达青岛？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68"/>
          <p:cNvSpPr>
            <a:spLocks noChangeArrowheads="1"/>
          </p:cNvSpPr>
          <p:nvPr/>
        </p:nvSpPr>
        <p:spPr bwMode="auto">
          <a:xfrm>
            <a:off x="1755092" y="3195357"/>
            <a:ext cx="2430066" cy="4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速度：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69"/>
          <p:cNvSpPr>
            <a:spLocks noChangeArrowheads="1"/>
          </p:cNvSpPr>
          <p:nvPr/>
        </p:nvSpPr>
        <p:spPr bwMode="auto">
          <a:xfrm>
            <a:off x="1700291" y="3680288"/>
            <a:ext cx="24929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1∶8000000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98676" y="811129"/>
            <a:ext cx="4429242" cy="3287364"/>
            <a:chOff x="4076764" y="809570"/>
            <a:chExt cx="4603628" cy="34167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email"/>
            <a:srcRect t="-15552" b="-1"/>
            <a:stretch>
              <a:fillRect/>
            </a:stretch>
          </p:blipFill>
          <p:spPr>
            <a:xfrm>
              <a:off x="4076764" y="809570"/>
              <a:ext cx="4603628" cy="3396798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  <a:headEnd/>
              <a:tailEnd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15" name="Rectangle 38"/>
            <p:cNvSpPr>
              <a:spLocks noChangeArrowheads="1"/>
            </p:cNvSpPr>
            <p:nvPr/>
          </p:nvSpPr>
          <p:spPr bwMode="auto">
            <a:xfrm>
              <a:off x="4076764" y="809570"/>
              <a:ext cx="4603627" cy="4862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雏鹰少年足球队乘汽车以平均每小时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千米的速度从济南出发到青岛参加比赛。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Rectangle 66"/>
            <p:cNvSpPr>
              <a:spLocks noChangeArrowheads="1"/>
            </p:cNvSpPr>
            <p:nvPr/>
          </p:nvSpPr>
          <p:spPr bwMode="auto">
            <a:xfrm>
              <a:off x="6516216" y="3698537"/>
              <a:ext cx="2164175" cy="527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5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山东省主要城市位置图</a:t>
              </a:r>
              <a:endParaRPr lang="zh-CN" altLang="en-US" sz="13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5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比例尺 </a:t>
              </a:r>
              <a:r>
                <a:rPr lang="en-US" altLang="zh-CN" sz="135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1∶8000000 </a:t>
              </a:r>
              <a:endParaRPr lang="zh-CN" altLang="en-US" sz="135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9552" y="145352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1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880734" y="1681885"/>
              <a:ext cx="2753591" cy="78194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根据这些信息，你能提出什么问题？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4" descr="6下-4单元000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58666" y="2094918"/>
            <a:ext cx="3835003" cy="2425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2046909" y="3012890"/>
            <a:ext cx="594122" cy="59412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5" name="Group 26"/>
          <p:cNvGrpSpPr/>
          <p:nvPr/>
        </p:nvGrpSpPr>
        <p:grpSpPr bwMode="auto">
          <a:xfrm>
            <a:off x="1884985" y="3067659"/>
            <a:ext cx="1620440" cy="432197"/>
            <a:chOff x="1247" y="2251"/>
            <a:chExt cx="1361" cy="363"/>
          </a:xfrm>
        </p:grpSpPr>
        <p:sp>
          <p:nvSpPr>
            <p:cNvPr id="16" name="Oval 9"/>
            <p:cNvSpPr>
              <a:spLocks noChangeArrowheads="1"/>
            </p:cNvSpPr>
            <p:nvPr/>
          </p:nvSpPr>
          <p:spPr bwMode="auto">
            <a:xfrm>
              <a:off x="1247" y="2251"/>
              <a:ext cx="90" cy="9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7" name="Oval 10"/>
            <p:cNvSpPr>
              <a:spLocks noChangeArrowheads="1"/>
            </p:cNvSpPr>
            <p:nvPr/>
          </p:nvSpPr>
          <p:spPr bwMode="auto">
            <a:xfrm>
              <a:off x="2517" y="2523"/>
              <a:ext cx="91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8" name="Line 13"/>
          <p:cNvSpPr>
            <a:spLocks noChangeShapeType="1"/>
          </p:cNvSpPr>
          <p:nvPr/>
        </p:nvSpPr>
        <p:spPr bwMode="auto">
          <a:xfrm>
            <a:off x="1938562" y="3121237"/>
            <a:ext cx="1458516" cy="32385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24" name="Group 14"/>
          <p:cNvGrpSpPr/>
          <p:nvPr/>
        </p:nvGrpSpPr>
        <p:grpSpPr bwMode="auto">
          <a:xfrm>
            <a:off x="5748293" y="1681674"/>
            <a:ext cx="2124003" cy="410766"/>
            <a:chOff x="4150" y="2432"/>
            <a:chExt cx="1588" cy="499"/>
          </a:xfrm>
        </p:grpSpPr>
        <p:sp>
          <p:nvSpPr>
            <p:cNvPr id="25" name="AutoShape 15"/>
            <p:cNvSpPr>
              <a:spLocks noChangeArrowheads="1"/>
            </p:cNvSpPr>
            <p:nvPr/>
          </p:nvSpPr>
          <p:spPr bwMode="auto">
            <a:xfrm>
              <a:off x="4173" y="2432"/>
              <a:ext cx="1519" cy="499"/>
            </a:xfrm>
            <a:prstGeom prst="flowChartAlternateProcess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ct val="0"/>
                </a:spcBef>
                <a:buFontTx/>
                <a:buNone/>
              </a:pPr>
              <a:endParaRPr lang="zh-CN" altLang="en-US" sz="2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6" name="Text Box 16"/>
            <p:cNvSpPr txBox="1">
              <a:spLocks noChangeArrowheads="1"/>
            </p:cNvSpPr>
            <p:nvPr/>
          </p:nvSpPr>
          <p:spPr bwMode="auto">
            <a:xfrm>
              <a:off x="4150" y="2525"/>
              <a:ext cx="1588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时间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路程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÷</a:t>
              </a: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速度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27" name="Text Box 20"/>
          <p:cNvSpPr txBox="1">
            <a:spLocks noChangeArrowheads="1"/>
          </p:cNvSpPr>
          <p:nvPr/>
        </p:nvSpPr>
        <p:spPr bwMode="auto">
          <a:xfrm rot="780737">
            <a:off x="2356473" y="2975863"/>
            <a:ext cx="9834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1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厘米</a:t>
            </a:r>
            <a:endParaRPr lang="zh-CN" altLang="en-US" sz="1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" name="Text Box 21"/>
          <p:cNvSpPr txBox="1">
            <a:spLocks noChangeArrowheads="1"/>
          </p:cNvSpPr>
          <p:nvPr/>
        </p:nvSpPr>
        <p:spPr bwMode="auto">
          <a:xfrm>
            <a:off x="5557194" y="2370029"/>
            <a:ext cx="279732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要求时间必须先知道济南到青岛的实际距离大约是多少千米。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9" name="Picture 19" descr="尺子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12370">
            <a:off x="1612330" y="3499857"/>
            <a:ext cx="4377929" cy="707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 Box 35"/>
          <p:cNvSpPr txBox="1">
            <a:spLocks noChangeArrowheads="1"/>
          </p:cNvSpPr>
          <p:nvPr/>
        </p:nvSpPr>
        <p:spPr bwMode="auto">
          <a:xfrm>
            <a:off x="428684" y="1100474"/>
            <a:ext cx="60758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雏鹰少年足球队需要几小时到达青岛？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" name="Text Box 66"/>
          <p:cNvSpPr txBox="1">
            <a:spLocks noChangeArrowheads="1"/>
          </p:cNvSpPr>
          <p:nvPr/>
        </p:nvSpPr>
        <p:spPr bwMode="auto">
          <a:xfrm>
            <a:off x="5557194" y="3694621"/>
            <a:ext cx="2934841" cy="79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从地图上量得两地之间的距离为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厘米。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2" name="Group 69"/>
          <p:cNvGrpSpPr/>
          <p:nvPr/>
        </p:nvGrpSpPr>
        <p:grpSpPr bwMode="auto">
          <a:xfrm>
            <a:off x="6517161" y="2040953"/>
            <a:ext cx="432197" cy="373426"/>
            <a:chOff x="4841" y="1630"/>
            <a:chExt cx="363" cy="359"/>
          </a:xfrm>
        </p:grpSpPr>
        <p:sp>
          <p:nvSpPr>
            <p:cNvPr id="33" name="Line 67"/>
            <p:cNvSpPr>
              <a:spLocks noChangeShapeType="1"/>
            </p:cNvSpPr>
            <p:nvPr/>
          </p:nvSpPr>
          <p:spPr bwMode="auto">
            <a:xfrm>
              <a:off x="4841" y="1630"/>
              <a:ext cx="363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34" name="Text Box 68"/>
            <p:cNvSpPr txBox="1">
              <a:spLocks noChangeArrowheads="1"/>
            </p:cNvSpPr>
            <p:nvPr/>
          </p:nvSpPr>
          <p:spPr bwMode="auto">
            <a:xfrm>
              <a:off x="4867" y="1664"/>
              <a:ext cx="263" cy="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?</a:t>
              </a:r>
              <a:endPara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35" name="Rectangle 66"/>
          <p:cNvSpPr>
            <a:spLocks noChangeArrowheads="1"/>
          </p:cNvSpPr>
          <p:nvPr/>
        </p:nvSpPr>
        <p:spPr bwMode="auto">
          <a:xfrm>
            <a:off x="2641030" y="4098741"/>
            <a:ext cx="20526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rPr>
              <a:t> 山东省主要城市位置图</a:t>
            </a:r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rPr>
              <a:t> 比例尺 </a:t>
            </a:r>
            <a:r>
              <a:rPr lang="en-US" altLang="zh-CN" sz="1350" b="1">
                <a:latin typeface="Times New Roman" panose="02020603050405020304" pitchFamily="18" charset="0"/>
                <a:ea typeface="楷体" panose="02010609060101010101" pitchFamily="49" charset="-122"/>
              </a:rPr>
              <a:t>1∶8000000 </a:t>
            </a:r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6" name="Rectangle 28"/>
          <p:cNvSpPr>
            <a:spLocks noChangeArrowheads="1"/>
          </p:cNvSpPr>
          <p:nvPr/>
        </p:nvSpPr>
        <p:spPr bwMode="auto">
          <a:xfrm>
            <a:off x="751510" y="1771068"/>
            <a:ext cx="3888581" cy="28622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rgbClr val="0066FF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7" grpId="0"/>
      <p:bldP spid="28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09"/>
          <p:cNvSpPr txBox="1">
            <a:spLocks noChangeArrowheads="1"/>
          </p:cNvSpPr>
          <p:nvPr/>
        </p:nvSpPr>
        <p:spPr bwMode="auto">
          <a:xfrm>
            <a:off x="5329721" y="1820140"/>
            <a:ext cx="3130711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已知图上距离和比例尺，你会求实际距离吗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?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试试看！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75589" y="1365671"/>
            <a:ext cx="3942159" cy="2862263"/>
            <a:chOff x="1079947" y="1797048"/>
            <a:chExt cx="3942159" cy="2862263"/>
          </a:xfrm>
        </p:grpSpPr>
        <p:pic>
          <p:nvPicPr>
            <p:cNvPr id="10" name="Picture 64" descr="6下-4单元000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87103" y="2120898"/>
              <a:ext cx="3835003" cy="2425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2375346" y="3038870"/>
              <a:ext cx="594122" cy="59412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12" name="Group 26"/>
            <p:cNvGrpSpPr/>
            <p:nvPr/>
          </p:nvGrpSpPr>
          <p:grpSpPr bwMode="auto">
            <a:xfrm>
              <a:off x="2213422" y="3093639"/>
              <a:ext cx="1620440" cy="432197"/>
              <a:chOff x="1247" y="2251"/>
              <a:chExt cx="1361" cy="363"/>
            </a:xfrm>
          </p:grpSpPr>
          <p:sp>
            <p:nvSpPr>
              <p:cNvPr id="17" name="Oval 9"/>
              <p:cNvSpPr>
                <a:spLocks noChangeArrowheads="1"/>
              </p:cNvSpPr>
              <p:nvPr/>
            </p:nvSpPr>
            <p:spPr bwMode="auto">
              <a:xfrm>
                <a:off x="1247" y="2251"/>
                <a:ext cx="90" cy="90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35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Oval 10"/>
              <p:cNvSpPr>
                <a:spLocks noChangeArrowheads="1"/>
              </p:cNvSpPr>
              <p:nvPr/>
            </p:nvSpPr>
            <p:spPr bwMode="auto">
              <a:xfrm>
                <a:off x="2517" y="2523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35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2266999" y="3147217"/>
              <a:ext cx="1458516" cy="32385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4" name="Text Box 20"/>
            <p:cNvSpPr txBox="1">
              <a:spLocks noChangeArrowheads="1"/>
            </p:cNvSpPr>
            <p:nvPr/>
          </p:nvSpPr>
          <p:spPr bwMode="auto">
            <a:xfrm rot="780737">
              <a:off x="2684910" y="3001843"/>
              <a:ext cx="98345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r>
                <a:rPr lang="zh-CN" altLang="en-US" sz="1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厘米</a:t>
              </a:r>
              <a:endParaRPr lang="zh-CN" altLang="en-US" sz="1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" name="Rectangle 66"/>
            <p:cNvSpPr>
              <a:spLocks noChangeArrowheads="1"/>
            </p:cNvSpPr>
            <p:nvPr/>
          </p:nvSpPr>
          <p:spPr bwMode="auto">
            <a:xfrm>
              <a:off x="2969467" y="4124721"/>
              <a:ext cx="2052638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50" b="1">
                  <a:latin typeface="Times New Roman" panose="02020603050405020304" pitchFamily="18" charset="0"/>
                  <a:ea typeface="楷体" panose="02010609060101010101" pitchFamily="49" charset="-122"/>
                </a:rPr>
                <a:t> 山东省主要城市位置图</a:t>
              </a: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50" b="1">
                  <a:latin typeface="Times New Roman" panose="02020603050405020304" pitchFamily="18" charset="0"/>
                  <a:ea typeface="楷体" panose="02010609060101010101" pitchFamily="49" charset="-122"/>
                </a:rPr>
                <a:t> 比例尺 </a:t>
              </a:r>
              <a:r>
                <a:rPr lang="en-US" altLang="zh-CN" sz="1350" b="1">
                  <a:latin typeface="Times New Roman" panose="02020603050405020304" pitchFamily="18" charset="0"/>
                  <a:ea typeface="楷体" panose="02010609060101010101" pitchFamily="49" charset="-122"/>
                </a:rPr>
                <a:t>1∶8000000 </a:t>
              </a: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6" name="Rectangle 28"/>
            <p:cNvSpPr>
              <a:spLocks noChangeArrowheads="1"/>
            </p:cNvSpPr>
            <p:nvPr/>
          </p:nvSpPr>
          <p:spPr bwMode="auto">
            <a:xfrm>
              <a:off x="1079947" y="1797048"/>
              <a:ext cx="3888581" cy="286226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 Box 35"/>
          <p:cNvSpPr txBox="1">
            <a:spLocks noChangeArrowheads="1"/>
          </p:cNvSpPr>
          <p:nvPr/>
        </p:nvSpPr>
        <p:spPr bwMode="auto">
          <a:xfrm>
            <a:off x="524326" y="669097"/>
            <a:ext cx="60758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雏鹰少年足球队需要几小时到达青岛？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09888" y="1396116"/>
            <a:ext cx="3942159" cy="2862263"/>
            <a:chOff x="1079947" y="1797048"/>
            <a:chExt cx="3942159" cy="2862263"/>
          </a:xfrm>
        </p:grpSpPr>
        <p:pic>
          <p:nvPicPr>
            <p:cNvPr id="10" name="Picture 64" descr="6下-4单元000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87103" y="2120898"/>
              <a:ext cx="3835003" cy="2425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2375346" y="3038870"/>
              <a:ext cx="594122" cy="59412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12" name="Group 26"/>
            <p:cNvGrpSpPr/>
            <p:nvPr/>
          </p:nvGrpSpPr>
          <p:grpSpPr bwMode="auto">
            <a:xfrm>
              <a:off x="2213422" y="3093639"/>
              <a:ext cx="1620440" cy="432197"/>
              <a:chOff x="1247" y="2251"/>
              <a:chExt cx="1361" cy="363"/>
            </a:xfrm>
          </p:grpSpPr>
          <p:sp>
            <p:nvSpPr>
              <p:cNvPr id="17" name="Oval 9"/>
              <p:cNvSpPr>
                <a:spLocks noChangeArrowheads="1"/>
              </p:cNvSpPr>
              <p:nvPr/>
            </p:nvSpPr>
            <p:spPr bwMode="auto">
              <a:xfrm>
                <a:off x="1247" y="2251"/>
                <a:ext cx="90" cy="90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35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Oval 10"/>
              <p:cNvSpPr>
                <a:spLocks noChangeArrowheads="1"/>
              </p:cNvSpPr>
              <p:nvPr/>
            </p:nvSpPr>
            <p:spPr bwMode="auto">
              <a:xfrm>
                <a:off x="2517" y="2523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35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2266999" y="3147217"/>
              <a:ext cx="1458516" cy="32385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4" name="Text Box 20"/>
            <p:cNvSpPr txBox="1">
              <a:spLocks noChangeArrowheads="1"/>
            </p:cNvSpPr>
            <p:nvPr/>
          </p:nvSpPr>
          <p:spPr bwMode="auto">
            <a:xfrm rot="780737">
              <a:off x="2684910" y="3001843"/>
              <a:ext cx="98345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r>
                <a:rPr lang="zh-CN" altLang="en-US" sz="1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厘米</a:t>
              </a:r>
              <a:endParaRPr lang="zh-CN" altLang="en-US" sz="1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" name="Rectangle 66"/>
            <p:cNvSpPr>
              <a:spLocks noChangeArrowheads="1"/>
            </p:cNvSpPr>
            <p:nvPr/>
          </p:nvSpPr>
          <p:spPr bwMode="auto">
            <a:xfrm>
              <a:off x="2969467" y="4124721"/>
              <a:ext cx="2052638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50" b="1">
                  <a:latin typeface="Times New Roman" panose="02020603050405020304" pitchFamily="18" charset="0"/>
                  <a:ea typeface="楷体" panose="02010609060101010101" pitchFamily="49" charset="-122"/>
                </a:rPr>
                <a:t> 山东省主要城市位置图</a:t>
              </a: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50" b="1">
                  <a:latin typeface="Times New Roman" panose="02020603050405020304" pitchFamily="18" charset="0"/>
                  <a:ea typeface="楷体" panose="02010609060101010101" pitchFamily="49" charset="-122"/>
                </a:rPr>
                <a:t> 比例尺 </a:t>
              </a:r>
              <a:r>
                <a:rPr lang="en-US" altLang="zh-CN" sz="1350" b="1">
                  <a:latin typeface="Times New Roman" panose="02020603050405020304" pitchFamily="18" charset="0"/>
                  <a:ea typeface="楷体" panose="02010609060101010101" pitchFamily="49" charset="-122"/>
                </a:rPr>
                <a:t>1∶8000000 </a:t>
              </a: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6" name="Rectangle 28"/>
            <p:cNvSpPr>
              <a:spLocks noChangeArrowheads="1"/>
            </p:cNvSpPr>
            <p:nvPr/>
          </p:nvSpPr>
          <p:spPr bwMode="auto">
            <a:xfrm>
              <a:off x="1079947" y="1797048"/>
              <a:ext cx="3888581" cy="286226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 Box 35"/>
          <p:cNvSpPr txBox="1">
            <a:spLocks noChangeArrowheads="1"/>
          </p:cNvSpPr>
          <p:nvPr/>
        </p:nvSpPr>
        <p:spPr bwMode="auto">
          <a:xfrm>
            <a:off x="458625" y="699542"/>
            <a:ext cx="60758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雏鹰少年足球队需要几小时到达青岛？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矩形 20"/>
              <p:cNvSpPr/>
              <p:nvPr/>
            </p:nvSpPr>
            <p:spPr>
              <a:xfrm>
                <a:off x="5126067" y="2101883"/>
                <a:ext cx="4198461" cy="18293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设两地之间的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实际距离</a:t>
                </a:r>
                <a:r>
                  <a:rPr lang="zh-CN" altLang="zh-CN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0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endParaRPr lang="en-US" altLang="zh-CN" sz="20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厘米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000" b="1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图上距离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000" b="1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实际距离</m:t>
                        </m:r>
                      </m:den>
                    </m:f>
                  </m:oMath>
                </a14:m>
                <a:r>
                  <a:rPr lang="en-US" altLang="zh-CN" sz="2000" b="1" i="1" dirty="0">
                    <a:solidFill>
                      <a:srgbClr val="FF0000"/>
                    </a:solidFill>
                    <a:uFill>
                      <a:solidFill>
                        <a:srgbClr val="FF4CFF"/>
                      </a:solidFill>
                    </a:u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000" b="1" dirty="0">
                    <a:solidFill>
                      <a:srgbClr val="FF0000"/>
                    </a:solidFill>
                    <a:uFill>
                      <a:solidFill>
                        <a:srgbClr val="FF4CFF"/>
                      </a:solidFill>
                    </a:u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比例尺</a:t>
                </a:r>
                <a:r>
                  <a:rPr lang="zh-CN" altLang="zh-CN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”</a:t>
                </a:r>
                <a:endParaRPr lang="en-US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列方程求实际距离。</a:t>
                </a:r>
                <a:endParaRPr lang="zh-CN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6067" y="2101883"/>
                <a:ext cx="4198461" cy="1829347"/>
              </a:xfrm>
              <a:prstGeom prst="rect">
                <a:avLst/>
              </a:prstGeom>
              <a:blipFill rotWithShape="1">
                <a:blip r:embed="rId2"/>
                <a:stretch>
                  <a:fillRect l="-8" t="-2" r="4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矩形 26"/>
          <p:cNvSpPr/>
          <p:nvPr/>
        </p:nvSpPr>
        <p:spPr>
          <a:xfrm>
            <a:off x="4998469" y="1193775"/>
            <a:ext cx="1223412" cy="499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方法一</a:t>
            </a:r>
            <a:endParaRPr lang="en-US" altLang="zh-CN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05043" y="1747533"/>
            <a:ext cx="2457513" cy="1789608"/>
            <a:chOff x="1079947" y="1797048"/>
            <a:chExt cx="3942159" cy="2870755"/>
          </a:xfrm>
        </p:grpSpPr>
        <p:pic>
          <p:nvPicPr>
            <p:cNvPr id="10" name="Picture 64" descr="6下-4单元000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87103" y="2120898"/>
              <a:ext cx="3835003" cy="2425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2375346" y="3038870"/>
              <a:ext cx="594122" cy="59412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12" name="Group 26"/>
            <p:cNvGrpSpPr/>
            <p:nvPr/>
          </p:nvGrpSpPr>
          <p:grpSpPr bwMode="auto">
            <a:xfrm>
              <a:off x="2213422" y="3093639"/>
              <a:ext cx="1620440" cy="432197"/>
              <a:chOff x="1247" y="2251"/>
              <a:chExt cx="1361" cy="363"/>
            </a:xfrm>
          </p:grpSpPr>
          <p:sp>
            <p:nvSpPr>
              <p:cNvPr id="17" name="Oval 9"/>
              <p:cNvSpPr>
                <a:spLocks noChangeArrowheads="1"/>
              </p:cNvSpPr>
              <p:nvPr/>
            </p:nvSpPr>
            <p:spPr bwMode="auto">
              <a:xfrm>
                <a:off x="1247" y="2251"/>
                <a:ext cx="90" cy="90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8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Oval 10"/>
              <p:cNvSpPr>
                <a:spLocks noChangeArrowheads="1"/>
              </p:cNvSpPr>
              <p:nvPr/>
            </p:nvSpPr>
            <p:spPr bwMode="auto">
              <a:xfrm>
                <a:off x="2517" y="2523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8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2266999" y="3147217"/>
              <a:ext cx="1458516" cy="32385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800"/>
            </a:p>
          </p:txBody>
        </p:sp>
        <p:sp>
          <p:nvSpPr>
            <p:cNvPr id="14" name="Text Box 20"/>
            <p:cNvSpPr txBox="1">
              <a:spLocks noChangeArrowheads="1"/>
            </p:cNvSpPr>
            <p:nvPr/>
          </p:nvSpPr>
          <p:spPr bwMode="auto">
            <a:xfrm rot="780737">
              <a:off x="2684910" y="2989020"/>
              <a:ext cx="983456" cy="394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r>
                <a:rPr lang="zh-CN" altLang="en-US" sz="1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厘米</a:t>
              </a:r>
              <a:endParaRPr lang="zh-CN" altLang="en-US" sz="1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" name="Rectangle 66"/>
            <p:cNvSpPr>
              <a:spLocks noChangeArrowheads="1"/>
            </p:cNvSpPr>
            <p:nvPr/>
          </p:nvSpPr>
          <p:spPr bwMode="auto">
            <a:xfrm>
              <a:off x="2969467" y="4124720"/>
              <a:ext cx="2052637" cy="543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800" b="1">
                  <a:latin typeface="Times New Roman" panose="02020603050405020304" pitchFamily="18" charset="0"/>
                  <a:ea typeface="楷体" panose="02010609060101010101" pitchFamily="49" charset="-122"/>
                </a:rPr>
                <a:t> 山东省主要城市位置图</a:t>
              </a:r>
              <a:endParaRPr lang="zh-CN" altLang="en-US" sz="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800" b="1">
                  <a:latin typeface="Times New Roman" panose="02020603050405020304" pitchFamily="18" charset="0"/>
                  <a:ea typeface="楷体" panose="02010609060101010101" pitchFamily="49" charset="-122"/>
                </a:rPr>
                <a:t> 比例尺 </a:t>
              </a:r>
              <a:r>
                <a:rPr lang="en-US" altLang="zh-CN" sz="800" b="1">
                  <a:latin typeface="Times New Roman" panose="02020603050405020304" pitchFamily="18" charset="0"/>
                  <a:ea typeface="楷体" panose="02010609060101010101" pitchFamily="49" charset="-122"/>
                </a:rPr>
                <a:t>1∶8000000 </a:t>
              </a:r>
              <a:endParaRPr lang="zh-CN" altLang="en-US" sz="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6" name="Rectangle 28"/>
            <p:cNvSpPr>
              <a:spLocks noChangeArrowheads="1"/>
            </p:cNvSpPr>
            <p:nvPr/>
          </p:nvSpPr>
          <p:spPr bwMode="auto">
            <a:xfrm>
              <a:off x="1079947" y="1797048"/>
              <a:ext cx="3888581" cy="286226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 Box 35"/>
          <p:cNvSpPr txBox="1">
            <a:spLocks noChangeArrowheads="1"/>
          </p:cNvSpPr>
          <p:nvPr/>
        </p:nvSpPr>
        <p:spPr bwMode="auto">
          <a:xfrm>
            <a:off x="428684" y="673044"/>
            <a:ext cx="60758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雏鹰少年足球队需要几小时到达青岛？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65126" y="1115702"/>
            <a:ext cx="1223412" cy="499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方法一</a:t>
            </a:r>
            <a:endParaRPr lang="en-US" altLang="zh-CN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3739521" y="1599152"/>
            <a:ext cx="46994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解：设济南到青岛的实际距离为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厘米。</a:t>
            </a:r>
            <a:endParaRPr lang="zh-CN" altLang="en-US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3" name="Group 11"/>
          <p:cNvGrpSpPr/>
          <p:nvPr/>
        </p:nvGrpSpPr>
        <p:grpSpPr bwMode="auto">
          <a:xfrm>
            <a:off x="4674891" y="1912218"/>
            <a:ext cx="1913333" cy="727472"/>
            <a:chOff x="566" y="1592"/>
            <a:chExt cx="1607" cy="611"/>
          </a:xfrm>
        </p:grpSpPr>
        <p:sp>
          <p:nvSpPr>
            <p:cNvPr id="24" name="Text Box 12"/>
            <p:cNvSpPr txBox="1">
              <a:spLocks noChangeArrowheads="1"/>
            </p:cNvSpPr>
            <p:nvPr/>
          </p:nvSpPr>
          <p:spPr bwMode="auto">
            <a:xfrm>
              <a:off x="644" y="1615"/>
              <a:ext cx="26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endParaRPr lang="en-US" altLang="zh-CN" sz="2000" b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5" name="Line 13"/>
            <p:cNvSpPr>
              <a:spLocks noChangeShapeType="1"/>
            </p:cNvSpPr>
            <p:nvPr/>
          </p:nvSpPr>
          <p:spPr bwMode="auto">
            <a:xfrm>
              <a:off x="566" y="1888"/>
              <a:ext cx="408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70C0"/>
                </a:solidFill>
              </a:endParaRPr>
            </a:p>
          </p:txBody>
        </p:sp>
        <p:sp>
          <p:nvSpPr>
            <p:cNvPr id="26" name="Text Box 14"/>
            <p:cNvSpPr txBox="1">
              <a:spLocks noChangeArrowheads="1"/>
            </p:cNvSpPr>
            <p:nvPr/>
          </p:nvSpPr>
          <p:spPr bwMode="auto">
            <a:xfrm>
              <a:off x="657" y="1842"/>
              <a:ext cx="317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i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en-US" altLang="zh-CN" sz="20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endPara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8" name="Text Box 15"/>
            <p:cNvSpPr txBox="1">
              <a:spLocks noChangeArrowheads="1"/>
            </p:cNvSpPr>
            <p:nvPr/>
          </p:nvSpPr>
          <p:spPr bwMode="auto">
            <a:xfrm>
              <a:off x="1052" y="1736"/>
              <a:ext cx="27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9" name="Text Box 16"/>
            <p:cNvSpPr txBox="1">
              <a:spLocks noChangeArrowheads="1"/>
            </p:cNvSpPr>
            <p:nvPr/>
          </p:nvSpPr>
          <p:spPr bwMode="auto">
            <a:xfrm>
              <a:off x="1576" y="1592"/>
              <a:ext cx="26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endPara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0" name="Line 17"/>
            <p:cNvSpPr>
              <a:spLocks noChangeShapeType="1"/>
            </p:cNvSpPr>
            <p:nvPr/>
          </p:nvSpPr>
          <p:spPr bwMode="auto">
            <a:xfrm>
              <a:off x="1292" y="1888"/>
              <a:ext cx="771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70C0"/>
                </a:solidFill>
              </a:endParaRPr>
            </a:p>
          </p:txBody>
        </p:sp>
        <p:sp>
          <p:nvSpPr>
            <p:cNvPr id="31" name="Text Box 18"/>
            <p:cNvSpPr txBox="1">
              <a:spLocks noChangeArrowheads="1"/>
            </p:cNvSpPr>
            <p:nvPr/>
          </p:nvSpPr>
          <p:spPr bwMode="auto">
            <a:xfrm>
              <a:off x="1264" y="1847"/>
              <a:ext cx="909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8000000</a:t>
              </a:r>
              <a:endPara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32" name="Text Box 19"/>
          <p:cNvSpPr txBox="1">
            <a:spLocks noChangeArrowheads="1"/>
          </p:cNvSpPr>
          <p:nvPr/>
        </p:nvSpPr>
        <p:spPr bwMode="auto">
          <a:xfrm>
            <a:off x="4983457" y="2468503"/>
            <a:ext cx="19175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= 4×8000000</a:t>
            </a:r>
            <a:endParaRPr lang="en-US" altLang="zh-CN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4198470" y="3203687"/>
            <a:ext cx="28937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32000000</a:t>
            </a: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厘米 </a:t>
            </a: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320</a:t>
            </a: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千米</a:t>
            </a:r>
            <a:endParaRPr lang="zh-CN" altLang="en-US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4" name="Text Box 21"/>
          <p:cNvSpPr txBox="1">
            <a:spLocks noChangeArrowheads="1"/>
          </p:cNvSpPr>
          <p:nvPr/>
        </p:nvSpPr>
        <p:spPr bwMode="auto">
          <a:xfrm>
            <a:off x="4198470" y="3578733"/>
            <a:ext cx="33492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320 ÷ 100 = 3.2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（时</a:t>
            </a: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）</a:t>
            </a:r>
            <a:endParaRPr lang="zh-CN" altLang="en-US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5" name="Text Box 22"/>
          <p:cNvSpPr txBox="1">
            <a:spLocks noChangeArrowheads="1"/>
          </p:cNvSpPr>
          <p:nvPr/>
        </p:nvSpPr>
        <p:spPr bwMode="auto">
          <a:xfrm>
            <a:off x="4198470" y="3971840"/>
            <a:ext cx="33265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答：需要</a:t>
            </a: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3.2</a:t>
            </a: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小时到达青岛。</a:t>
            </a:r>
            <a:endParaRPr lang="zh-CN" altLang="en-US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6" name="Text Box 19"/>
          <p:cNvSpPr txBox="1">
            <a:spLocks noChangeArrowheads="1"/>
          </p:cNvSpPr>
          <p:nvPr/>
        </p:nvSpPr>
        <p:spPr bwMode="auto">
          <a:xfrm>
            <a:off x="4923203" y="2843549"/>
            <a:ext cx="17251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= 32000000</a:t>
            </a:r>
            <a:endParaRPr lang="en-US" altLang="zh-CN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2" grpId="0"/>
      <p:bldP spid="33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 bwMode="auto">
          <a:xfrm>
            <a:off x="3813731" y="1646674"/>
            <a:ext cx="4408652" cy="2653268"/>
            <a:chOff x="289555" y="882345"/>
            <a:chExt cx="8424936" cy="3528392"/>
          </a:xfrm>
        </p:grpSpPr>
        <p:sp>
          <p:nvSpPr>
            <p:cNvPr id="40" name="矩形 39"/>
            <p:cNvSpPr/>
            <p:nvPr/>
          </p:nvSpPr>
          <p:spPr>
            <a:xfrm>
              <a:off x="289555" y="882345"/>
              <a:ext cx="8424936" cy="3528392"/>
            </a:xfrm>
            <a:prstGeom prst="rect">
              <a:avLst/>
            </a:prstGeom>
            <a:gradFill>
              <a:gsLst>
                <a:gs pos="67000">
                  <a:srgbClr val="B7732F"/>
                </a:gs>
                <a:gs pos="0">
                  <a:srgbClr val="CC8238"/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73398" y="1131252"/>
              <a:ext cx="8057251" cy="312748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16831" y="1026749"/>
              <a:ext cx="8170385" cy="312558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53555" y="1734915"/>
            <a:ext cx="2457513" cy="1789608"/>
            <a:chOff x="1079947" y="1797048"/>
            <a:chExt cx="3942159" cy="2870755"/>
          </a:xfrm>
        </p:grpSpPr>
        <p:pic>
          <p:nvPicPr>
            <p:cNvPr id="10" name="Picture 64" descr="6下-4单元000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87103" y="2120898"/>
              <a:ext cx="3835003" cy="2425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2375346" y="3038870"/>
              <a:ext cx="594122" cy="59412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12" name="Group 26"/>
            <p:cNvGrpSpPr/>
            <p:nvPr/>
          </p:nvGrpSpPr>
          <p:grpSpPr bwMode="auto">
            <a:xfrm>
              <a:off x="2213422" y="3093639"/>
              <a:ext cx="1620440" cy="432197"/>
              <a:chOff x="1247" y="2251"/>
              <a:chExt cx="1361" cy="363"/>
            </a:xfrm>
          </p:grpSpPr>
          <p:sp>
            <p:nvSpPr>
              <p:cNvPr id="17" name="Oval 9"/>
              <p:cNvSpPr>
                <a:spLocks noChangeArrowheads="1"/>
              </p:cNvSpPr>
              <p:nvPr/>
            </p:nvSpPr>
            <p:spPr bwMode="auto">
              <a:xfrm>
                <a:off x="1247" y="2251"/>
                <a:ext cx="90" cy="90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8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Oval 10"/>
              <p:cNvSpPr>
                <a:spLocks noChangeArrowheads="1"/>
              </p:cNvSpPr>
              <p:nvPr/>
            </p:nvSpPr>
            <p:spPr bwMode="auto">
              <a:xfrm>
                <a:off x="2517" y="2523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8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2266999" y="3147217"/>
              <a:ext cx="1458516" cy="32385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800"/>
            </a:p>
          </p:txBody>
        </p:sp>
        <p:sp>
          <p:nvSpPr>
            <p:cNvPr id="14" name="Text Box 20"/>
            <p:cNvSpPr txBox="1">
              <a:spLocks noChangeArrowheads="1"/>
            </p:cNvSpPr>
            <p:nvPr/>
          </p:nvSpPr>
          <p:spPr bwMode="auto">
            <a:xfrm rot="780737">
              <a:off x="2684910" y="2989020"/>
              <a:ext cx="983456" cy="394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r>
                <a:rPr lang="zh-CN" altLang="en-US" sz="1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厘米</a:t>
              </a:r>
              <a:endParaRPr lang="zh-CN" altLang="en-US" sz="1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" name="Rectangle 66"/>
            <p:cNvSpPr>
              <a:spLocks noChangeArrowheads="1"/>
            </p:cNvSpPr>
            <p:nvPr/>
          </p:nvSpPr>
          <p:spPr bwMode="auto">
            <a:xfrm>
              <a:off x="2969467" y="4124720"/>
              <a:ext cx="2052637" cy="543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800" b="1">
                  <a:latin typeface="Times New Roman" panose="02020603050405020304" pitchFamily="18" charset="0"/>
                  <a:ea typeface="楷体" panose="02010609060101010101" pitchFamily="49" charset="-122"/>
                </a:rPr>
                <a:t> 山东省主要城市位置图</a:t>
              </a:r>
              <a:endParaRPr lang="zh-CN" altLang="en-US" sz="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800" b="1">
                  <a:latin typeface="Times New Roman" panose="02020603050405020304" pitchFamily="18" charset="0"/>
                  <a:ea typeface="楷体" panose="02010609060101010101" pitchFamily="49" charset="-122"/>
                </a:rPr>
                <a:t> 比例尺 </a:t>
              </a:r>
              <a:r>
                <a:rPr lang="en-US" altLang="zh-CN" sz="800" b="1">
                  <a:latin typeface="Times New Roman" panose="02020603050405020304" pitchFamily="18" charset="0"/>
                  <a:ea typeface="楷体" panose="02010609060101010101" pitchFamily="49" charset="-122"/>
                </a:rPr>
                <a:t>1∶8000000 </a:t>
              </a:r>
              <a:endParaRPr lang="zh-CN" altLang="en-US" sz="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6" name="Rectangle 28"/>
            <p:cNvSpPr>
              <a:spLocks noChangeArrowheads="1"/>
            </p:cNvSpPr>
            <p:nvPr/>
          </p:nvSpPr>
          <p:spPr bwMode="auto">
            <a:xfrm>
              <a:off x="1079947" y="1797048"/>
              <a:ext cx="3888581" cy="286226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 Box 35"/>
          <p:cNvSpPr txBox="1">
            <a:spLocks noChangeArrowheads="1"/>
          </p:cNvSpPr>
          <p:nvPr/>
        </p:nvSpPr>
        <p:spPr bwMode="auto">
          <a:xfrm>
            <a:off x="577196" y="660426"/>
            <a:ext cx="60758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雏鹰少年足球队需要几小时到达青岛？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355976" y="1799541"/>
            <a:ext cx="4752528" cy="2346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根据图上距离和比例尺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求实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际距离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可以利用“</a:t>
            </a:r>
            <a:r>
              <a:rPr lang="zh-CN" altLang="zh-CN" sz="20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图上距离</a:t>
            </a:r>
            <a:endParaRPr lang="en-US" altLang="zh-CN" sz="2000" b="1" dirty="0">
              <a:solidFill>
                <a:srgbClr val="FF0000"/>
              </a:solidFill>
              <a:uFill>
                <a:solidFill>
                  <a:srgbClr val="FF4CFF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zh-CN" sz="20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比例尺</a:t>
            </a:r>
            <a:r>
              <a:rPr lang="en-US" altLang="zh-CN" sz="2000" b="1" i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sz="20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实际距离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”求出实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际距离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再换算成以“千米”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为单位的数。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615100" y="1096795"/>
            <a:ext cx="1228221" cy="495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</a:t>
            </a: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</a:t>
            </a:r>
            <a:endParaRPr lang="en-US" altLang="zh-CN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05043" y="1918047"/>
            <a:ext cx="2457513" cy="1789608"/>
            <a:chOff x="1079947" y="1797048"/>
            <a:chExt cx="3942159" cy="2870755"/>
          </a:xfrm>
        </p:grpSpPr>
        <p:pic>
          <p:nvPicPr>
            <p:cNvPr id="10" name="Picture 64" descr="6下-4单元000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87103" y="2120898"/>
              <a:ext cx="3835003" cy="2425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2375346" y="3038870"/>
              <a:ext cx="594122" cy="59412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12" name="Group 26"/>
            <p:cNvGrpSpPr/>
            <p:nvPr/>
          </p:nvGrpSpPr>
          <p:grpSpPr bwMode="auto">
            <a:xfrm>
              <a:off x="2213422" y="3093639"/>
              <a:ext cx="1620440" cy="432197"/>
              <a:chOff x="1247" y="2251"/>
              <a:chExt cx="1361" cy="363"/>
            </a:xfrm>
          </p:grpSpPr>
          <p:sp>
            <p:nvSpPr>
              <p:cNvPr id="17" name="Oval 9"/>
              <p:cNvSpPr>
                <a:spLocks noChangeArrowheads="1"/>
              </p:cNvSpPr>
              <p:nvPr/>
            </p:nvSpPr>
            <p:spPr bwMode="auto">
              <a:xfrm>
                <a:off x="1247" y="2251"/>
                <a:ext cx="90" cy="90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8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Oval 10"/>
              <p:cNvSpPr>
                <a:spLocks noChangeArrowheads="1"/>
              </p:cNvSpPr>
              <p:nvPr/>
            </p:nvSpPr>
            <p:spPr bwMode="auto">
              <a:xfrm>
                <a:off x="2517" y="2523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8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2266999" y="3147217"/>
              <a:ext cx="1458516" cy="32385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800"/>
            </a:p>
          </p:txBody>
        </p:sp>
        <p:sp>
          <p:nvSpPr>
            <p:cNvPr id="14" name="Text Box 20"/>
            <p:cNvSpPr txBox="1">
              <a:spLocks noChangeArrowheads="1"/>
            </p:cNvSpPr>
            <p:nvPr/>
          </p:nvSpPr>
          <p:spPr bwMode="auto">
            <a:xfrm rot="780737">
              <a:off x="2684910" y="2989020"/>
              <a:ext cx="983456" cy="394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r>
                <a:rPr lang="zh-CN" altLang="en-US" sz="1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厘米</a:t>
              </a:r>
              <a:endParaRPr lang="zh-CN" altLang="en-US" sz="1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" name="Rectangle 66"/>
            <p:cNvSpPr>
              <a:spLocks noChangeArrowheads="1"/>
            </p:cNvSpPr>
            <p:nvPr/>
          </p:nvSpPr>
          <p:spPr bwMode="auto">
            <a:xfrm>
              <a:off x="2969467" y="4124720"/>
              <a:ext cx="2052637" cy="543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800" b="1">
                  <a:latin typeface="Times New Roman" panose="02020603050405020304" pitchFamily="18" charset="0"/>
                  <a:ea typeface="楷体" panose="02010609060101010101" pitchFamily="49" charset="-122"/>
                </a:rPr>
                <a:t> 山东省主要城市位置图</a:t>
              </a:r>
              <a:endParaRPr lang="zh-CN" altLang="en-US" sz="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800" b="1">
                  <a:latin typeface="Times New Roman" panose="02020603050405020304" pitchFamily="18" charset="0"/>
                  <a:ea typeface="楷体" panose="02010609060101010101" pitchFamily="49" charset="-122"/>
                </a:rPr>
                <a:t> 比例尺 </a:t>
              </a:r>
              <a:r>
                <a:rPr lang="en-US" altLang="zh-CN" sz="800" b="1">
                  <a:latin typeface="Times New Roman" panose="02020603050405020304" pitchFamily="18" charset="0"/>
                  <a:ea typeface="楷体" panose="02010609060101010101" pitchFamily="49" charset="-122"/>
                </a:rPr>
                <a:t>1∶8000000 </a:t>
              </a:r>
              <a:endParaRPr lang="zh-CN" altLang="en-US" sz="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6" name="Rectangle 28"/>
            <p:cNvSpPr>
              <a:spLocks noChangeArrowheads="1"/>
            </p:cNvSpPr>
            <p:nvPr/>
          </p:nvSpPr>
          <p:spPr bwMode="auto">
            <a:xfrm>
              <a:off x="1079947" y="1797048"/>
              <a:ext cx="3888581" cy="286226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 Box 35"/>
          <p:cNvSpPr txBox="1">
            <a:spLocks noChangeArrowheads="1"/>
          </p:cNvSpPr>
          <p:nvPr/>
        </p:nvSpPr>
        <p:spPr bwMode="auto">
          <a:xfrm>
            <a:off x="428684" y="843558"/>
            <a:ext cx="60758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雏鹰少年足球队需要几小时到达青岛？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466588" y="1279927"/>
            <a:ext cx="1228221" cy="495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</a:t>
            </a: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</a:t>
            </a:r>
            <a:endParaRPr lang="en-US" altLang="zh-CN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Group 24"/>
          <p:cNvGrpSpPr/>
          <p:nvPr/>
        </p:nvGrpSpPr>
        <p:grpSpPr bwMode="auto">
          <a:xfrm>
            <a:off x="4097377" y="1809501"/>
            <a:ext cx="3981451" cy="719137"/>
            <a:chOff x="3107" y="2391"/>
            <a:chExt cx="3344" cy="604"/>
          </a:xfrm>
        </p:grpSpPr>
        <p:sp>
          <p:nvSpPr>
            <p:cNvPr id="25" name="Text Box 25"/>
            <p:cNvSpPr txBox="1">
              <a:spLocks noChangeArrowheads="1"/>
            </p:cNvSpPr>
            <p:nvPr/>
          </p:nvSpPr>
          <p:spPr bwMode="auto">
            <a:xfrm>
              <a:off x="3107" y="2518"/>
              <a:ext cx="478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4÷</a:t>
              </a:r>
              <a:endPara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26" name="Group 26"/>
            <p:cNvGrpSpPr/>
            <p:nvPr/>
          </p:nvGrpSpPr>
          <p:grpSpPr bwMode="auto">
            <a:xfrm>
              <a:off x="3515" y="2391"/>
              <a:ext cx="954" cy="604"/>
              <a:chOff x="3651" y="2391"/>
              <a:chExt cx="954" cy="604"/>
            </a:xfrm>
          </p:grpSpPr>
          <p:sp>
            <p:nvSpPr>
              <p:cNvPr id="28" name="Text Box 27"/>
              <p:cNvSpPr txBox="1">
                <a:spLocks noChangeArrowheads="1"/>
              </p:cNvSpPr>
              <p:nvPr/>
            </p:nvSpPr>
            <p:spPr bwMode="auto">
              <a:xfrm>
                <a:off x="3989" y="2391"/>
                <a:ext cx="263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0070C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endParaRPr lang="en-US" altLang="zh-CN" sz="2000" b="1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Text Box 28"/>
              <p:cNvSpPr txBox="1">
                <a:spLocks noChangeArrowheads="1"/>
              </p:cNvSpPr>
              <p:nvPr/>
            </p:nvSpPr>
            <p:spPr bwMode="auto">
              <a:xfrm>
                <a:off x="3696" y="2659"/>
                <a:ext cx="909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0070C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8000000</a:t>
                </a:r>
                <a:endParaRPr lang="en-US" altLang="zh-CN" sz="2000" b="1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30" name="Line 29"/>
              <p:cNvSpPr>
                <a:spLocks noChangeShapeType="1"/>
              </p:cNvSpPr>
              <p:nvPr/>
            </p:nvSpPr>
            <p:spPr bwMode="auto">
              <a:xfrm>
                <a:off x="3651" y="2704"/>
                <a:ext cx="817" cy="0"/>
              </a:xfrm>
              <a:prstGeom prst="line">
                <a:avLst/>
              </a:prstGeom>
              <a:noFill/>
              <a:ln w="190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7" name="Text Box 30"/>
            <p:cNvSpPr txBox="1">
              <a:spLocks noChangeArrowheads="1"/>
            </p:cNvSpPr>
            <p:nvPr/>
          </p:nvSpPr>
          <p:spPr bwMode="auto">
            <a:xfrm>
              <a:off x="4398" y="2568"/>
              <a:ext cx="205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 32000000</a:t>
              </a:r>
              <a:r>
                <a:rPr lang="zh-CN" altLang="en-US" sz="20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（厘米）</a:t>
              </a:r>
              <a:endPara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4097377" y="2620731"/>
            <a:ext cx="30101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32000000</a:t>
            </a: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厘米 </a:t>
            </a: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320</a:t>
            </a: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千米</a:t>
            </a:r>
            <a:endParaRPr lang="zh-CN" altLang="en-US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" name="Rectangle 40"/>
          <p:cNvSpPr>
            <a:spLocks noChangeArrowheads="1"/>
          </p:cNvSpPr>
          <p:nvPr/>
        </p:nvSpPr>
        <p:spPr bwMode="auto">
          <a:xfrm>
            <a:off x="4097377" y="3195803"/>
            <a:ext cx="27093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320 ÷ 100 = 3.2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（时</a:t>
            </a: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）</a:t>
            </a:r>
            <a:endParaRPr lang="zh-CN" altLang="en-US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3" name="Rectangle 41"/>
          <p:cNvSpPr>
            <a:spLocks noChangeArrowheads="1"/>
          </p:cNvSpPr>
          <p:nvPr/>
        </p:nvSpPr>
        <p:spPr bwMode="auto">
          <a:xfrm>
            <a:off x="4097377" y="3880049"/>
            <a:ext cx="33265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答：需要</a:t>
            </a: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3.2</a:t>
            </a: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小时到达青岛。</a:t>
            </a:r>
            <a:endParaRPr lang="zh-CN" altLang="en-US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1115944" y="1829893"/>
            <a:ext cx="44422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解：设比萨斜塔的实际高度为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29"/>
          <p:cNvSpPr txBox="1">
            <a:spLocks noChangeArrowheads="1"/>
          </p:cNvSpPr>
          <p:nvPr/>
        </p:nvSpPr>
        <p:spPr bwMode="auto">
          <a:xfrm>
            <a:off x="2444131" y="2786358"/>
            <a:ext cx="2825449" cy="501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000" b="1" i="1" dirty="0">
                <a:solidFill>
                  <a:srgbClr val="0070C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54.5×100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30"/>
          <p:cNvSpPr txBox="1">
            <a:spLocks noChangeArrowheads="1"/>
          </p:cNvSpPr>
          <p:nvPr/>
        </p:nvSpPr>
        <p:spPr bwMode="auto">
          <a:xfrm>
            <a:off x="2444131" y="3657198"/>
            <a:ext cx="2838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5450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 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54.5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Group 38"/>
          <p:cNvGrpSpPr/>
          <p:nvPr/>
        </p:nvGrpSpPr>
        <p:grpSpPr bwMode="auto">
          <a:xfrm>
            <a:off x="2077842" y="2181801"/>
            <a:ext cx="1413273" cy="794147"/>
            <a:chOff x="956" y="2368"/>
            <a:chExt cx="1187" cy="667"/>
          </a:xfrm>
        </p:grpSpPr>
        <p:sp>
          <p:nvSpPr>
            <p:cNvPr id="14" name="Text Box 22"/>
            <p:cNvSpPr txBox="1">
              <a:spLocks noChangeArrowheads="1"/>
            </p:cNvSpPr>
            <p:nvPr/>
          </p:nvSpPr>
          <p:spPr bwMode="auto">
            <a:xfrm>
              <a:off x="956" y="2372"/>
              <a:ext cx="591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54.5</a:t>
              </a:r>
              <a:endPara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Line 23"/>
            <p:cNvSpPr>
              <a:spLocks noChangeShapeType="1"/>
            </p:cNvSpPr>
            <p:nvPr/>
          </p:nvSpPr>
          <p:spPr bwMode="auto">
            <a:xfrm>
              <a:off x="1020" y="2719"/>
              <a:ext cx="408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solidFill>
                  <a:srgbClr val="0070C0"/>
                </a:solidFill>
              </a:endParaRPr>
            </a:p>
          </p:txBody>
        </p:sp>
        <p:sp>
          <p:nvSpPr>
            <p:cNvPr id="16" name="Text Box 24"/>
            <p:cNvSpPr txBox="1">
              <a:spLocks noChangeArrowheads="1"/>
            </p:cNvSpPr>
            <p:nvPr/>
          </p:nvSpPr>
          <p:spPr bwMode="auto">
            <a:xfrm>
              <a:off x="1099" y="2648"/>
              <a:ext cx="322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i="1" dirty="0">
                  <a:solidFill>
                    <a:srgbClr val="0070C0"/>
                  </a:solidFill>
                  <a:latin typeface="+mn-lt"/>
                  <a:ea typeface="楷体" panose="02010609060101010101" pitchFamily="49" charset="-122"/>
                </a:rPr>
                <a:t>x</a:t>
              </a:r>
              <a:r>
                <a:rPr lang="en-US" altLang="zh-CN" sz="2000" b="1" dirty="0">
                  <a:solidFill>
                    <a:srgbClr val="0070C0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 </a:t>
              </a:r>
              <a:endPara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7" name="Text Box 25"/>
            <p:cNvSpPr txBox="1">
              <a:spLocks noChangeArrowheads="1"/>
            </p:cNvSpPr>
            <p:nvPr/>
          </p:nvSpPr>
          <p:spPr bwMode="auto">
            <a:xfrm>
              <a:off x="1395" y="2549"/>
              <a:ext cx="37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endPara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 Box 26"/>
            <p:cNvSpPr txBox="1">
              <a:spLocks noChangeArrowheads="1"/>
            </p:cNvSpPr>
            <p:nvPr/>
          </p:nvSpPr>
          <p:spPr bwMode="auto">
            <a:xfrm>
              <a:off x="1777" y="2368"/>
              <a:ext cx="264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 Box 28"/>
            <p:cNvSpPr txBox="1">
              <a:spLocks noChangeArrowheads="1"/>
            </p:cNvSpPr>
            <p:nvPr/>
          </p:nvSpPr>
          <p:spPr bwMode="auto">
            <a:xfrm>
              <a:off x="1661" y="2699"/>
              <a:ext cx="482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endPara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Line 34"/>
            <p:cNvSpPr>
              <a:spLocks noChangeShapeType="1"/>
            </p:cNvSpPr>
            <p:nvPr/>
          </p:nvSpPr>
          <p:spPr bwMode="auto">
            <a:xfrm>
              <a:off x="1701" y="2731"/>
              <a:ext cx="408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solidFill>
                  <a:srgbClr val="0070C0"/>
                </a:solidFill>
              </a:endParaRPr>
            </a:p>
          </p:txBody>
        </p:sp>
      </p:grpSp>
      <p:sp>
        <p:nvSpPr>
          <p:cNvPr id="23" name="Text Box 35"/>
          <p:cNvSpPr txBox="1">
            <a:spLocks noChangeArrowheads="1"/>
          </p:cNvSpPr>
          <p:nvPr/>
        </p:nvSpPr>
        <p:spPr bwMode="auto">
          <a:xfrm>
            <a:off x="1980010" y="4043848"/>
            <a:ext cx="431720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答：比萨斜塔的实际高度为</a:t>
            </a:r>
            <a:r>
              <a:rPr lang="en-US" altLang="zh-CN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54.5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1144288" y="1064835"/>
            <a:ext cx="7389771" cy="78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1∶100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的比例尺做出的比萨斜塔模型，高为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54.5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厘米。比萨斜塔的实际高度是多少米？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29"/>
          <p:cNvSpPr txBox="1">
            <a:spLocks noChangeArrowheads="1"/>
          </p:cNvSpPr>
          <p:nvPr/>
        </p:nvSpPr>
        <p:spPr bwMode="auto">
          <a:xfrm>
            <a:off x="2444131" y="3127370"/>
            <a:ext cx="2159794" cy="49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 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5450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6155850" y="1702845"/>
            <a:ext cx="2209470" cy="2389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3" grpId="0"/>
      <p:bldP spid="25" grpId="0"/>
    </p:bldLst>
  </p:timing>
</p:sld>
</file>

<file path=ppt/tags/tag1.xml><?xml version="1.0" encoding="utf-8"?>
<p:tagLst xmlns:p="http://schemas.openxmlformats.org/presentationml/2006/main">
  <p:tag name="KSO_WPP_MARK_KEY" val="0037a250-07e7-43b2-b554-3210c6847f9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1643</Words>
  <Application>WPS 演示</Application>
  <PresentationFormat>全屏显示(16:9)</PresentationFormat>
  <Paragraphs>291</Paragraphs>
  <Slides>14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Calibri</vt:lpstr>
      <vt:lpstr>幼圆</vt:lpstr>
      <vt:lpstr>Times New Roman</vt:lpstr>
      <vt:lpstr>Cambria Math</vt:lpstr>
      <vt:lpstr>Cambria Math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75</cp:revision>
  <dcterms:created xsi:type="dcterms:W3CDTF">2018-09-11T05:46:00Z</dcterms:created>
  <dcterms:modified xsi:type="dcterms:W3CDTF">2023-02-13T06:01:27Z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499F2105DCE8414E8ABCDEC11CBE0B25</vt:lpwstr>
  </property>
  <property fmtid="{D5CDD505-2E9C-101B-9397-08002B2CF9AE}" pid="3" name="KSOProductBuildVer">
    <vt:lpwstr>2052-11.1.0.13703</vt:lpwstr>
  </property>
</Properties>
</file>