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6" r:id="rId4"/>
    <p:sldId id="297" r:id="rId5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294" r:id="rId19"/>
    <p:sldId id="272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40" d="100"/>
          <a:sy n="140" d="100"/>
        </p:scale>
        <p:origin x="-984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比例尺  求图上距离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2.xml"/><Relationship Id="rId4" Type="http://schemas.openxmlformats.org/officeDocument/2006/relationships/slide" Target="slide17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61326" y="228595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0775" y="942497"/>
            <a:ext cx="612438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快乐足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6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04627" y="991676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四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010718" y="1956384"/>
                <a:ext cx="7953770" cy="2036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=1600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　　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=2000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1600×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=1.6(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=2(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:B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点距底线的图上距离是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1.6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距左边线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厘米。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0718" y="1956384"/>
                <a:ext cx="7953770" cy="2036583"/>
              </a:xfrm>
              <a:prstGeom prst="rect">
                <a:avLst/>
              </a:prstGeom>
              <a:blipFill rotWithShape="1">
                <a:blip r:embed="rId1"/>
                <a:stretch>
                  <a:fillRect l="-5" t="-29" r="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967041" y="699542"/>
            <a:ext cx="75222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点距底线的图上距离是多少厘米？距左边线呢？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9871" y="1173186"/>
            <a:ext cx="7865395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利用“</a:t>
            </a:r>
            <a:r>
              <a:rPr lang="zh-CN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实际距离</a:t>
            </a:r>
            <a:r>
              <a:rPr lang="en-US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en-US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 求出图上距离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/>
        </p:nvGrpSpPr>
        <p:grpSpPr bwMode="auto">
          <a:xfrm>
            <a:off x="1240531" y="1175698"/>
            <a:ext cx="4105275" cy="3199671"/>
            <a:chOff x="1020" y="1258"/>
            <a:chExt cx="3448" cy="2725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020" y="3439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590700" y="1180460"/>
            <a:ext cx="14430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081244" y="606176"/>
            <a:ext cx="4592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</a:rPr>
              <a:t>你能在图中标出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</a:rPr>
              <a:t>号队员起脚的位置吗？ 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9766" y="1214988"/>
            <a:ext cx="317897" cy="7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20715" y="1960320"/>
            <a:ext cx="747713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500463" y="1381675"/>
            <a:ext cx="369094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807769" y="1842772"/>
            <a:ext cx="2508647" cy="14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起脚位置应该标在距底线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，距左边线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处。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3"/>
          <p:cNvSpPr txBox="1">
            <a:spLocks noChangeArrowheads="1"/>
          </p:cNvSpPr>
          <p:nvPr/>
        </p:nvSpPr>
        <p:spPr bwMode="auto">
          <a:xfrm>
            <a:off x="1604086" y="3530753"/>
            <a:ext cx="1194558" cy="3000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1240532" y="3801025"/>
            <a:ext cx="4212431" cy="64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4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距底线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米、左边线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米处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起脚，射进第二个球。</a:t>
            </a:r>
            <a:endParaRPr lang="zh-CN" altLang="en-US" sz="15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4037309" y="1219751"/>
            <a:ext cx="11346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026595" y="3340254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4930310" y="2267500"/>
            <a:ext cx="415498" cy="129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4395688" y="1631706"/>
            <a:ext cx="540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en-US" altLang="zh-CN" sz="1800" b="1">
              <a:solidFill>
                <a:srgbClr val="FF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reeform 42"/>
          <p:cNvSpPr/>
          <p:nvPr/>
        </p:nvSpPr>
        <p:spPr bwMode="auto">
          <a:xfrm>
            <a:off x="1223962" y="1737123"/>
            <a:ext cx="3292079" cy="1849040"/>
          </a:xfrm>
          <a:custGeom>
            <a:avLst/>
            <a:gdLst>
              <a:gd name="T0" fmla="*/ 2147483646 w 2765"/>
              <a:gd name="T1" fmla="*/ 2147483646 h 1553"/>
              <a:gd name="T2" fmla="*/ 2147483646 w 2765"/>
              <a:gd name="T3" fmla="*/ 2147483646 h 1553"/>
              <a:gd name="T4" fmla="*/ 2147483646 w 2765"/>
              <a:gd name="T5" fmla="*/ 2147483646 h 1553"/>
              <a:gd name="T6" fmla="*/ 2147483646 w 2765"/>
              <a:gd name="T7" fmla="*/ 2147483646 h 1553"/>
              <a:gd name="T8" fmla="*/ 2147483646 w 2765"/>
              <a:gd name="T9" fmla="*/ 2147483646 h 1553"/>
              <a:gd name="T10" fmla="*/ 2147483646 w 2765"/>
              <a:gd name="T11" fmla="*/ 2147483646 h 1553"/>
              <a:gd name="T12" fmla="*/ 2147483646 w 2765"/>
              <a:gd name="T13" fmla="*/ 2147483646 h 1553"/>
              <a:gd name="T14" fmla="*/ 2147483646 w 2765"/>
              <a:gd name="T15" fmla="*/ 2147483646 h 1553"/>
              <a:gd name="T16" fmla="*/ 2147483646 w 2765"/>
              <a:gd name="T17" fmla="*/ 2147483646 h 1553"/>
              <a:gd name="T18" fmla="*/ 2147483646 w 2765"/>
              <a:gd name="T19" fmla="*/ 2147483646 h 1553"/>
              <a:gd name="T20" fmla="*/ 2147483646 w 2765"/>
              <a:gd name="T21" fmla="*/ 2147483646 h 1553"/>
              <a:gd name="T22" fmla="*/ 2147483646 w 2765"/>
              <a:gd name="T23" fmla="*/ 2147483646 h 1553"/>
              <a:gd name="T24" fmla="*/ 2147483646 w 2765"/>
              <a:gd name="T25" fmla="*/ 2147483646 h 1553"/>
              <a:gd name="T26" fmla="*/ 2147483646 w 2765"/>
              <a:gd name="T27" fmla="*/ 2147483646 h 1553"/>
              <a:gd name="T28" fmla="*/ 2147483646 w 2765"/>
              <a:gd name="T29" fmla="*/ 2147483646 h 1553"/>
              <a:gd name="T30" fmla="*/ 2147483646 w 2765"/>
              <a:gd name="T31" fmla="*/ 2147483646 h 1553"/>
              <a:gd name="T32" fmla="*/ 2147483646 w 2765"/>
              <a:gd name="T33" fmla="*/ 2147483646 h 1553"/>
              <a:gd name="T34" fmla="*/ 2147483646 w 2765"/>
              <a:gd name="T35" fmla="*/ 2147483646 h 1553"/>
              <a:gd name="T36" fmla="*/ 2147483646 w 2765"/>
              <a:gd name="T37" fmla="*/ 2147483646 h 1553"/>
              <a:gd name="T38" fmla="*/ 0 w 2765"/>
              <a:gd name="T39" fmla="*/ 2147483646 h 1553"/>
              <a:gd name="T40" fmla="*/ 0 w 2765"/>
              <a:gd name="T41" fmla="*/ 0 h 15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765"/>
              <a:gd name="T64" fmla="*/ 0 h 1553"/>
              <a:gd name="T65" fmla="*/ 2765 w 2765"/>
              <a:gd name="T66" fmla="*/ 1553 h 15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765" h="1553">
                <a:moveTo>
                  <a:pt x="87" y="8"/>
                </a:moveTo>
                <a:cubicBezTo>
                  <a:pt x="150" y="16"/>
                  <a:pt x="193" y="26"/>
                  <a:pt x="252" y="45"/>
                </a:cubicBezTo>
                <a:cubicBezTo>
                  <a:pt x="270" y="51"/>
                  <a:pt x="307" y="63"/>
                  <a:pt x="307" y="63"/>
                </a:cubicBezTo>
                <a:cubicBezTo>
                  <a:pt x="673" y="45"/>
                  <a:pt x="1064" y="123"/>
                  <a:pt x="1413" y="36"/>
                </a:cubicBezTo>
                <a:cubicBezTo>
                  <a:pt x="1815" y="39"/>
                  <a:pt x="2218" y="40"/>
                  <a:pt x="2620" y="45"/>
                </a:cubicBezTo>
                <a:cubicBezTo>
                  <a:pt x="2663" y="46"/>
                  <a:pt x="2711" y="32"/>
                  <a:pt x="2748" y="54"/>
                </a:cubicBezTo>
                <a:cubicBezTo>
                  <a:pt x="2765" y="64"/>
                  <a:pt x="2730" y="109"/>
                  <a:pt x="2730" y="109"/>
                </a:cubicBezTo>
                <a:cubicBezTo>
                  <a:pt x="2717" y="229"/>
                  <a:pt x="2716" y="197"/>
                  <a:pt x="2730" y="356"/>
                </a:cubicBezTo>
                <a:cubicBezTo>
                  <a:pt x="2733" y="388"/>
                  <a:pt x="2757" y="447"/>
                  <a:pt x="2757" y="447"/>
                </a:cubicBezTo>
                <a:cubicBezTo>
                  <a:pt x="2754" y="548"/>
                  <a:pt x="2756" y="649"/>
                  <a:pt x="2748" y="749"/>
                </a:cubicBezTo>
                <a:cubicBezTo>
                  <a:pt x="2747" y="768"/>
                  <a:pt x="2730" y="785"/>
                  <a:pt x="2730" y="804"/>
                </a:cubicBezTo>
                <a:cubicBezTo>
                  <a:pt x="2730" y="828"/>
                  <a:pt x="2730" y="853"/>
                  <a:pt x="2730" y="877"/>
                </a:cubicBezTo>
                <a:lnTo>
                  <a:pt x="1950" y="907"/>
                </a:lnTo>
                <a:cubicBezTo>
                  <a:pt x="1954" y="1004"/>
                  <a:pt x="1964" y="1100"/>
                  <a:pt x="1962" y="1197"/>
                </a:cubicBezTo>
                <a:cubicBezTo>
                  <a:pt x="1962" y="1217"/>
                  <a:pt x="1933" y="1301"/>
                  <a:pt x="1925" y="1325"/>
                </a:cubicBezTo>
                <a:cubicBezTo>
                  <a:pt x="1919" y="1343"/>
                  <a:pt x="1907" y="1380"/>
                  <a:pt x="1907" y="1380"/>
                </a:cubicBezTo>
                <a:cubicBezTo>
                  <a:pt x="1910" y="1429"/>
                  <a:pt x="1906" y="1478"/>
                  <a:pt x="1916" y="1526"/>
                </a:cubicBezTo>
                <a:cubicBezTo>
                  <a:pt x="1918" y="1537"/>
                  <a:pt x="1935" y="1536"/>
                  <a:pt x="1943" y="1544"/>
                </a:cubicBezTo>
                <a:cubicBezTo>
                  <a:pt x="1945" y="1546"/>
                  <a:pt x="1943" y="1550"/>
                  <a:pt x="1943" y="1553"/>
                </a:cubicBezTo>
                <a:lnTo>
                  <a:pt x="0" y="154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/>
          <a:p>
            <a:endParaRPr lang="zh-CN" altLang="en-US" sz="2000" b="1">
              <a:ea typeface="楷体" panose="02010609060101010101" pitchFamily="49" charset="-122"/>
            </a:endParaRPr>
          </a:p>
        </p:txBody>
      </p:sp>
      <p:sp>
        <p:nvSpPr>
          <p:cNvPr id="9" name="Line 59"/>
          <p:cNvSpPr>
            <a:spLocks noChangeShapeType="1"/>
          </p:cNvSpPr>
          <p:nvPr/>
        </p:nvSpPr>
        <p:spPr bwMode="auto">
          <a:xfrm flipH="1">
            <a:off x="6540291" y="3135332"/>
            <a:ext cx="648891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/>
          <a:p>
            <a:endParaRPr lang="zh-CN" altLang="en-US" sz="2000">
              <a:solidFill>
                <a:srgbClr val="0070C0"/>
              </a:solidFill>
            </a:endParaRPr>
          </a:p>
        </p:txBody>
      </p:sp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1170061" y="2235310"/>
            <a:ext cx="3261142" cy="82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解：设长方形草坪长的图上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2765064" y="2657961"/>
            <a:ext cx="18678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77"/>
          <p:cNvGrpSpPr/>
          <p:nvPr/>
        </p:nvGrpSpPr>
        <p:grpSpPr bwMode="auto">
          <a:xfrm>
            <a:off x="2054424" y="3205903"/>
            <a:ext cx="1652588" cy="710805"/>
            <a:chOff x="799" y="2531"/>
            <a:chExt cx="1388" cy="597"/>
          </a:xfrm>
        </p:grpSpPr>
        <p:sp>
          <p:nvSpPr>
            <p:cNvPr id="13" name="Text Box 38"/>
            <p:cNvSpPr txBox="1">
              <a:spLocks noChangeArrowheads="1"/>
            </p:cNvSpPr>
            <p:nvPr/>
          </p:nvSpPr>
          <p:spPr bwMode="auto">
            <a:xfrm>
              <a:off x="962" y="2531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i="1" dirty="0">
                  <a:solidFill>
                    <a:srgbClr val="0070C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endParaRPr lang="en-US" altLang="zh-CN" sz="2000" b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4" name="Line 39"/>
            <p:cNvSpPr>
              <a:spLocks noChangeShapeType="1"/>
            </p:cNvSpPr>
            <p:nvPr/>
          </p:nvSpPr>
          <p:spPr bwMode="auto">
            <a:xfrm>
              <a:off x="839" y="2840"/>
              <a:ext cx="453" cy="0"/>
            </a:xfrm>
            <a:prstGeom prst="line">
              <a:avLst/>
            </a:prstGeom>
            <a:noFill/>
            <a:ln w="22225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  <p:sp>
          <p:nvSpPr>
            <p:cNvPr id="15" name="Text Box 40"/>
            <p:cNvSpPr txBox="1">
              <a:spLocks noChangeArrowheads="1"/>
            </p:cNvSpPr>
            <p:nvPr/>
          </p:nvSpPr>
          <p:spPr bwMode="auto">
            <a:xfrm>
              <a:off x="799" y="2783"/>
              <a:ext cx="59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4000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42"/>
            <p:cNvSpPr txBox="1">
              <a:spLocks noChangeArrowheads="1"/>
            </p:cNvSpPr>
            <p:nvPr/>
          </p:nvSpPr>
          <p:spPr bwMode="auto">
            <a:xfrm>
              <a:off x="1749" y="2531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43"/>
            <p:cNvSpPr>
              <a:spLocks noChangeShapeType="1"/>
            </p:cNvSpPr>
            <p:nvPr/>
          </p:nvSpPr>
          <p:spPr bwMode="auto">
            <a:xfrm>
              <a:off x="1631" y="2840"/>
              <a:ext cx="453" cy="0"/>
            </a:xfrm>
            <a:prstGeom prst="line">
              <a:avLst/>
            </a:prstGeom>
            <a:noFill/>
            <a:ln w="22225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  <p:sp>
          <p:nvSpPr>
            <p:cNvPr id="18" name="Text Box 44"/>
            <p:cNvSpPr txBox="1">
              <a:spLocks noChangeArrowheads="1"/>
            </p:cNvSpPr>
            <p:nvPr/>
          </p:nvSpPr>
          <p:spPr bwMode="auto">
            <a:xfrm>
              <a:off x="1575" y="2792"/>
              <a:ext cx="61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45"/>
            <p:cNvSpPr txBox="1">
              <a:spLocks noChangeArrowheads="1"/>
            </p:cNvSpPr>
            <p:nvPr/>
          </p:nvSpPr>
          <p:spPr bwMode="auto">
            <a:xfrm>
              <a:off x="1317" y="2709"/>
              <a:ext cx="28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1974127" y="3894642"/>
            <a:ext cx="21275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en-US" altLang="zh-CN" sz="20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000" b="1" i="1" dirty="0">
                <a:solidFill>
                  <a:srgbClr val="0070C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</a:t>
            </a:r>
            <a:r>
              <a:rPr lang="en-US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7"/>
          <p:cNvSpPr txBox="1">
            <a:spLocks noChangeArrowheads="1"/>
          </p:cNvSpPr>
          <p:nvPr/>
        </p:nvSpPr>
        <p:spPr bwMode="auto">
          <a:xfrm>
            <a:off x="2561630" y="4261257"/>
            <a:ext cx="1127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000" b="1" i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0"/>
          <p:cNvSpPr txBox="1">
            <a:spLocks noChangeArrowheads="1"/>
          </p:cNvSpPr>
          <p:nvPr/>
        </p:nvSpPr>
        <p:spPr bwMode="auto">
          <a:xfrm>
            <a:off x="4895037" y="2235310"/>
            <a:ext cx="3281668" cy="82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解：设长方形草坪宽的图上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1"/>
          <p:cNvSpPr txBox="1">
            <a:spLocks noChangeArrowheads="1"/>
          </p:cNvSpPr>
          <p:nvPr/>
        </p:nvSpPr>
        <p:spPr bwMode="auto">
          <a:xfrm>
            <a:off x="6530994" y="2626654"/>
            <a:ext cx="18678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Group 80"/>
          <p:cNvGrpSpPr/>
          <p:nvPr/>
        </p:nvGrpSpPr>
        <p:grpSpPr bwMode="auto">
          <a:xfrm>
            <a:off x="5728426" y="3048268"/>
            <a:ext cx="1716882" cy="729854"/>
            <a:chOff x="3719" y="2506"/>
            <a:chExt cx="1442" cy="613"/>
          </a:xfrm>
        </p:grpSpPr>
        <p:grpSp>
          <p:nvGrpSpPr>
            <p:cNvPr id="27" name="Group 79"/>
            <p:cNvGrpSpPr/>
            <p:nvPr/>
          </p:nvGrpSpPr>
          <p:grpSpPr bwMode="auto">
            <a:xfrm>
              <a:off x="3719" y="2506"/>
              <a:ext cx="591" cy="613"/>
              <a:chOff x="2828" y="2605"/>
              <a:chExt cx="591" cy="613"/>
            </a:xfrm>
          </p:grpSpPr>
          <p:sp>
            <p:nvSpPr>
              <p:cNvPr id="33" name="Text Box 54"/>
              <p:cNvSpPr txBox="1">
                <a:spLocks noChangeArrowheads="1"/>
              </p:cNvSpPr>
              <p:nvPr/>
            </p:nvSpPr>
            <p:spPr bwMode="auto">
              <a:xfrm>
                <a:off x="2971" y="2605"/>
                <a:ext cx="251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000" b="1" i="1" dirty="0">
                    <a:solidFill>
                      <a:srgbClr val="0070C0"/>
                    </a:solidFill>
                    <a:latin typeface="+mn-lt"/>
                    <a:ea typeface="楷体" panose="02010609060101010101" pitchFamily="49" charset="-122"/>
                  </a:rPr>
                  <a:t>y</a:t>
                </a:r>
                <a:endParaRPr lang="en-US" altLang="zh-CN" sz="2000" b="1" i="1" dirty="0">
                  <a:solidFill>
                    <a:srgbClr val="0070C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Line 55"/>
              <p:cNvSpPr>
                <a:spLocks noChangeShapeType="1"/>
              </p:cNvSpPr>
              <p:nvPr/>
            </p:nvSpPr>
            <p:spPr bwMode="auto">
              <a:xfrm>
                <a:off x="2865" y="2926"/>
                <a:ext cx="453" cy="0"/>
              </a:xfrm>
              <a:prstGeom prst="line">
                <a:avLst/>
              </a:prstGeom>
              <a:noFill/>
              <a:ln w="22225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</a:endParaRPr>
              </a:p>
            </p:txBody>
          </p:sp>
          <p:sp>
            <p:nvSpPr>
              <p:cNvPr id="35" name="Text Box 56"/>
              <p:cNvSpPr txBox="1">
                <a:spLocks noChangeArrowheads="1"/>
              </p:cNvSpPr>
              <p:nvPr/>
            </p:nvSpPr>
            <p:spPr bwMode="auto">
              <a:xfrm>
                <a:off x="2828" y="2882"/>
                <a:ext cx="591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2500</a:t>
                </a:r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8" name="Group 78"/>
            <p:cNvGrpSpPr/>
            <p:nvPr/>
          </p:nvGrpSpPr>
          <p:grpSpPr bwMode="auto">
            <a:xfrm>
              <a:off x="4539" y="2512"/>
              <a:ext cx="622" cy="607"/>
              <a:chOff x="2791" y="3269"/>
              <a:chExt cx="622" cy="607"/>
            </a:xfrm>
          </p:grpSpPr>
          <p:sp>
            <p:nvSpPr>
              <p:cNvPr id="30" name="Text Box 58"/>
              <p:cNvSpPr txBox="1">
                <a:spLocks noChangeArrowheads="1"/>
              </p:cNvSpPr>
              <p:nvPr/>
            </p:nvSpPr>
            <p:spPr bwMode="auto">
              <a:xfrm>
                <a:off x="2932" y="3269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Line 59"/>
              <p:cNvSpPr>
                <a:spLocks noChangeShapeType="1"/>
              </p:cNvSpPr>
              <p:nvPr/>
            </p:nvSpPr>
            <p:spPr bwMode="auto">
              <a:xfrm>
                <a:off x="2886" y="3590"/>
                <a:ext cx="453" cy="0"/>
              </a:xfrm>
              <a:prstGeom prst="line">
                <a:avLst/>
              </a:prstGeom>
              <a:noFill/>
              <a:ln w="22225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Text Box 60"/>
              <p:cNvSpPr txBox="1">
                <a:spLocks noChangeArrowheads="1"/>
              </p:cNvSpPr>
              <p:nvPr/>
            </p:nvSpPr>
            <p:spPr bwMode="auto">
              <a:xfrm>
                <a:off x="2791" y="3540"/>
                <a:ext cx="62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4285" y="2656"/>
              <a:ext cx="28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Arial" panose="020B0604020202020204" pitchFamily="34" charset="0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5800182" y="3722082"/>
            <a:ext cx="1871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en-US" altLang="en-US" sz="20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63"/>
          <p:cNvSpPr txBox="1">
            <a:spLocks noChangeArrowheads="1"/>
          </p:cNvSpPr>
          <p:nvPr/>
        </p:nvSpPr>
        <p:spPr bwMode="auto">
          <a:xfrm>
            <a:off x="6312137" y="4188757"/>
            <a:ext cx="1188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2.5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82"/>
          <p:cNvSpPr txBox="1">
            <a:spLocks noChangeArrowheads="1"/>
          </p:cNvSpPr>
          <p:nvPr/>
        </p:nvSpPr>
        <p:spPr bwMode="auto">
          <a:xfrm>
            <a:off x="1063228" y="1897143"/>
            <a:ext cx="2378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先算出图上距离：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9" name="Rectangle 32"/>
          <p:cNvSpPr>
            <a:spLocks noChangeArrowheads="1"/>
          </p:cNvSpPr>
          <p:nvPr/>
        </p:nvSpPr>
        <p:spPr bwMode="auto">
          <a:xfrm>
            <a:off x="1144288" y="1085788"/>
            <a:ext cx="7032417" cy="80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一块长方形草坪长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米。请用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的比例尺画出这块草坪的平面图。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3" grpId="0"/>
      <p:bldP spid="24" grpId="0"/>
      <p:bldP spid="2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6" y="9216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reeform 42"/>
          <p:cNvSpPr/>
          <p:nvPr/>
        </p:nvSpPr>
        <p:spPr bwMode="auto">
          <a:xfrm>
            <a:off x="1402250" y="1435227"/>
            <a:ext cx="3292079" cy="1849040"/>
          </a:xfrm>
          <a:custGeom>
            <a:avLst/>
            <a:gdLst>
              <a:gd name="T0" fmla="*/ 2147483646 w 2765"/>
              <a:gd name="T1" fmla="*/ 2147483646 h 1553"/>
              <a:gd name="T2" fmla="*/ 2147483646 w 2765"/>
              <a:gd name="T3" fmla="*/ 2147483646 h 1553"/>
              <a:gd name="T4" fmla="*/ 2147483646 w 2765"/>
              <a:gd name="T5" fmla="*/ 2147483646 h 1553"/>
              <a:gd name="T6" fmla="*/ 2147483646 w 2765"/>
              <a:gd name="T7" fmla="*/ 2147483646 h 1553"/>
              <a:gd name="T8" fmla="*/ 2147483646 w 2765"/>
              <a:gd name="T9" fmla="*/ 2147483646 h 1553"/>
              <a:gd name="T10" fmla="*/ 2147483646 w 2765"/>
              <a:gd name="T11" fmla="*/ 2147483646 h 1553"/>
              <a:gd name="T12" fmla="*/ 2147483646 w 2765"/>
              <a:gd name="T13" fmla="*/ 2147483646 h 1553"/>
              <a:gd name="T14" fmla="*/ 2147483646 w 2765"/>
              <a:gd name="T15" fmla="*/ 2147483646 h 1553"/>
              <a:gd name="T16" fmla="*/ 2147483646 w 2765"/>
              <a:gd name="T17" fmla="*/ 2147483646 h 1553"/>
              <a:gd name="T18" fmla="*/ 2147483646 w 2765"/>
              <a:gd name="T19" fmla="*/ 2147483646 h 1553"/>
              <a:gd name="T20" fmla="*/ 2147483646 w 2765"/>
              <a:gd name="T21" fmla="*/ 2147483646 h 1553"/>
              <a:gd name="T22" fmla="*/ 2147483646 w 2765"/>
              <a:gd name="T23" fmla="*/ 2147483646 h 1553"/>
              <a:gd name="T24" fmla="*/ 2147483646 w 2765"/>
              <a:gd name="T25" fmla="*/ 2147483646 h 1553"/>
              <a:gd name="T26" fmla="*/ 2147483646 w 2765"/>
              <a:gd name="T27" fmla="*/ 2147483646 h 1553"/>
              <a:gd name="T28" fmla="*/ 2147483646 w 2765"/>
              <a:gd name="T29" fmla="*/ 2147483646 h 1553"/>
              <a:gd name="T30" fmla="*/ 2147483646 w 2765"/>
              <a:gd name="T31" fmla="*/ 2147483646 h 1553"/>
              <a:gd name="T32" fmla="*/ 2147483646 w 2765"/>
              <a:gd name="T33" fmla="*/ 2147483646 h 1553"/>
              <a:gd name="T34" fmla="*/ 2147483646 w 2765"/>
              <a:gd name="T35" fmla="*/ 2147483646 h 1553"/>
              <a:gd name="T36" fmla="*/ 2147483646 w 2765"/>
              <a:gd name="T37" fmla="*/ 2147483646 h 1553"/>
              <a:gd name="T38" fmla="*/ 0 w 2765"/>
              <a:gd name="T39" fmla="*/ 2147483646 h 1553"/>
              <a:gd name="T40" fmla="*/ 0 w 2765"/>
              <a:gd name="T41" fmla="*/ 0 h 15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765"/>
              <a:gd name="T64" fmla="*/ 0 h 1553"/>
              <a:gd name="T65" fmla="*/ 2765 w 2765"/>
              <a:gd name="T66" fmla="*/ 1553 h 15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765" h="1553">
                <a:moveTo>
                  <a:pt x="87" y="8"/>
                </a:moveTo>
                <a:cubicBezTo>
                  <a:pt x="150" y="16"/>
                  <a:pt x="193" y="26"/>
                  <a:pt x="252" y="45"/>
                </a:cubicBezTo>
                <a:cubicBezTo>
                  <a:pt x="270" y="51"/>
                  <a:pt x="307" y="63"/>
                  <a:pt x="307" y="63"/>
                </a:cubicBezTo>
                <a:cubicBezTo>
                  <a:pt x="673" y="45"/>
                  <a:pt x="1064" y="123"/>
                  <a:pt x="1413" y="36"/>
                </a:cubicBezTo>
                <a:cubicBezTo>
                  <a:pt x="1815" y="39"/>
                  <a:pt x="2218" y="40"/>
                  <a:pt x="2620" y="45"/>
                </a:cubicBezTo>
                <a:cubicBezTo>
                  <a:pt x="2663" y="46"/>
                  <a:pt x="2711" y="32"/>
                  <a:pt x="2748" y="54"/>
                </a:cubicBezTo>
                <a:cubicBezTo>
                  <a:pt x="2765" y="64"/>
                  <a:pt x="2730" y="109"/>
                  <a:pt x="2730" y="109"/>
                </a:cubicBezTo>
                <a:cubicBezTo>
                  <a:pt x="2717" y="229"/>
                  <a:pt x="2716" y="197"/>
                  <a:pt x="2730" y="356"/>
                </a:cubicBezTo>
                <a:cubicBezTo>
                  <a:pt x="2733" y="388"/>
                  <a:pt x="2757" y="447"/>
                  <a:pt x="2757" y="447"/>
                </a:cubicBezTo>
                <a:cubicBezTo>
                  <a:pt x="2754" y="548"/>
                  <a:pt x="2756" y="649"/>
                  <a:pt x="2748" y="749"/>
                </a:cubicBezTo>
                <a:cubicBezTo>
                  <a:pt x="2747" y="768"/>
                  <a:pt x="2730" y="785"/>
                  <a:pt x="2730" y="804"/>
                </a:cubicBezTo>
                <a:cubicBezTo>
                  <a:pt x="2730" y="828"/>
                  <a:pt x="2730" y="853"/>
                  <a:pt x="2730" y="877"/>
                </a:cubicBezTo>
                <a:lnTo>
                  <a:pt x="1950" y="907"/>
                </a:lnTo>
                <a:cubicBezTo>
                  <a:pt x="1954" y="1004"/>
                  <a:pt x="1964" y="1100"/>
                  <a:pt x="1962" y="1197"/>
                </a:cubicBezTo>
                <a:cubicBezTo>
                  <a:pt x="1962" y="1217"/>
                  <a:pt x="1933" y="1301"/>
                  <a:pt x="1925" y="1325"/>
                </a:cubicBezTo>
                <a:cubicBezTo>
                  <a:pt x="1919" y="1343"/>
                  <a:pt x="1907" y="1380"/>
                  <a:pt x="1907" y="1380"/>
                </a:cubicBezTo>
                <a:cubicBezTo>
                  <a:pt x="1910" y="1429"/>
                  <a:pt x="1906" y="1478"/>
                  <a:pt x="1916" y="1526"/>
                </a:cubicBezTo>
                <a:cubicBezTo>
                  <a:pt x="1918" y="1537"/>
                  <a:pt x="1935" y="1536"/>
                  <a:pt x="1943" y="1544"/>
                </a:cubicBezTo>
                <a:cubicBezTo>
                  <a:pt x="1945" y="1546"/>
                  <a:pt x="1943" y="1550"/>
                  <a:pt x="1943" y="1553"/>
                </a:cubicBezTo>
                <a:lnTo>
                  <a:pt x="0" y="154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/>
          <a:p>
            <a:endParaRPr lang="zh-CN" altLang="en-US" sz="2000" b="1">
              <a:ea typeface="楷体" panose="02010609060101010101" pitchFamily="49" charset="-122"/>
            </a:endParaRPr>
          </a:p>
        </p:txBody>
      </p:sp>
      <p:sp>
        <p:nvSpPr>
          <p:cNvPr id="39" name="Rectangle 32"/>
          <p:cNvSpPr>
            <a:spLocks noChangeArrowheads="1"/>
          </p:cNvSpPr>
          <p:nvPr/>
        </p:nvSpPr>
        <p:spPr bwMode="auto">
          <a:xfrm>
            <a:off x="1322576" y="783892"/>
            <a:ext cx="7032417" cy="80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一块长方形草坪长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米。请用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的比例尺画出这块草坪的平面图。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82"/>
          <p:cNvSpPr txBox="1">
            <a:spLocks noChangeArrowheads="1"/>
          </p:cNvSpPr>
          <p:nvPr/>
        </p:nvSpPr>
        <p:spPr bwMode="auto">
          <a:xfrm>
            <a:off x="1375344" y="1869744"/>
            <a:ext cx="14585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再画图：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4504" y="3755816"/>
            <a:ext cx="10919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</a:t>
            </a:r>
            <a:endParaRPr lang="zh-CN" altLang="en-US" sz="20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3324295" y="3719925"/>
            <a:ext cx="285198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143506" y="3719924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dirty="0"/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3324295" y="1869744"/>
            <a:ext cx="0" cy="185018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2280395" y="2594779"/>
            <a:ext cx="10903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dirty="0"/>
          </a:p>
        </p:txBody>
      </p:sp>
      <p:cxnSp>
        <p:nvCxnSpPr>
          <p:cNvPr id="49" name="直接连接符 48"/>
          <p:cNvCxnSpPr/>
          <p:nvPr/>
        </p:nvCxnSpPr>
        <p:spPr>
          <a:xfrm>
            <a:off x="3324295" y="1869744"/>
            <a:ext cx="285198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6176281" y="1869743"/>
            <a:ext cx="0" cy="1850181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" grpId="0"/>
      <p:bldP spid="43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0661" y="89373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59"/>
          <p:cNvSpPr>
            <a:spLocks noChangeArrowheads="1"/>
          </p:cNvSpPr>
          <p:nvPr/>
        </p:nvSpPr>
        <p:spPr bwMode="auto">
          <a:xfrm>
            <a:off x="824161" y="1957812"/>
            <a:ext cx="34166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解：设甲、乙两地之间的实际距离为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厘米。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000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000" b="1" u="sng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60"/>
          <p:cNvSpPr>
            <a:spLocks noChangeArrowheads="1"/>
          </p:cNvSpPr>
          <p:nvPr/>
        </p:nvSpPr>
        <p:spPr bwMode="auto">
          <a:xfrm>
            <a:off x="-1139278" y="2782824"/>
            <a:ext cx="5380056" cy="120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1117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1:25000 = 20:</a:t>
            </a:r>
            <a:r>
              <a:rPr lang="en-US" altLang="zh-CN" sz="20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endParaRPr lang="en-US" altLang="zh-CN" sz="2000" b="1" dirty="0">
              <a:solidFill>
                <a:srgbClr val="0070C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20×25000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en-US" altLang="zh-CN" sz="20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0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500000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46"/>
          <p:cNvSpPr>
            <a:spLocks noChangeArrowheads="1"/>
          </p:cNvSpPr>
          <p:nvPr/>
        </p:nvSpPr>
        <p:spPr bwMode="auto">
          <a:xfrm>
            <a:off x="1156790" y="664883"/>
            <a:ext cx="71229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:25000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的地图上量得甲、乙两地之间的距离是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厘米。如果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把它改画在比例尺为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1:20000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的地图上，甲、乙两地的图上距离应画多长？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61"/>
          <p:cNvSpPr>
            <a:spLocks noChangeArrowheads="1"/>
          </p:cNvSpPr>
          <p:nvPr/>
        </p:nvSpPr>
        <p:spPr bwMode="auto">
          <a:xfrm>
            <a:off x="4507450" y="1957812"/>
            <a:ext cx="40549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解：设甲、乙两地之间的图上距离为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厘米。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62"/>
          <p:cNvSpPr>
            <a:spLocks noChangeArrowheads="1"/>
          </p:cNvSpPr>
          <p:nvPr/>
        </p:nvSpPr>
        <p:spPr bwMode="auto">
          <a:xfrm>
            <a:off x="3798799" y="2750645"/>
            <a:ext cx="4054997" cy="120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1:20000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2000</a:t>
            </a:r>
            <a:r>
              <a:rPr lang="en-US" altLang="zh-CN" sz="20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y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500000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46"/>
          <p:cNvSpPr>
            <a:spLocks noChangeArrowheads="1"/>
          </p:cNvSpPr>
          <p:nvPr/>
        </p:nvSpPr>
        <p:spPr bwMode="auto">
          <a:xfrm>
            <a:off x="3779912" y="4031345"/>
            <a:ext cx="5832648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答：甲、乙两地的图上距离应画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86979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953488" y="771550"/>
            <a:ext cx="7381009" cy="146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的地图上量得甲、乙两地间的铁路长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厘米。两列火车分别从甲、乙两地同时相对开出，已知从甲地开出的车每小时行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千米，从乙地开出的车每小时行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千米，几小时后两车能相遇？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034544" y="2186150"/>
            <a:ext cx="73810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根据比例尺的意义，在这幅图上，实际距离是图上距离的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20000000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518040" y="2825983"/>
            <a:ext cx="48601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6×20000000 = 120000000 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2518040" y="3233163"/>
            <a:ext cx="34028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120000000 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1200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518040" y="3640343"/>
            <a:ext cx="42070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1200÷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125+115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555776" y="3971840"/>
            <a:ext cx="34028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小时后两车相遇。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1331640" y="2705004"/>
            <a:ext cx="11822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方法一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39170" y="3409306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方法二</a:t>
            </a:r>
            <a:endParaRPr lang="zh-CN" altLang="en-US" sz="21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4"/>
              <p:cNvSpPr txBox="1">
                <a:spLocks noChangeArrowheads="1"/>
              </p:cNvSpPr>
              <p:nvPr/>
            </p:nvSpPr>
            <p:spPr bwMode="auto">
              <a:xfrm>
                <a:off x="2548627" y="2559259"/>
                <a:ext cx="5455241" cy="7069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根据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图上距离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0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比例尺”列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方程解答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48627" y="2559259"/>
                <a:ext cx="5455241" cy="706988"/>
              </a:xfrm>
              <a:prstGeom prst="rect">
                <a:avLst/>
              </a:prstGeom>
              <a:blipFill rotWithShape="1">
                <a:blip r:embed="rId3"/>
                <a:stretch>
                  <a:fillRect l="-7" t="-30" r="6" b="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23685" y="3409306"/>
            <a:ext cx="502583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利用“图上距离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实际距离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比例尺”直接用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算术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法计算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74267" y="1995686"/>
            <a:ext cx="529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已知比例尺和实际距离求图上距离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  <p:bldP spid="16" grpId="0"/>
      <p:bldP spid="17" grpId="0" animBg="1"/>
      <p:bldP spid="18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3" y="1453529"/>
            <a:ext cx="2665940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64440" y="1726265"/>
              <a:ext cx="2753590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关于“足球场”的知识，你都有哪些了解？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7270103" y="2269390"/>
            <a:ext cx="184731" cy="430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 sz="2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0033" y="957857"/>
            <a:ext cx="5104209" cy="322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3340033" y="4143969"/>
            <a:ext cx="508039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514114" y="4124919"/>
            <a:ext cx="6893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边线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495064" y="614956"/>
            <a:ext cx="1032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边线</a:t>
            </a:r>
            <a:endParaRPr lang="zh-CN" altLang="en-US" sz="1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>
            <a:off x="3347178" y="968572"/>
            <a:ext cx="503991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3359083" y="957856"/>
            <a:ext cx="0" cy="3186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>
            <a:off x="8416859" y="957856"/>
            <a:ext cx="1190" cy="3186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2929938" y="2378065"/>
            <a:ext cx="461665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8421918" y="2308025"/>
            <a:ext cx="461665" cy="129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Line 21"/>
          <p:cNvSpPr>
            <a:spLocks noChangeShapeType="1"/>
          </p:cNvSpPr>
          <p:nvPr/>
        </p:nvSpPr>
        <p:spPr bwMode="auto">
          <a:xfrm>
            <a:off x="5879636" y="973336"/>
            <a:ext cx="0" cy="317896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solidFill>
                <a:srgbClr val="FF0000"/>
              </a:solidFill>
            </a:endParaRP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5785875" y="2254447"/>
            <a:ext cx="46166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中线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7822737" y="1660326"/>
            <a:ext cx="594122" cy="1835944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3359083" y="1686521"/>
            <a:ext cx="534590" cy="1896665"/>
          </a:xfrm>
          <a:prstGeom prst="rect">
            <a:avLst/>
          </a:prstGeom>
          <a:solidFill>
            <a:srgbClr val="FF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3386765" y="2104430"/>
            <a:ext cx="461665" cy="70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禁区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7881375" y="2092522"/>
            <a:ext cx="46166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禁区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5"/>
          <p:cNvGrpSpPr/>
          <p:nvPr/>
        </p:nvGrpSpPr>
        <p:grpSpPr bwMode="auto">
          <a:xfrm>
            <a:off x="466725" y="1059582"/>
            <a:ext cx="4105275" cy="3450431"/>
            <a:chOff x="1020" y="1258"/>
            <a:chExt cx="3448" cy="289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44"/>
            <p:cNvSpPr>
              <a:spLocks noChangeArrowheads="1"/>
            </p:cNvSpPr>
            <p:nvPr/>
          </p:nvSpPr>
          <p:spPr bwMode="auto">
            <a:xfrm>
              <a:off x="1020" y="3612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13148" y="3511078"/>
            <a:ext cx="4212431" cy="104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雏鹰少年足球队上半场以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2∶0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领先。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号队员在蓝色区域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处（距底线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米、右边线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米处）起脚，射进第一个球；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处（距底线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米、左边线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米）起脚，射进第二个球。 </a:t>
            </a:r>
            <a:endParaRPr lang="zh-CN" altLang="en-US" sz="135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913335" y="1084584"/>
            <a:ext cx="130611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35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4686597" y="1084584"/>
            <a:ext cx="375764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号队员在蓝色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区域距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米、右边线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米处起脚，射进第一个球。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4686597" y="3051204"/>
            <a:ext cx="3559999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点距底线的图上距离是多少厘米？距右边线呢？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3220642" y="1059582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3220642" y="3245569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4189841" y="2138288"/>
            <a:ext cx="415498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98922" y="3219374"/>
            <a:ext cx="1241822" cy="270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575072" y="3601566"/>
            <a:ext cx="3294459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5"/>
          <p:cNvGrpSpPr/>
          <p:nvPr/>
        </p:nvGrpSpPr>
        <p:grpSpPr bwMode="auto">
          <a:xfrm>
            <a:off x="730724" y="728459"/>
            <a:ext cx="4105275" cy="3450431"/>
            <a:chOff x="1020" y="1258"/>
            <a:chExt cx="3448" cy="289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44"/>
            <p:cNvSpPr>
              <a:spLocks noChangeArrowheads="1"/>
            </p:cNvSpPr>
            <p:nvPr/>
          </p:nvSpPr>
          <p:spPr bwMode="auto">
            <a:xfrm>
              <a:off x="1020" y="3612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77147" y="3179955"/>
            <a:ext cx="4212431" cy="104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雏鹰少年足球队上半场以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2∶0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领先。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号队员在蓝色区域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处（距底线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米、右边线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米处）起脚，射进第一个球；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处（距底线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米、左边线</a:t>
            </a:r>
            <a:r>
              <a:rPr lang="en-US" altLang="zh-CN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20</a:t>
            </a: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米）起脚，射进第二个球。 </a:t>
            </a:r>
            <a:endParaRPr lang="zh-CN" altLang="en-US" sz="135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177334" y="753461"/>
            <a:ext cx="130611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35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4930060" y="766189"/>
            <a:ext cx="3561192" cy="141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号队员在距底线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米、左边线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米处起脚，射进第二个球。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4907365" y="2618949"/>
            <a:ext cx="3697083" cy="95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点距底线的图上距离是多少厘米？距左边线呢？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3484641" y="728459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3484641" y="2914446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4453840" y="1807165"/>
            <a:ext cx="415498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1162921" y="2888251"/>
            <a:ext cx="1241822" cy="270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9071" y="3270443"/>
            <a:ext cx="3294459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5"/>
          <p:cNvGrpSpPr/>
          <p:nvPr/>
        </p:nvGrpSpPr>
        <p:grpSpPr bwMode="auto">
          <a:xfrm>
            <a:off x="971600" y="1346572"/>
            <a:ext cx="4105275" cy="3025378"/>
            <a:chOff x="1020" y="1258"/>
            <a:chExt cx="3448" cy="289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1020" y="3612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2321768" y="1372766"/>
            <a:ext cx="14430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27584" y="664268"/>
            <a:ext cx="72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点距底线的图上距离是多少厘米？距右边线呢？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389924" y="3452786"/>
            <a:ext cx="1194558" cy="3000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1026370" y="3723059"/>
            <a:ext cx="4212431" cy="64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10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号队员在蓝色区域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处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距底线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米、右边线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米处</a:t>
            </a:r>
            <a:r>
              <a:rPr lang="en-US" altLang="zh-CN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15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起脚，射进第一个球。</a:t>
            </a:r>
            <a:endParaRPr lang="zh-CN" altLang="en-US" sz="15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756473" y="1368003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745756" y="3237284"/>
            <a:ext cx="11346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4649472" y="2372891"/>
            <a:ext cx="415498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5532477" y="1668241"/>
            <a:ext cx="307197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你会求图上距离吗？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5"/>
          <p:cNvGrpSpPr/>
          <p:nvPr/>
        </p:nvGrpSpPr>
        <p:grpSpPr bwMode="auto">
          <a:xfrm>
            <a:off x="755576" y="1204169"/>
            <a:ext cx="4105275" cy="3025378"/>
            <a:chOff x="1020" y="1258"/>
            <a:chExt cx="3448" cy="289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1020" y="3612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2105744" y="1230363"/>
            <a:ext cx="14430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173900" y="3310383"/>
            <a:ext cx="1194558" cy="3000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810346" y="3580656"/>
            <a:ext cx="4212431" cy="64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   10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号队员在蓝色区域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处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(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距底线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米、右边线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米处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)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起脚，射进第一个球。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540449" y="1225600"/>
            <a:ext cx="11346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529732" y="3094881"/>
            <a:ext cx="11346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4433448" y="2230488"/>
            <a:ext cx="415498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98424" y="1225600"/>
            <a:ext cx="36385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要想在图上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标出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号队员的起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就要先算出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号队员在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蓝色区域距底线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、右边线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然后根据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图上距离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号队员在图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上起脚的</a:t>
            </a:r>
            <a:r>
              <a:rPr lang="zh-CN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具体位置</a:t>
            </a:r>
            <a:r>
              <a:rPr lang="zh-CN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763236" y="627534"/>
            <a:ext cx="72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点距底线的图上距离是多少厘米？距右边线呢？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55052" y="1753521"/>
            <a:ext cx="4270846" cy="472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2167816" y="2334781"/>
            <a:ext cx="26455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1500</a:t>
            </a:r>
            <a:r>
              <a:rPr lang="zh-CN" altLang="en-US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2024405" y="3398248"/>
            <a:ext cx="23500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1000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x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1500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2527331" y="3818963"/>
            <a:ext cx="1460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1.5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1" name="Group 43"/>
          <p:cNvGrpSpPr/>
          <p:nvPr/>
        </p:nvGrpSpPr>
        <p:grpSpPr bwMode="auto">
          <a:xfrm>
            <a:off x="1947849" y="2593867"/>
            <a:ext cx="1943148" cy="803674"/>
            <a:chOff x="872" y="2618"/>
            <a:chExt cx="1311" cy="675"/>
          </a:xfrm>
        </p:grpSpPr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1006" y="2618"/>
              <a:ext cx="21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x</a:t>
              </a:r>
              <a:endPara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" name="Line 21"/>
            <p:cNvSpPr>
              <a:spLocks noChangeShapeType="1"/>
            </p:cNvSpPr>
            <p:nvPr/>
          </p:nvSpPr>
          <p:spPr bwMode="auto">
            <a:xfrm>
              <a:off x="941" y="2973"/>
              <a:ext cx="316" cy="0"/>
            </a:xfrm>
            <a:prstGeom prst="line">
              <a:avLst/>
            </a:prstGeom>
            <a:noFill/>
            <a:ln w="22225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872" y="2935"/>
              <a:ext cx="47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1500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1746" y="2695"/>
              <a:ext cx="43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Text Box 26"/>
            <p:cNvSpPr txBox="1">
              <a:spLocks noChangeArrowheads="1"/>
            </p:cNvSpPr>
            <p:nvPr/>
          </p:nvSpPr>
          <p:spPr bwMode="auto">
            <a:xfrm>
              <a:off x="1607" y="2957"/>
              <a:ext cx="47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1000</a:t>
              </a:r>
              <a:endPara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" name="Text Box 27"/>
            <p:cNvSpPr txBox="1">
              <a:spLocks noChangeArrowheads="1"/>
            </p:cNvSpPr>
            <p:nvPr/>
          </p:nvSpPr>
          <p:spPr bwMode="auto">
            <a:xfrm>
              <a:off x="1412" y="2836"/>
              <a:ext cx="22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" name="Line 32"/>
            <p:cNvSpPr>
              <a:spLocks noChangeShapeType="1"/>
            </p:cNvSpPr>
            <p:nvPr/>
          </p:nvSpPr>
          <p:spPr bwMode="auto">
            <a:xfrm>
              <a:off x="1686" y="2975"/>
              <a:ext cx="317" cy="0"/>
            </a:xfrm>
            <a:prstGeom prst="line">
              <a:avLst/>
            </a:prstGeom>
            <a:noFill/>
            <a:ln w="22225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70C0"/>
                </a:solidFill>
              </a:endParaRPr>
            </a:p>
          </p:txBody>
        </p:sp>
      </p:grp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4449856" y="1743318"/>
            <a:ext cx="4658648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设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点距右边线的图上距离是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41"/>
          <p:cNvSpPr txBox="1">
            <a:spLocks noChangeArrowheads="1"/>
          </p:cNvSpPr>
          <p:nvPr/>
        </p:nvSpPr>
        <p:spPr bwMode="auto">
          <a:xfrm>
            <a:off x="5124136" y="2334781"/>
            <a:ext cx="24142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米 </a:t>
            </a: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2500</a:t>
            </a:r>
            <a:r>
              <a:rPr lang="zh-CN" alt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2" name="Group 60"/>
          <p:cNvGrpSpPr/>
          <p:nvPr/>
        </p:nvGrpSpPr>
        <p:grpSpPr bwMode="auto">
          <a:xfrm>
            <a:off x="4882914" y="2647920"/>
            <a:ext cx="2097258" cy="746521"/>
            <a:chOff x="3371" y="2368"/>
            <a:chExt cx="1513" cy="627"/>
          </a:xfrm>
        </p:grpSpPr>
        <p:grpSp>
          <p:nvGrpSpPr>
            <p:cNvPr id="23" name="Group 58"/>
            <p:cNvGrpSpPr/>
            <p:nvPr/>
          </p:nvGrpSpPr>
          <p:grpSpPr bwMode="auto">
            <a:xfrm>
              <a:off x="3371" y="2368"/>
              <a:ext cx="585" cy="627"/>
              <a:chOff x="2962" y="2368"/>
              <a:chExt cx="585" cy="627"/>
            </a:xfrm>
          </p:grpSpPr>
          <p:sp>
            <p:nvSpPr>
              <p:cNvPr id="29" name="Text Box 44"/>
              <p:cNvSpPr txBox="1">
                <a:spLocks noChangeArrowheads="1"/>
              </p:cNvSpPr>
              <p:nvPr/>
            </p:nvSpPr>
            <p:spPr bwMode="auto">
              <a:xfrm>
                <a:off x="3101" y="2368"/>
                <a:ext cx="215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y</a:t>
                </a:r>
                <a:endParaRPr lang="zh-CN" altLang="en-US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Line 45"/>
              <p:cNvSpPr>
                <a:spLocks noChangeShapeType="1"/>
              </p:cNvSpPr>
              <p:nvPr/>
            </p:nvSpPr>
            <p:spPr bwMode="auto">
              <a:xfrm>
                <a:off x="2971" y="2704"/>
                <a:ext cx="453" cy="0"/>
              </a:xfrm>
              <a:prstGeom prst="line">
                <a:avLst/>
              </a:prstGeom>
              <a:noFill/>
              <a:ln w="22225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Text Box 46"/>
              <p:cNvSpPr txBox="1">
                <a:spLocks noChangeArrowheads="1"/>
              </p:cNvSpPr>
              <p:nvPr/>
            </p:nvSpPr>
            <p:spPr bwMode="auto">
              <a:xfrm>
                <a:off x="2962" y="2659"/>
                <a:ext cx="585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2500</a:t>
                </a:r>
                <a:endPara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Group 59"/>
            <p:cNvGrpSpPr/>
            <p:nvPr/>
          </p:nvGrpSpPr>
          <p:grpSpPr bwMode="auto">
            <a:xfrm>
              <a:off x="4286" y="2415"/>
              <a:ext cx="598" cy="556"/>
              <a:chOff x="4740" y="2415"/>
              <a:chExt cx="598" cy="556"/>
            </a:xfrm>
          </p:grpSpPr>
          <p:sp>
            <p:nvSpPr>
              <p:cNvPr id="26" name="Text Box 48"/>
              <p:cNvSpPr txBox="1">
                <a:spLocks noChangeArrowheads="1"/>
              </p:cNvSpPr>
              <p:nvPr/>
            </p:nvSpPr>
            <p:spPr bwMode="auto">
              <a:xfrm>
                <a:off x="4869" y="2415"/>
                <a:ext cx="22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endParaRPr lang="zh-CN" altLang="en-US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49"/>
              <p:cNvSpPr>
                <a:spLocks noChangeShapeType="1"/>
              </p:cNvSpPr>
              <p:nvPr/>
            </p:nvSpPr>
            <p:spPr bwMode="auto">
              <a:xfrm>
                <a:off x="4740" y="2704"/>
                <a:ext cx="453" cy="0"/>
              </a:xfrm>
              <a:prstGeom prst="line">
                <a:avLst/>
              </a:prstGeom>
              <a:noFill/>
              <a:ln w="22225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</a:endParaRPr>
              </a:p>
            </p:txBody>
          </p:sp>
          <p:sp>
            <p:nvSpPr>
              <p:cNvPr id="28" name="Text Box 50"/>
              <p:cNvSpPr txBox="1">
                <a:spLocks noChangeArrowheads="1"/>
              </p:cNvSpPr>
              <p:nvPr/>
            </p:nvSpPr>
            <p:spPr bwMode="auto">
              <a:xfrm>
                <a:off x="4740" y="2635"/>
                <a:ext cx="59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1000</a:t>
                </a:r>
                <a:endParaRPr lang="zh-CN" alt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Text Box 51"/>
            <p:cNvSpPr txBox="1">
              <a:spLocks noChangeArrowheads="1"/>
            </p:cNvSpPr>
            <p:nvPr/>
          </p:nvSpPr>
          <p:spPr bwMode="auto">
            <a:xfrm>
              <a:off x="3956" y="2568"/>
              <a:ext cx="23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=</a:t>
              </a:r>
              <a:endPara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52"/>
          <p:cNvSpPr txBox="1">
            <a:spLocks noChangeArrowheads="1"/>
          </p:cNvSpPr>
          <p:nvPr/>
        </p:nvSpPr>
        <p:spPr bwMode="auto">
          <a:xfrm>
            <a:off x="4915892" y="3450402"/>
            <a:ext cx="21562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1000</a:t>
            </a:r>
            <a:r>
              <a:rPr lang="en-US" altLang="zh-CN" sz="2000" b="1" i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  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1×2500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53"/>
          <p:cNvSpPr txBox="1">
            <a:spLocks noChangeArrowheads="1"/>
          </p:cNvSpPr>
          <p:nvPr/>
        </p:nvSpPr>
        <p:spPr bwMode="auto">
          <a:xfrm>
            <a:off x="5461084" y="3827824"/>
            <a:ext cx="14561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i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  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2.5</a:t>
            </a:r>
            <a:endParaRPr lang="zh-CN" altLang="en-US" sz="2000" b="1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1797647" y="1197197"/>
            <a:ext cx="86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根据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5" name="Line 20"/>
          <p:cNvSpPr>
            <a:spLocks noChangeShapeType="1"/>
          </p:cNvSpPr>
          <p:nvPr/>
        </p:nvSpPr>
        <p:spPr bwMode="auto">
          <a:xfrm>
            <a:off x="2641800" y="1356741"/>
            <a:ext cx="1079897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2637426" y="98653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图上距离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2604890" y="1332929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实际距离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auto">
          <a:xfrm>
            <a:off x="3706217" y="1210295"/>
            <a:ext cx="12266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=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4915892" y="1194816"/>
            <a:ext cx="2538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可以列方程解答。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572000" y="1851670"/>
            <a:ext cx="0" cy="252028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623499" y="597788"/>
            <a:ext cx="72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点距底线的图上距离是多少厘米？距右边线呢？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9" grpId="0"/>
      <p:bldP spid="21" grpId="0"/>
      <p:bldP spid="32" grpId="0"/>
      <p:bldP spid="33" grpId="0"/>
      <p:bldP spid="34" grpId="0"/>
      <p:bldP spid="35" grpId="0" animBg="1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32441" y="2171834"/>
                <a:ext cx="8052440" cy="20152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=1500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25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=2500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=1.5(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2500×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70C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=2.5(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:A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点距底线的图上距离是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1.5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</a:t>
                </a:r>
                <a:r>
                  <a:rPr lang="zh-CN" altLang="en-US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距右边线</a:t>
                </a:r>
                <a:r>
                  <a:rPr lang="en-US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2.5</a:t>
                </a:r>
                <a:r>
                  <a:rPr lang="zh-CN" altLang="zh-CN" sz="2400" b="1" dirty="0">
                    <a:solidFill>
                      <a:srgbClr val="0070C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厘米。</a:t>
                </a:r>
                <a:endParaRPr lang="zh-CN" altLang="zh-CN" sz="2400" b="1" dirty="0">
                  <a:solidFill>
                    <a:srgbClr val="0070C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441" y="2171834"/>
                <a:ext cx="8052440" cy="2015295"/>
              </a:xfrm>
              <a:prstGeom prst="rect">
                <a:avLst/>
              </a:prstGeom>
              <a:blipFill rotWithShape="1">
                <a:blip r:embed="rId1"/>
                <a:stretch>
                  <a:fillRect l="-7" t="-7" r="7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11560" y="627534"/>
            <a:ext cx="72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点距底线的图上距离是多少厘米？距右边线呢？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4918" y="1209002"/>
            <a:ext cx="5714164" cy="776042"/>
            <a:chOff x="807070" y="2586626"/>
            <a:chExt cx="2965437" cy="1209260"/>
          </a:xfrm>
        </p:grpSpPr>
        <p:grpSp>
          <p:nvGrpSpPr>
            <p:cNvPr id="11" name="组合 10"/>
            <p:cNvGrpSpPr/>
            <p:nvPr/>
          </p:nvGrpSpPr>
          <p:grpSpPr bwMode="auto">
            <a:xfrm>
              <a:off x="807070" y="2586626"/>
              <a:ext cx="2965437" cy="1209260"/>
              <a:chOff x="289555" y="882345"/>
              <a:chExt cx="8424936" cy="352839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89555" y="882345"/>
                <a:ext cx="8424936" cy="3528392"/>
              </a:xfrm>
              <a:prstGeom prst="rect">
                <a:avLst/>
              </a:prstGeom>
              <a:gradFill>
                <a:gsLst>
                  <a:gs pos="67000">
                    <a:srgbClr val="B7732F"/>
                  </a:gs>
                  <a:gs pos="0">
                    <a:srgbClr val="CC8238"/>
                  </a:gs>
                </a:gsLst>
                <a:lin ang="5400000" scaled="0"/>
              </a:gra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7A4D20"/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71450" h="6350"/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73398" y="1131252"/>
                <a:ext cx="8057251" cy="3127481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16831" y="1026749"/>
                <a:ext cx="8170385" cy="312558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1139913" y="2792362"/>
              <a:ext cx="22997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图上距离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实际距离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比例尺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/>
        </p:nvGrpSpPr>
        <p:grpSpPr bwMode="auto">
          <a:xfrm>
            <a:off x="1170321" y="1314666"/>
            <a:ext cx="4374356" cy="3201300"/>
            <a:chOff x="1020" y="1258"/>
            <a:chExt cx="3448" cy="2735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020" y="1258"/>
              <a:ext cx="3447" cy="2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020" y="3449"/>
              <a:ext cx="3448" cy="54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682414" y="1292045"/>
            <a:ext cx="144303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足球场平面图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927121" y="752795"/>
            <a:ext cx="614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你能在图中标出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号队员起脚的位置吗？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750568" y="3431597"/>
            <a:ext cx="1194558" cy="3000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rPr>
              <a:t>比例尺</a:t>
            </a:r>
            <a:r>
              <a:rPr lang="en-US" altLang="zh-CN" sz="1350" b="1">
                <a:latin typeface="Times New Roman" panose="02020603050405020304" pitchFamily="18" charset="0"/>
                <a:ea typeface="楷体" panose="02010609060101010101" pitchFamily="49" charset="-122"/>
              </a:rPr>
              <a:t>1:1000</a:t>
            </a:r>
            <a:endParaRPr lang="en-US" altLang="zh-CN" sz="135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387015" y="3863795"/>
            <a:ext cx="4212431" cy="642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   10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号队员在蓝色区域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处（距底线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米、右边线</a:t>
            </a:r>
            <a:r>
              <a:rPr lang="en-US" altLang="zh-CN" sz="1500" b="1">
                <a:latin typeface="Times New Roman" panose="02020603050405020304" pitchFamily="18" charset="0"/>
                <a:ea typeface="楷体" panose="02010609060101010101" pitchFamily="49" charset="-122"/>
              </a:rPr>
              <a:t>25</a:t>
            </a:r>
            <a:r>
              <a:rPr lang="zh-CN" altLang="en-US" sz="1500" b="1">
                <a:latin typeface="Times New Roman" panose="02020603050405020304" pitchFamily="18" charset="0"/>
                <a:ea typeface="楷体" panose="02010609060101010101" pitchFamily="49" charset="-122"/>
              </a:rPr>
              <a:t>米）起脚，射进第一个球。</a:t>
            </a:r>
            <a:endParaRPr lang="zh-CN" altLang="en-US" sz="15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4813633" y="287676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659385" y="2023892"/>
            <a:ext cx="2729039" cy="14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起脚位置应该标在距底线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厘米，距右边线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厘米处。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10062" y="3183948"/>
            <a:ext cx="764381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374" y="3168470"/>
            <a:ext cx="207169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672604" y="2606183"/>
            <a:ext cx="32893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.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107592" y="1308714"/>
            <a:ext cx="11346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左边线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4136167" y="3444695"/>
            <a:ext cx="113466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右边线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5010118" y="2406471"/>
            <a:ext cx="415498" cy="129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底线</a:t>
            </a:r>
            <a:endParaRPr lang="zh-CN" altLang="en-US" sz="1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4386230" y="2840545"/>
            <a:ext cx="5405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>
                <a:solidFill>
                  <a:srgbClr val="FF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en-US" altLang="zh-CN" sz="1800" b="1">
              <a:solidFill>
                <a:srgbClr val="FF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c995abe4-9bb0-40fb-a5f0-284593bf7c6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>全屏显示(16:9)</PresentationFormat>
  <Paragraphs>346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Calibri</vt:lpstr>
      <vt:lpstr>幼圆</vt:lpstr>
      <vt:lpstr>Cambria Math</vt:lpstr>
      <vt:lpstr>Cambria Math</vt:lpstr>
      <vt:lpstr>方正书宋_GBK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76</cp:revision>
  <dcterms:created xsi:type="dcterms:W3CDTF">2018-09-11T05:46:00Z</dcterms:created>
  <dcterms:modified xsi:type="dcterms:W3CDTF">2023-02-13T06:02:21Z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2F76A2E7774A4F08A99FD0C5899D8372</vt:lpwstr>
  </property>
  <property fmtid="{D5CDD505-2E9C-101B-9397-08002B2CF9AE}" pid="3" name="KSOProductBuildVer">
    <vt:lpwstr>2052-11.1.0.13703</vt:lpwstr>
  </property>
</Properties>
</file>