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6" r:id="rId4"/>
    <p:sldId id="297" r:id="rId5"/>
    <p:sldId id="298" r:id="rId7"/>
    <p:sldId id="299" r:id="rId8"/>
    <p:sldId id="300" r:id="rId9"/>
    <p:sldId id="301" r:id="rId10"/>
    <p:sldId id="302" r:id="rId11"/>
    <p:sldId id="303" r:id="rId12"/>
    <p:sldId id="294" r:id="rId13"/>
    <p:sldId id="272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比例尺  把图形按一定的比放大或缩小的方法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3.xml"/><Relationship Id="rId5" Type="http://schemas.openxmlformats.org/officeDocument/2006/relationships/slide" Target="slide7.xml"/><Relationship Id="rId4" Type="http://schemas.openxmlformats.org/officeDocument/2006/relationships/slide" Target="slide11.xml"/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61326" y="2285955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50775" y="942497"/>
            <a:ext cx="6124388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快乐足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比例尺</a:t>
            </a:r>
            <a:endParaRPr lang="zh-CN" altLang="en-US" sz="36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604627" y="991676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四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91556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20063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33950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98383" y="1978011"/>
            <a:ext cx="2600325" cy="2076450"/>
            <a:chOff x="3267240" y="1854409"/>
            <a:chExt cx="2600325" cy="2076450"/>
          </a:xfrm>
        </p:grpSpPr>
        <p:sp>
          <p:nvSpPr>
            <p:cNvPr id="16" name="AutoShape 2"/>
            <p:cNvSpPr>
              <a:spLocks noChangeArrowheads="1"/>
            </p:cNvSpPr>
            <p:nvPr/>
          </p:nvSpPr>
          <p:spPr bwMode="auto">
            <a:xfrm>
              <a:off x="3267240" y="1854409"/>
              <a:ext cx="2600325" cy="2076450"/>
            </a:xfrm>
            <a:prstGeom prst="triangle">
              <a:avLst>
                <a:gd name="adj" fmla="val 50000"/>
              </a:avLst>
            </a:prstGeom>
            <a:solidFill>
              <a:srgbClr val="AFF22A"/>
            </a:solidFill>
            <a:ln w="9525">
              <a:noFill/>
              <a:miter lim="800000"/>
            </a:ln>
            <a:effectLst>
              <a:outerShdw dist="85194" dir="3806097" algn="ctr" rotWithShape="0">
                <a:schemeClr val="bg2"/>
              </a:outerShdw>
            </a:effectLst>
          </p:spPr>
          <p:txBody>
            <a:bodyPr wrap="none" anchor="ctr"/>
            <a:lstStyle>
              <a:lvl1pPr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1pPr>
              <a:lvl2pPr marL="742950" indent="-28575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2pPr>
              <a:lvl3pPr marL="11430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3pPr>
              <a:lvl4pPr marL="16002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4pPr>
              <a:lvl5pPr marL="20574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9pPr>
            </a:lstStyle>
            <a:p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006205" y="2964819"/>
              <a:ext cx="128688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形状没变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大小变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1868" y="3129692"/>
            <a:ext cx="1980580" cy="400050"/>
            <a:chOff x="1286660" y="2940259"/>
            <a:chExt cx="1980580" cy="400050"/>
          </a:xfrm>
        </p:grpSpPr>
        <p:sp>
          <p:nvSpPr>
            <p:cNvPr id="32" name="Line 6"/>
            <p:cNvSpPr>
              <a:spLocks noChangeShapeType="1"/>
            </p:cNvSpPr>
            <p:nvPr/>
          </p:nvSpPr>
          <p:spPr bwMode="auto">
            <a:xfrm flipH="1" flipV="1">
              <a:off x="2957677" y="2940259"/>
              <a:ext cx="309563" cy="400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1286660" y="2940259"/>
              <a:ext cx="16710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Line 9"/>
          <p:cNvSpPr>
            <a:spLocks noChangeShapeType="1"/>
          </p:cNvSpPr>
          <p:nvPr/>
        </p:nvSpPr>
        <p:spPr bwMode="auto">
          <a:xfrm flipV="1">
            <a:off x="5970183" y="3178160"/>
            <a:ext cx="21493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Line 10"/>
          <p:cNvSpPr>
            <a:spLocks noChangeShapeType="1"/>
          </p:cNvSpPr>
          <p:nvPr/>
        </p:nvSpPr>
        <p:spPr bwMode="auto">
          <a:xfrm flipV="1">
            <a:off x="4877514" y="2319354"/>
            <a:ext cx="2749471" cy="3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07704" y="1347614"/>
            <a:ext cx="5109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把图形按一定的比放大或缩小的方法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725918" y="1776429"/>
            <a:ext cx="1176338" cy="1085850"/>
            <a:chOff x="3994775" y="1652827"/>
            <a:chExt cx="1176338" cy="1085850"/>
          </a:xfrm>
          <a:solidFill>
            <a:srgbClr val="009900"/>
          </a:solidFill>
        </p:grpSpPr>
        <p:sp>
          <p:nvSpPr>
            <p:cNvPr id="38" name="Oval 3"/>
            <p:cNvSpPr>
              <a:spLocks noChangeArrowheads="1"/>
            </p:cNvSpPr>
            <p:nvPr/>
          </p:nvSpPr>
          <p:spPr bwMode="auto">
            <a:xfrm>
              <a:off x="3994775" y="1652827"/>
              <a:ext cx="1176338" cy="1085850"/>
            </a:xfrm>
            <a:prstGeom prst="ellipse">
              <a:avLst/>
            </a:prstGeom>
            <a:grpFill/>
            <a:ln w="9525">
              <a:noFill/>
              <a:rou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>
              <a:lvl1pPr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1pPr>
              <a:lvl2pPr marL="742950" indent="-28575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2pPr>
              <a:lvl3pPr marL="11430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3pPr>
              <a:lvl4pPr marL="16002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4pPr>
              <a:lvl5pPr marL="20574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9pPr>
            </a:lstStyle>
            <a:p>
              <a:endPara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324349" y="1934142"/>
              <a:ext cx="543739" cy="52322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看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4877515" y="1873825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看原图形每边各占几格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Line 8"/>
          <p:cNvSpPr>
            <a:spLocks noChangeShapeType="1"/>
          </p:cNvSpPr>
          <p:nvPr/>
        </p:nvSpPr>
        <p:spPr bwMode="auto">
          <a:xfrm flipV="1">
            <a:off x="5722533" y="3178161"/>
            <a:ext cx="247650" cy="40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855757" y="3521061"/>
            <a:ext cx="1176338" cy="1085850"/>
            <a:chOff x="5124614" y="3397459"/>
            <a:chExt cx="1176338" cy="1085850"/>
          </a:xfrm>
          <a:solidFill>
            <a:srgbClr val="009900"/>
          </a:solidFill>
        </p:grpSpPr>
        <p:sp>
          <p:nvSpPr>
            <p:cNvPr id="43" name="Oval 4"/>
            <p:cNvSpPr>
              <a:spLocks noChangeArrowheads="1"/>
            </p:cNvSpPr>
            <p:nvPr/>
          </p:nvSpPr>
          <p:spPr bwMode="auto">
            <a:xfrm>
              <a:off x="5124614" y="3397459"/>
              <a:ext cx="1176338" cy="1085850"/>
            </a:xfrm>
            <a:prstGeom prst="ellipse">
              <a:avLst/>
            </a:prstGeom>
            <a:grpFill/>
            <a:ln w="9525">
              <a:noFill/>
              <a:rou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>
              <a:lvl1pPr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1pPr>
              <a:lvl2pPr marL="742950" indent="-28575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2pPr>
              <a:lvl3pPr marL="11430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3pPr>
              <a:lvl4pPr marL="16002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4pPr>
              <a:lvl5pPr marL="20574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9pPr>
            </a:lstStyle>
            <a:p>
              <a:endPara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443666" y="3688164"/>
              <a:ext cx="543739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算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5796567" y="2508336"/>
            <a:ext cx="253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计算图形的各边放大或缩小后各占几格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441170" y="3553718"/>
            <a:ext cx="1176338" cy="1085850"/>
            <a:chOff x="2710027" y="3430116"/>
            <a:chExt cx="1176338" cy="1085850"/>
          </a:xfrm>
          <a:solidFill>
            <a:srgbClr val="009900"/>
          </a:solidFill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2710027" y="3430116"/>
              <a:ext cx="1176338" cy="1085850"/>
            </a:xfrm>
            <a:prstGeom prst="ellipse">
              <a:avLst/>
            </a:prstGeom>
            <a:grpFill/>
            <a:ln w="9525">
              <a:noFill/>
              <a:rou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>
              <a:lvl1pPr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1pPr>
              <a:lvl2pPr marL="742950" indent="-28575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2pPr>
              <a:lvl3pPr marL="11430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3pPr>
              <a:lvl4pPr marL="16002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4pPr>
              <a:lvl5pPr marL="2057400" indent="-228600"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Times New Roman" panose="02020603050405020304" pitchFamily="18" charset="0"/>
                  <a:ea typeface="Gulim" panose="020B0600000101010101" pitchFamily="34" charset="-127"/>
                </a:defRPr>
              </a:lvl9pPr>
            </a:lstStyle>
            <a:p>
              <a:endPara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995370" y="3724999"/>
              <a:ext cx="543739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画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855289" y="2431821"/>
            <a:ext cx="17241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画出原图的放大图或缩小图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4" grpId="0" animBg="1"/>
      <p:bldP spid="35" grpId="0" animBg="1"/>
      <p:bldP spid="36" grpId="0"/>
      <p:bldP spid="40" grpId="0"/>
      <p:bldP spid="41" grpId="0" animBg="1"/>
      <p:bldP spid="45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1006392" y="1664372"/>
              <a:ext cx="2753591" cy="93634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生活中，你见过这样的现象吗？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69135" y="1654400"/>
            <a:ext cx="3283496" cy="21889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788054" y="1826345"/>
            <a:ext cx="822722" cy="4154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1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原图</a:t>
            </a:r>
            <a:endParaRPr lang="zh-CN" altLang="en-US" sz="21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70585" y="3535364"/>
            <a:ext cx="2840191" cy="934985"/>
            <a:chOff x="611560" y="3130581"/>
            <a:chExt cx="2840191" cy="93498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611560" y="3130581"/>
              <a:ext cx="2840191" cy="858783"/>
            </a:xfrm>
            <a:prstGeom prst="rect">
              <a:avLst/>
            </a:prstGeom>
          </p:spPr>
        </p:pic>
        <p:sp>
          <p:nvSpPr>
            <p:cNvPr id="16" name="TextBox 7"/>
            <p:cNvSpPr txBox="1">
              <a:spLocks noChangeArrowheads="1"/>
            </p:cNvSpPr>
            <p:nvPr/>
          </p:nvSpPr>
          <p:spPr bwMode="auto">
            <a:xfrm>
              <a:off x="2864115" y="3557735"/>
              <a:ext cx="53251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7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①</a:t>
              </a:r>
              <a:endParaRPr lang="zh-CN" altLang="en-US" sz="2700" b="1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15891" y="2723310"/>
            <a:ext cx="2840191" cy="1747039"/>
            <a:chOff x="3729255" y="2457951"/>
            <a:chExt cx="2840191" cy="174703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3729255" y="2457951"/>
              <a:ext cx="2840191" cy="1747039"/>
            </a:xfrm>
            <a:prstGeom prst="rect">
              <a:avLst/>
            </a:prstGeom>
          </p:spPr>
        </p:pic>
        <p:sp>
          <p:nvSpPr>
            <p:cNvPr id="24" name="TextBox 7"/>
            <p:cNvSpPr txBox="1">
              <a:spLocks noChangeArrowheads="1"/>
            </p:cNvSpPr>
            <p:nvPr/>
          </p:nvSpPr>
          <p:spPr bwMode="auto">
            <a:xfrm>
              <a:off x="6031347" y="3675785"/>
              <a:ext cx="53251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7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②</a:t>
              </a:r>
              <a:endParaRPr lang="zh-CN" altLang="en-US" sz="2700" b="1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61197" y="2710600"/>
            <a:ext cx="1436391" cy="1759749"/>
            <a:chOff x="6702172" y="2445241"/>
            <a:chExt cx="1436391" cy="1759749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702172" y="2445241"/>
              <a:ext cx="1436391" cy="1747039"/>
            </a:xfrm>
            <a:prstGeom prst="rect">
              <a:avLst/>
            </a:prstGeom>
          </p:spPr>
        </p:pic>
        <p:sp>
          <p:nvSpPr>
            <p:cNvPr id="27" name="TextBox 10"/>
            <p:cNvSpPr txBox="1">
              <a:spLocks noChangeArrowheads="1"/>
            </p:cNvSpPr>
            <p:nvPr/>
          </p:nvSpPr>
          <p:spPr bwMode="auto">
            <a:xfrm>
              <a:off x="7713629" y="3697159"/>
              <a:ext cx="411640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7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③</a:t>
              </a:r>
              <a:endParaRPr lang="zh-CN" altLang="en-US" sz="2700" b="1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8" name="Text Box 33"/>
          <p:cNvSpPr txBox="1">
            <a:spLocks noChangeArrowheads="1"/>
          </p:cNvSpPr>
          <p:nvPr/>
        </p:nvSpPr>
        <p:spPr bwMode="auto">
          <a:xfrm>
            <a:off x="860788" y="993415"/>
            <a:ext cx="49684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将原图放大后会得到哪幅图？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278588" y="1597537"/>
            <a:ext cx="1436391" cy="88354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292737" y="2190409"/>
            <a:ext cx="2986556" cy="1893509"/>
            <a:chOff x="3729255" y="2457951"/>
            <a:chExt cx="2840191" cy="174703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3729255" y="2457951"/>
              <a:ext cx="2840191" cy="1747039"/>
            </a:xfrm>
            <a:prstGeom prst="rect">
              <a:avLst/>
            </a:prstGeom>
          </p:spPr>
        </p:pic>
        <p:sp>
          <p:nvSpPr>
            <p:cNvPr id="24" name="TextBox 7"/>
            <p:cNvSpPr txBox="1">
              <a:spLocks noChangeArrowheads="1"/>
            </p:cNvSpPr>
            <p:nvPr/>
          </p:nvSpPr>
          <p:spPr bwMode="auto">
            <a:xfrm>
              <a:off x="6031347" y="3675785"/>
              <a:ext cx="53251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7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②</a:t>
              </a:r>
              <a:endParaRPr lang="zh-CN" altLang="en-US" sz="2700" b="1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916102" y="1610616"/>
            <a:ext cx="1486223" cy="944666"/>
          </a:xfrm>
          <a:prstGeom prst="rect">
            <a:avLst/>
          </a:prstGeom>
        </p:spPr>
      </p:pic>
      <p:graphicFrame>
        <p:nvGraphicFramePr>
          <p:cNvPr id="26" name="Group 6803"/>
          <p:cNvGraphicFramePr>
            <a:graphicFrameLocks noGrp="1"/>
          </p:cNvGraphicFramePr>
          <p:nvPr/>
        </p:nvGraphicFramePr>
        <p:xfrm>
          <a:off x="551637" y="1409552"/>
          <a:ext cx="5892481" cy="2483647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207169"/>
                <a:gridCol w="162560"/>
                <a:gridCol w="183356"/>
                <a:gridCol w="184547"/>
                <a:gridCol w="162560"/>
                <a:gridCol w="209550"/>
                <a:gridCol w="183356"/>
              </a:tblGrid>
              <a:tr h="1631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517036" y="778549"/>
            <a:ext cx="6966347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放大后的图形与原图形对应边之间有什么关系？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26481" y="1614094"/>
            <a:ext cx="1472844" cy="941188"/>
          </a:xfrm>
          <a:prstGeom prst="rect">
            <a:avLst/>
          </a:prstGeom>
          <a:noFill/>
          <a:ln w="38100" algn="ctr">
            <a:solidFill>
              <a:srgbClr val="C00000"/>
            </a:solidFill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endParaRPr lang="zh-CN" altLang="en-US" sz="1350" b="1">
              <a:solidFill>
                <a:schemeClr val="lt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07835" y="2190409"/>
            <a:ext cx="2965590" cy="189350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Rectangle 226"/>
          <p:cNvSpPr>
            <a:spLocks noChangeArrowheads="1"/>
          </p:cNvSpPr>
          <p:nvPr/>
        </p:nvSpPr>
        <p:spPr bwMode="auto">
          <a:xfrm>
            <a:off x="6548911" y="1612234"/>
            <a:ext cx="2199553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放大后的图形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和原图形对应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边长度的比是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 : 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596935" y="1917439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83000" y="1318057"/>
            <a:ext cx="352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2920163" y="2899253"/>
            <a:ext cx="4154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TextBox 14"/>
          <p:cNvSpPr txBox="1">
            <a:spLocks noChangeArrowheads="1"/>
          </p:cNvSpPr>
          <p:nvPr/>
        </p:nvSpPr>
        <p:spPr bwMode="auto">
          <a:xfrm>
            <a:off x="4614457" y="1821077"/>
            <a:ext cx="4154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23528" y="534631"/>
            <a:ext cx="8661813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把长方形和三角形放大，使放大后的图形与原图形对应边长度的比为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2:1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8" name="Group 6803"/>
          <p:cNvGraphicFramePr>
            <a:graphicFrameLocks noGrp="1"/>
          </p:cNvGraphicFramePr>
          <p:nvPr/>
        </p:nvGraphicFramePr>
        <p:xfrm>
          <a:off x="1418511" y="1037530"/>
          <a:ext cx="5892481" cy="2483647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205343"/>
                <a:gridCol w="162560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207169"/>
                <a:gridCol w="162560"/>
                <a:gridCol w="183356"/>
                <a:gridCol w="184547"/>
                <a:gridCol w="162560"/>
                <a:gridCol w="209550"/>
                <a:gridCol w="183356"/>
              </a:tblGrid>
              <a:tr h="1631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788237" y="1407035"/>
            <a:ext cx="1091803" cy="602044"/>
          </a:xfrm>
          <a:prstGeom prst="rect">
            <a:avLst/>
          </a:prstGeom>
          <a:noFill/>
          <a:ln w="25400" algn="ctr">
            <a:solidFill>
              <a:srgbClr val="002060"/>
            </a:solidFill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endParaRPr lang="zh-CN" altLang="en-US" sz="135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85286" y="1062534"/>
            <a:ext cx="7000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150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53051" y="1468536"/>
            <a:ext cx="5143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150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AutoShape 6797"/>
          <p:cNvSpPr>
            <a:spLocks noChangeArrowheads="1"/>
          </p:cNvSpPr>
          <p:nvPr/>
        </p:nvSpPr>
        <p:spPr bwMode="auto">
          <a:xfrm>
            <a:off x="4922272" y="1467169"/>
            <a:ext cx="887016" cy="509588"/>
          </a:xfrm>
          <a:prstGeom prst="rtTriangle">
            <a:avLst/>
          </a:prstGeom>
          <a:noFill/>
          <a:ln w="25400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4626894" y="1578074"/>
            <a:ext cx="5143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15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5162137" y="2007206"/>
            <a:ext cx="54054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150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Rectangle 561"/>
          <p:cNvSpPr>
            <a:spLocks noChangeArrowheads="1"/>
          </p:cNvSpPr>
          <p:nvPr/>
        </p:nvSpPr>
        <p:spPr bwMode="auto">
          <a:xfrm>
            <a:off x="2106391" y="1601157"/>
            <a:ext cx="35779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5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</a:t>
            </a:r>
            <a:endParaRPr lang="zh-CN" altLang="en-US" sz="135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Rectangle 562"/>
          <p:cNvSpPr>
            <a:spLocks noChangeArrowheads="1"/>
          </p:cNvSpPr>
          <p:nvPr/>
        </p:nvSpPr>
        <p:spPr bwMode="auto">
          <a:xfrm>
            <a:off x="4943200" y="1630118"/>
            <a:ext cx="35779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5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②</a:t>
            </a:r>
            <a:endParaRPr lang="zh-CN" altLang="en-US" sz="135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>
            <a:off x="1785372" y="2561708"/>
            <a:ext cx="0" cy="948495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>
            <a:off x="1785373" y="2567660"/>
            <a:ext cx="2225278" cy="0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2681912" y="2309295"/>
            <a:ext cx="89654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1550819" y="2903417"/>
            <a:ext cx="54649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22" name="直接连接符 14"/>
          <p:cNvCxnSpPr>
            <a:cxnSpLocks noChangeShapeType="1"/>
          </p:cNvCxnSpPr>
          <p:nvPr/>
        </p:nvCxnSpPr>
        <p:spPr bwMode="auto">
          <a:xfrm>
            <a:off x="3992790" y="2567660"/>
            <a:ext cx="0" cy="953587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16"/>
          <p:cNvCxnSpPr>
            <a:cxnSpLocks noChangeShapeType="1"/>
          </p:cNvCxnSpPr>
          <p:nvPr/>
        </p:nvCxnSpPr>
        <p:spPr bwMode="auto">
          <a:xfrm>
            <a:off x="1785373" y="3521247"/>
            <a:ext cx="2225278" cy="0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AutoShape 6799"/>
          <p:cNvSpPr>
            <a:spLocks noChangeArrowheads="1"/>
          </p:cNvSpPr>
          <p:nvPr/>
        </p:nvSpPr>
        <p:spPr bwMode="auto">
          <a:xfrm>
            <a:off x="2372961" y="2174787"/>
            <a:ext cx="306016" cy="250100"/>
          </a:xfrm>
          <a:prstGeom prst="downArrow">
            <a:avLst>
              <a:gd name="adj1" fmla="val 50000"/>
              <a:gd name="adj2" fmla="val 41728"/>
            </a:avLst>
          </a:prstGeom>
          <a:solidFill>
            <a:srgbClr val="FF0000">
              <a:alpha val="41960"/>
            </a:srgbClr>
          </a:solidFill>
          <a:ln w="9525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" name="AutoShape 6800"/>
          <p:cNvSpPr>
            <a:spLocks noChangeArrowheads="1"/>
          </p:cNvSpPr>
          <p:nvPr/>
        </p:nvSpPr>
        <p:spPr bwMode="auto">
          <a:xfrm>
            <a:off x="5288802" y="2181931"/>
            <a:ext cx="306016" cy="250100"/>
          </a:xfrm>
          <a:prstGeom prst="downArrow">
            <a:avLst>
              <a:gd name="adj1" fmla="val 50000"/>
              <a:gd name="adj2" fmla="val 41728"/>
            </a:avLst>
          </a:prstGeom>
          <a:solidFill>
            <a:srgbClr val="FF0000">
              <a:alpha val="41960"/>
            </a:srgbClr>
          </a:solidFill>
          <a:ln w="9525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27" name="直接连接符 14"/>
          <p:cNvCxnSpPr>
            <a:cxnSpLocks noChangeShapeType="1"/>
          </p:cNvCxnSpPr>
          <p:nvPr/>
        </p:nvCxnSpPr>
        <p:spPr bwMode="auto">
          <a:xfrm>
            <a:off x="4910762" y="2561708"/>
            <a:ext cx="0" cy="959539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20"/>
          <p:cNvSpPr txBox="1">
            <a:spLocks noChangeArrowheads="1"/>
          </p:cNvSpPr>
          <p:nvPr/>
        </p:nvSpPr>
        <p:spPr bwMode="auto">
          <a:xfrm>
            <a:off x="4676209" y="2873651"/>
            <a:ext cx="54649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29" name="直接连接符 16"/>
          <p:cNvCxnSpPr>
            <a:cxnSpLocks noChangeShapeType="1"/>
          </p:cNvCxnSpPr>
          <p:nvPr/>
        </p:nvCxnSpPr>
        <p:spPr bwMode="auto">
          <a:xfrm>
            <a:off x="4894093" y="3521247"/>
            <a:ext cx="1871663" cy="0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14"/>
          <p:cNvCxnSpPr>
            <a:cxnSpLocks noChangeShapeType="1"/>
          </p:cNvCxnSpPr>
          <p:nvPr/>
        </p:nvCxnSpPr>
        <p:spPr bwMode="auto">
          <a:xfrm>
            <a:off x="4929813" y="2567660"/>
            <a:ext cx="1835943" cy="942543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20"/>
          <p:cNvSpPr txBox="1">
            <a:spLocks noChangeArrowheads="1"/>
          </p:cNvSpPr>
          <p:nvPr/>
        </p:nvSpPr>
        <p:spPr bwMode="auto">
          <a:xfrm>
            <a:off x="5463213" y="3535639"/>
            <a:ext cx="54649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endParaRPr lang="en-US" altLang="zh-CN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" name="Text Box 6809"/>
          <p:cNvSpPr txBox="1">
            <a:spLocks noChangeArrowheads="1"/>
          </p:cNvSpPr>
          <p:nvPr/>
        </p:nvSpPr>
        <p:spPr bwMode="auto">
          <a:xfrm>
            <a:off x="1335315" y="3911877"/>
            <a:ext cx="2970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把长方形的长和宽分别扩大到原来的</a:t>
            </a:r>
            <a:r>
              <a:rPr lang="en-US" altLang="zh-CN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倍。</a:t>
            </a:r>
            <a:endParaRPr lang="zh-CN" altLang="en-US" sz="1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Text Box 6810"/>
          <p:cNvSpPr txBox="1">
            <a:spLocks noChangeArrowheads="1"/>
          </p:cNvSpPr>
          <p:nvPr/>
        </p:nvSpPr>
        <p:spPr bwMode="auto">
          <a:xfrm>
            <a:off x="4442847" y="3905924"/>
            <a:ext cx="2970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把三角形的两条直角边分别扩大到原来的</a:t>
            </a:r>
            <a:r>
              <a:rPr lang="en-US" altLang="zh-CN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倍。</a:t>
            </a:r>
            <a:endParaRPr lang="zh-CN" altLang="en-US" sz="1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4" name="Text Box 6811"/>
          <p:cNvSpPr txBox="1">
            <a:spLocks noChangeArrowheads="1"/>
          </p:cNvSpPr>
          <p:nvPr/>
        </p:nvSpPr>
        <p:spPr bwMode="auto">
          <a:xfrm>
            <a:off x="1382941" y="3941641"/>
            <a:ext cx="49684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仔细观察，你有什么发现？</a:t>
            </a:r>
            <a:endParaRPr lang="zh-CN" altLang="en-US" sz="1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" name="Text Box 6812"/>
          <p:cNvSpPr txBox="1">
            <a:spLocks noChangeArrowheads="1"/>
          </p:cNvSpPr>
          <p:nvPr/>
        </p:nvSpPr>
        <p:spPr bwMode="auto">
          <a:xfrm>
            <a:off x="1311504" y="3941643"/>
            <a:ext cx="29158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放大后的长方形与原来相比，形状没变，大小变了。</a:t>
            </a:r>
            <a:endParaRPr lang="zh-CN" altLang="en-US" sz="1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6" name="Text Box 6813"/>
          <p:cNvSpPr txBox="1">
            <a:spLocks noChangeArrowheads="1"/>
          </p:cNvSpPr>
          <p:nvPr/>
        </p:nvSpPr>
        <p:spPr bwMode="auto">
          <a:xfrm>
            <a:off x="4442848" y="3924974"/>
            <a:ext cx="29158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放大后的三角形与原来相比，形状没变，大小变了。</a:t>
            </a:r>
            <a:endParaRPr lang="zh-CN" altLang="en-US" sz="1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9" grpId="0"/>
      <p:bldP spid="20" grpId="0"/>
      <p:bldP spid="24" grpId="0" animBg="1"/>
      <p:bldP spid="25" grpId="0" animBg="1"/>
      <p:bldP spid="28" grpId="0"/>
      <p:bldP spid="31" grpId="0"/>
      <p:bldP spid="32" grpId="0"/>
      <p:bldP spid="32" grpId="1"/>
      <p:bldP spid="33" grpId="0"/>
      <p:bldP spid="33" grpId="1"/>
      <p:bldP spid="34" grpId="0"/>
      <p:bldP spid="34" grpId="1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6803"/>
          <p:cNvGraphicFramePr>
            <a:graphicFrameLocks noGrp="1"/>
          </p:cNvGraphicFramePr>
          <p:nvPr/>
        </p:nvGraphicFramePr>
        <p:xfrm>
          <a:off x="1486680" y="1116074"/>
          <a:ext cx="5892481" cy="2483647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205343"/>
                <a:gridCol w="162560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207169"/>
                <a:gridCol w="162560"/>
                <a:gridCol w="183356"/>
                <a:gridCol w="184547"/>
                <a:gridCol w="162560"/>
                <a:gridCol w="209550"/>
                <a:gridCol w="183356"/>
              </a:tblGrid>
              <a:tr h="1631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56406" y="1485579"/>
            <a:ext cx="1091803" cy="602044"/>
          </a:xfrm>
          <a:prstGeom prst="rect">
            <a:avLst/>
          </a:prstGeom>
          <a:noFill/>
          <a:ln w="25400" algn="ctr">
            <a:solidFill>
              <a:srgbClr val="002060"/>
            </a:solidFill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endParaRPr lang="zh-CN" altLang="en-US" sz="135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53455" y="1141078"/>
            <a:ext cx="7000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150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21220" y="1547080"/>
            <a:ext cx="5143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150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Rectangle 561"/>
          <p:cNvSpPr>
            <a:spLocks noChangeArrowheads="1"/>
          </p:cNvSpPr>
          <p:nvPr/>
        </p:nvSpPr>
        <p:spPr bwMode="auto">
          <a:xfrm>
            <a:off x="2174560" y="1679701"/>
            <a:ext cx="35779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5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</a:t>
            </a:r>
            <a:endParaRPr lang="zh-CN" altLang="en-US" sz="1350" b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1115616" y="567929"/>
            <a:ext cx="5993606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1:3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的比画出图形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缩小后的图形。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>
            <a:off x="1835350" y="2638888"/>
            <a:ext cx="0" cy="203597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>
            <a:off x="1847256" y="2824626"/>
            <a:ext cx="359569" cy="0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TextBox 19"/>
          <p:cNvSpPr txBox="1">
            <a:spLocks noChangeArrowheads="1"/>
          </p:cNvSpPr>
          <p:nvPr/>
        </p:nvSpPr>
        <p:spPr bwMode="auto">
          <a:xfrm>
            <a:off x="1892500" y="2379332"/>
            <a:ext cx="89654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2</a:t>
            </a:r>
            <a:endParaRPr lang="en-US" altLang="zh-CN" sz="150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" name="TextBox 20"/>
          <p:cNvSpPr txBox="1">
            <a:spLocks noChangeArrowheads="1"/>
          </p:cNvSpPr>
          <p:nvPr/>
        </p:nvSpPr>
        <p:spPr bwMode="auto">
          <a:xfrm>
            <a:off x="1624609" y="2572214"/>
            <a:ext cx="54649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1</a:t>
            </a:r>
            <a:endParaRPr lang="en-US" altLang="zh-CN" sz="150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cxnSp>
        <p:nvCxnSpPr>
          <p:cNvPr id="42" name="直接连接符 16"/>
          <p:cNvCxnSpPr>
            <a:cxnSpLocks noChangeShapeType="1"/>
          </p:cNvCxnSpPr>
          <p:nvPr/>
        </p:nvCxnSpPr>
        <p:spPr bwMode="auto">
          <a:xfrm>
            <a:off x="1835350" y="2650795"/>
            <a:ext cx="359569" cy="0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直接连接符 14"/>
          <p:cNvCxnSpPr>
            <a:cxnSpLocks noChangeShapeType="1"/>
          </p:cNvCxnSpPr>
          <p:nvPr/>
        </p:nvCxnSpPr>
        <p:spPr bwMode="auto">
          <a:xfrm>
            <a:off x="2206825" y="2638888"/>
            <a:ext cx="0" cy="203597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 Box 555"/>
              <p:cNvSpPr txBox="1">
                <a:spLocks noChangeArrowheads="1"/>
              </p:cNvSpPr>
              <p:nvPr/>
            </p:nvSpPr>
            <p:spPr bwMode="auto">
              <a:xfrm>
                <a:off x="1781227" y="3615459"/>
                <a:ext cx="5916215" cy="68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把长方形的长和宽分别缩小到原来的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0070C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5" name="Text Box 5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81227" y="3615459"/>
                <a:ext cx="5916215" cy="684483"/>
              </a:xfrm>
              <a:prstGeom prst="rect">
                <a:avLst/>
              </a:prstGeom>
              <a:blipFill rotWithShape="1">
                <a:blip r:embed="rId1"/>
                <a:stretch>
                  <a:fillRect l="-1" t="-59" r="10" b="5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054486" y="1881214"/>
                <a:ext cx="2324675" cy="1158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spcBef>
                    <a:spcPct val="0"/>
                  </a:spcBef>
                </a:pPr>
                <a:r>
                  <a:rPr lang="zh-CN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长占</a:t>
                </a:r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70C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=2(</a:t>
                </a:r>
                <a:r>
                  <a:rPr lang="zh-CN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格</a:t>
                </a:r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spcBef>
                    <a:spcPct val="0"/>
                  </a:spcBef>
                </a:pPr>
                <a:r>
                  <a:rPr lang="zh-CN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宽占</a:t>
                </a:r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70C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=1(</a:t>
                </a:r>
                <a:r>
                  <a:rPr lang="zh-CN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格</a:t>
                </a:r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486" y="1881214"/>
                <a:ext cx="2324675" cy="1158972"/>
              </a:xfrm>
              <a:prstGeom prst="rect">
                <a:avLst/>
              </a:prstGeom>
              <a:blipFill rotWithShape="1">
                <a:blip r:embed="rId2"/>
                <a:stretch>
                  <a:fillRect l="-22" t="-578" r="20" b="-56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819116" y="3270741"/>
            <a:ext cx="901860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）图中（  ）号图形是①号长方形放大后的图形，它是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 按（  ） 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）的比放大的。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图中（  ）号图形是①号长方形缩小后的图形，它是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 按（  ） 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）的比缩小的。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63688" y="1076938"/>
          <a:ext cx="5347104" cy="20788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</a:tblGrid>
              <a:tr h="296976"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ea typeface="楷体" panose="02010609060101010101" pitchFamily="49" charset="-122"/>
                      </a:endParaRPr>
                    </a:p>
                  </a:txBody>
                  <a:tcPr marL="68587" marR="68587" marT="34283" marB="34283"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 bwMode="auto">
          <a:xfrm>
            <a:off x="2025626" y="1076938"/>
            <a:ext cx="1510903" cy="594122"/>
          </a:xfrm>
          <a:prstGeom prst="rect">
            <a:avLst/>
          </a:prstGeom>
          <a:solidFill>
            <a:srgbClr val="009900">
              <a:alpha val="57000"/>
            </a:srgb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2534649" y="115671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4311625" y="1086463"/>
            <a:ext cx="756047" cy="594122"/>
          </a:xfrm>
          <a:prstGeom prst="rect">
            <a:avLst/>
          </a:prstGeom>
          <a:solidFill>
            <a:srgbClr val="009900">
              <a:alpha val="57000"/>
            </a:srgb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4440840" y="1141232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2025625" y="1975860"/>
            <a:ext cx="3032522" cy="1188244"/>
          </a:xfrm>
          <a:prstGeom prst="rect">
            <a:avLst/>
          </a:prstGeom>
          <a:solidFill>
            <a:srgbClr val="009900">
              <a:alpha val="57000"/>
            </a:srgb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5840388" y="1093606"/>
            <a:ext cx="756047" cy="270272"/>
          </a:xfrm>
          <a:prstGeom prst="rect">
            <a:avLst/>
          </a:prstGeom>
          <a:solidFill>
            <a:srgbClr val="009900">
              <a:alpha val="57000"/>
            </a:srgb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3291887" y="234733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5328420" y="2569981"/>
            <a:ext cx="1512094" cy="270272"/>
          </a:xfrm>
          <a:prstGeom prst="rect">
            <a:avLst/>
          </a:prstGeom>
          <a:solidFill>
            <a:srgbClr val="009900">
              <a:alpha val="57000"/>
            </a:srgb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5845182" y="2478303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6004694" y="1004310"/>
            <a:ext cx="447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8"/>
          <p:cNvSpPr txBox="1">
            <a:spLocks noChangeArrowheads="1"/>
          </p:cNvSpPr>
          <p:nvPr/>
        </p:nvSpPr>
        <p:spPr bwMode="auto">
          <a:xfrm>
            <a:off x="2501281" y="322854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2331202" y="3612839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0"/>
          <p:cNvSpPr txBox="1">
            <a:spLocks noChangeArrowheads="1"/>
          </p:cNvSpPr>
          <p:nvPr/>
        </p:nvSpPr>
        <p:spPr bwMode="auto">
          <a:xfrm>
            <a:off x="3678442" y="3612839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2"/>
          <p:cNvSpPr txBox="1">
            <a:spLocks noChangeArrowheads="1"/>
          </p:cNvSpPr>
          <p:nvPr/>
        </p:nvSpPr>
        <p:spPr bwMode="auto">
          <a:xfrm>
            <a:off x="2267744" y="4353848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3678442" y="4327130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2557239" y="3969555"/>
            <a:ext cx="447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343397" y="1023359"/>
            <a:ext cx="475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202458" y="472900"/>
            <a:ext cx="7484223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把下面的两幅图分别缩小，使缩小后的图形与原图形对应边长的比是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1:2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Group 921"/>
          <p:cNvGraphicFramePr>
            <a:graphicFrameLocks noGrp="1"/>
          </p:cNvGraphicFramePr>
          <p:nvPr/>
        </p:nvGraphicFramePr>
        <p:xfrm>
          <a:off x="1601391" y="1312554"/>
          <a:ext cx="5781196" cy="3275420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83356"/>
                <a:gridCol w="180975"/>
                <a:gridCol w="183356"/>
                <a:gridCol w="180975"/>
                <a:gridCol w="183356"/>
                <a:gridCol w="182165"/>
                <a:gridCol w="182166"/>
                <a:gridCol w="182165"/>
                <a:gridCol w="182166"/>
                <a:gridCol w="182165"/>
                <a:gridCol w="183356"/>
                <a:gridCol w="180975"/>
                <a:gridCol w="183356"/>
                <a:gridCol w="180975"/>
                <a:gridCol w="183356"/>
                <a:gridCol w="182166"/>
                <a:gridCol w="182165"/>
                <a:gridCol w="182166"/>
                <a:gridCol w="182165"/>
                <a:gridCol w="182166"/>
                <a:gridCol w="182165"/>
                <a:gridCol w="182166"/>
                <a:gridCol w="183356"/>
                <a:gridCol w="180975"/>
                <a:gridCol w="183356"/>
                <a:gridCol w="204788"/>
                <a:gridCol w="186928"/>
                <a:gridCol w="180975"/>
                <a:gridCol w="162560"/>
                <a:gridCol w="163116"/>
                <a:gridCol w="162560"/>
                <a:gridCol w="162560"/>
              </a:tblGrid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  <a:tr h="1637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28224" marB="28224" horzOverflow="overflow"/>
                </a:tc>
              </a:tr>
            </a:tbl>
          </a:graphicData>
        </a:graphic>
      </p:graphicFrame>
      <p:sp>
        <p:nvSpPr>
          <p:cNvPr id="10" name="Rectangle 447"/>
          <p:cNvSpPr>
            <a:spLocks noChangeArrowheads="1"/>
          </p:cNvSpPr>
          <p:nvPr/>
        </p:nvSpPr>
        <p:spPr bwMode="auto">
          <a:xfrm>
            <a:off x="2141935" y="2941329"/>
            <a:ext cx="2915840" cy="1312069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" name="Rectangle 448"/>
          <p:cNvSpPr>
            <a:spLocks noChangeArrowheads="1"/>
          </p:cNvSpPr>
          <p:nvPr/>
        </p:nvSpPr>
        <p:spPr bwMode="auto">
          <a:xfrm>
            <a:off x="2869407" y="3597363"/>
            <a:ext cx="731044" cy="6477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12" name="Group 924"/>
          <p:cNvGrpSpPr/>
          <p:nvPr/>
        </p:nvGrpSpPr>
        <p:grpSpPr bwMode="auto">
          <a:xfrm>
            <a:off x="5593556" y="3580694"/>
            <a:ext cx="1463279" cy="702469"/>
            <a:chOff x="3738" y="3294"/>
            <a:chExt cx="1229" cy="590"/>
          </a:xfrm>
        </p:grpSpPr>
        <p:sp>
          <p:nvSpPr>
            <p:cNvPr id="13" name="Line 1339"/>
            <p:cNvSpPr>
              <a:spLocks noChangeShapeType="1"/>
            </p:cNvSpPr>
            <p:nvPr/>
          </p:nvSpPr>
          <p:spPr bwMode="auto">
            <a:xfrm>
              <a:off x="3742" y="3294"/>
              <a:ext cx="10" cy="5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" name="Line 1343"/>
            <p:cNvSpPr>
              <a:spLocks noChangeShapeType="1"/>
            </p:cNvSpPr>
            <p:nvPr/>
          </p:nvSpPr>
          <p:spPr bwMode="auto">
            <a:xfrm flipV="1">
              <a:off x="4057" y="3566"/>
              <a:ext cx="2" cy="3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" name="Line 1344"/>
            <p:cNvSpPr>
              <a:spLocks noChangeShapeType="1"/>
            </p:cNvSpPr>
            <p:nvPr/>
          </p:nvSpPr>
          <p:spPr bwMode="auto">
            <a:xfrm>
              <a:off x="4043" y="3573"/>
              <a:ext cx="34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" name="Line 1342"/>
            <p:cNvSpPr>
              <a:spLocks noChangeShapeType="1"/>
            </p:cNvSpPr>
            <p:nvPr/>
          </p:nvSpPr>
          <p:spPr bwMode="auto">
            <a:xfrm>
              <a:off x="3742" y="3869"/>
              <a:ext cx="0" cy="1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" name="Line 1343"/>
            <p:cNvSpPr>
              <a:spLocks noChangeShapeType="1"/>
            </p:cNvSpPr>
            <p:nvPr/>
          </p:nvSpPr>
          <p:spPr bwMode="auto">
            <a:xfrm flipV="1">
              <a:off x="4377" y="3566"/>
              <a:ext cx="2" cy="3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8" name="Line 1339"/>
            <p:cNvSpPr>
              <a:spLocks noChangeShapeType="1"/>
            </p:cNvSpPr>
            <p:nvPr/>
          </p:nvSpPr>
          <p:spPr bwMode="auto">
            <a:xfrm>
              <a:off x="4957" y="3294"/>
              <a:ext cx="10" cy="5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9" name="Line 1339"/>
            <p:cNvSpPr>
              <a:spLocks noChangeShapeType="1"/>
            </p:cNvSpPr>
            <p:nvPr/>
          </p:nvSpPr>
          <p:spPr bwMode="auto">
            <a:xfrm flipH="1">
              <a:off x="3738" y="3308"/>
              <a:ext cx="122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dirty="0"/>
            </a:p>
          </p:txBody>
        </p:sp>
        <p:sp>
          <p:nvSpPr>
            <p:cNvPr id="22" name="Line 1339"/>
            <p:cNvSpPr>
              <a:spLocks noChangeShapeType="1"/>
            </p:cNvSpPr>
            <p:nvPr/>
          </p:nvSpPr>
          <p:spPr bwMode="auto">
            <a:xfrm flipH="1">
              <a:off x="3742" y="3863"/>
              <a:ext cx="122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</p:grpSp>
      <p:sp>
        <p:nvSpPr>
          <p:cNvPr id="23" name="AutoShape 922"/>
          <p:cNvSpPr>
            <a:spLocks noChangeArrowheads="1"/>
          </p:cNvSpPr>
          <p:nvPr/>
        </p:nvSpPr>
        <p:spPr bwMode="auto">
          <a:xfrm>
            <a:off x="3246835" y="1482813"/>
            <a:ext cx="1458515" cy="1296591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" name="AutoShape 923"/>
          <p:cNvSpPr>
            <a:spLocks noChangeArrowheads="1"/>
          </p:cNvSpPr>
          <p:nvPr/>
        </p:nvSpPr>
        <p:spPr bwMode="auto">
          <a:xfrm>
            <a:off x="5614988" y="2130513"/>
            <a:ext cx="756047" cy="648891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5" name="AutoShape 638"/>
          <p:cNvSpPr>
            <a:spLocks noChangeArrowheads="1"/>
          </p:cNvSpPr>
          <p:nvPr/>
        </p:nvSpPr>
        <p:spPr bwMode="auto">
          <a:xfrm rot="16200000" flipH="1">
            <a:off x="5167911" y="3528905"/>
            <a:ext cx="295273" cy="348851"/>
          </a:xfrm>
          <a:prstGeom prst="downArrow">
            <a:avLst>
              <a:gd name="adj1" fmla="val 50000"/>
              <a:gd name="adj2" fmla="val 74725"/>
            </a:avLst>
          </a:prstGeom>
          <a:solidFill>
            <a:srgbClr val="FF0000">
              <a:alpha val="38823"/>
            </a:srgbClr>
          </a:solidFill>
          <a:ln w="9525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" name="AutoShape 638"/>
          <p:cNvSpPr>
            <a:spLocks noChangeArrowheads="1"/>
          </p:cNvSpPr>
          <p:nvPr/>
        </p:nvSpPr>
        <p:spPr bwMode="auto">
          <a:xfrm rot="16200000" flipH="1">
            <a:off x="5084566" y="2203739"/>
            <a:ext cx="295274" cy="348852"/>
          </a:xfrm>
          <a:prstGeom prst="downArrow">
            <a:avLst>
              <a:gd name="adj1" fmla="val 50000"/>
              <a:gd name="adj2" fmla="val 74726"/>
            </a:avLst>
          </a:prstGeom>
          <a:solidFill>
            <a:srgbClr val="FF0000">
              <a:alpha val="38823"/>
            </a:srgbClr>
          </a:solidFill>
          <a:ln w="9525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7981" y="80774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Group 213"/>
          <p:cNvGraphicFramePr>
            <a:graphicFrameLocks noGrp="1"/>
          </p:cNvGraphicFramePr>
          <p:nvPr/>
        </p:nvGraphicFramePr>
        <p:xfrm>
          <a:off x="1050111" y="1363844"/>
          <a:ext cx="4148134" cy="2825749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59556"/>
                <a:gridCol w="258365"/>
                <a:gridCol w="259556"/>
                <a:gridCol w="259556"/>
                <a:gridCol w="259556"/>
                <a:gridCol w="258366"/>
                <a:gridCol w="259556"/>
                <a:gridCol w="259556"/>
                <a:gridCol w="259556"/>
                <a:gridCol w="258365"/>
                <a:gridCol w="259556"/>
                <a:gridCol w="259556"/>
                <a:gridCol w="259556"/>
                <a:gridCol w="258366"/>
                <a:gridCol w="259556"/>
                <a:gridCol w="259556"/>
              </a:tblGrid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</a:tr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</a:tr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</a:tr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</a:tr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</a:tr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</a:tr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</a:tr>
              <a:tr h="2881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</a:tr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</a:tr>
              <a:tr h="274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</a:endParaRPr>
                    </a:p>
                  </a:txBody>
                  <a:tcPr marL="68588" marR="68588" marT="34296" marB="34296" horzOverflow="overflow"/>
                </a:tc>
              </a:tr>
            </a:tbl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329299" y="339502"/>
            <a:ext cx="6408712" cy="102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2:1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的比画出正方形放大后的图形。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79883" y="596976"/>
            <a:ext cx="4750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212"/>
          <p:cNvSpPr>
            <a:spLocks noChangeArrowheads="1"/>
          </p:cNvSpPr>
          <p:nvPr/>
        </p:nvSpPr>
        <p:spPr bwMode="auto">
          <a:xfrm>
            <a:off x="1309668" y="2184185"/>
            <a:ext cx="1026319" cy="1123875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" name="Rectangle 214"/>
          <p:cNvSpPr>
            <a:spLocks noChangeArrowheads="1"/>
          </p:cNvSpPr>
          <p:nvPr/>
        </p:nvSpPr>
        <p:spPr bwMode="auto">
          <a:xfrm>
            <a:off x="2875339" y="1643510"/>
            <a:ext cx="2052638" cy="2240614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" name="AutoShape 638"/>
          <p:cNvSpPr>
            <a:spLocks noChangeArrowheads="1"/>
          </p:cNvSpPr>
          <p:nvPr/>
        </p:nvSpPr>
        <p:spPr bwMode="auto">
          <a:xfrm rot="16200000" flipH="1">
            <a:off x="2550894" y="2578877"/>
            <a:ext cx="108347" cy="323850"/>
          </a:xfrm>
          <a:prstGeom prst="downArrow">
            <a:avLst>
              <a:gd name="adj1" fmla="val 50000"/>
              <a:gd name="adj2" fmla="val 74726"/>
            </a:avLst>
          </a:prstGeom>
          <a:solidFill>
            <a:srgbClr val="FF6600">
              <a:alpha val="38823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5448565" y="1399884"/>
            <a:ext cx="3256690" cy="140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）将画出的图形按怎样的比缩小又可得到原图形呢？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467329" y="2803548"/>
            <a:ext cx="3353143" cy="135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将画出的图形按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的比缩小就可得到原图形。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/>
    </p:bldLst>
  </p:timing>
</p:sld>
</file>

<file path=ppt/tags/tag1.xml><?xml version="1.0" encoding="utf-8"?>
<p:tagLst xmlns:p="http://schemas.openxmlformats.org/presentationml/2006/main">
  <p:tag name="KSO_WPP_MARK_KEY" val="ad171a59-f149-48f3-b16a-59172dd7f85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WPS 演示</Application>
  <PresentationFormat>全屏显示(16:9)</PresentationFormat>
  <Paragraphs>185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Times New Roman</vt:lpstr>
      <vt:lpstr>幼圆</vt:lpstr>
      <vt:lpstr>Calibri</vt:lpstr>
      <vt:lpstr>Cambria Math</vt:lpstr>
      <vt:lpstr>Cambria Math</vt:lpstr>
      <vt:lpstr>Gulim</vt:lpstr>
      <vt:lpstr>Arial</vt:lpstr>
      <vt:lpstr>Arial Unicode MS</vt:lpstr>
      <vt:lpstr>Malgun Gothic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75</cp:revision>
  <dcterms:created xsi:type="dcterms:W3CDTF">2018-09-11T05:46:00Z</dcterms:created>
  <dcterms:modified xsi:type="dcterms:W3CDTF">2023-02-13T06:06:59Z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12BE26FFE0F3470CB66F6F6807FA2C49</vt:lpwstr>
  </property>
  <property fmtid="{D5CDD505-2E9C-101B-9397-08002B2CF9AE}" pid="3" name="KSOProductBuildVer">
    <vt:lpwstr>2052-11.1.0.13703</vt:lpwstr>
  </property>
</Properties>
</file>