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96" r:id="rId4"/>
    <p:sldId id="297" r:id="rId5"/>
    <p:sldId id="298" r:id="rId6"/>
    <p:sldId id="299" r:id="rId7"/>
    <p:sldId id="300" r:id="rId8"/>
    <p:sldId id="301" r:id="rId9"/>
    <p:sldId id="302" r:id="rId11"/>
    <p:sldId id="303" r:id="rId12"/>
    <p:sldId id="304" r:id="rId13"/>
    <p:sldId id="305" r:id="rId14"/>
    <p:sldId id="306" r:id="rId15"/>
    <p:sldId id="307" r:id="rId16"/>
    <p:sldId id="308" r:id="rId17"/>
    <p:sldId id="309" r:id="rId18"/>
    <p:sldId id="310" r:id="rId19"/>
    <p:sldId id="311" r:id="rId20"/>
    <p:sldId id="312" r:id="rId21"/>
    <p:sldId id="294" r:id="rId22"/>
    <p:sldId id="272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9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502"/>
            <a:ext cx="269979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3861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比例尺  让校园绿起来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8.xml"/><Relationship Id="rId4" Type="http://schemas.openxmlformats.org/officeDocument/2006/relationships/slide" Target="slide20.xml"/><Relationship Id="rId3" Type="http://schemas.openxmlformats.org/officeDocument/2006/relationships/slide" Target="slide19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7.png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6919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版六年制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630063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259632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331640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6402366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3779912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圆角矩形 26">
            <a:hlinkClick r:id="rId6" action="ppaction://hlinksldjump"/>
          </p:cNvPr>
          <p:cNvSpPr/>
          <p:nvPr/>
        </p:nvSpPr>
        <p:spPr>
          <a:xfrm>
            <a:off x="3840477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961326" y="2285955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350775" y="942497"/>
            <a:ext cx="6124388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快乐足</a:t>
            </a:r>
            <a:r>
              <a:rPr lang="zh-CN" altLang="en-US" sz="4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球</a:t>
            </a:r>
            <a:r>
              <a:rPr lang="en-US" altLang="zh-CN" sz="36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6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比例尺</a:t>
            </a:r>
            <a:endParaRPr lang="zh-CN" altLang="en-US" sz="36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604627" y="991676"/>
            <a:ext cx="654847" cy="648072"/>
            <a:chOff x="1306635" y="1440417"/>
            <a:chExt cx="654847" cy="648072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2" name="文本框 10"/>
            <p:cNvSpPr txBox="1"/>
            <p:nvPr/>
          </p:nvSpPr>
          <p:spPr>
            <a:xfrm>
              <a:off x="1326372" y="1457547"/>
              <a:ext cx="63511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四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1070417" y="1251959"/>
            <a:ext cx="7095588" cy="2975975"/>
            <a:chOff x="289555" y="882345"/>
            <a:chExt cx="8424936" cy="3528392"/>
          </a:xfrm>
        </p:grpSpPr>
        <p:sp>
          <p:nvSpPr>
            <p:cNvPr id="10" name="矩形 9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3398" y="1131252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277888" y="1667506"/>
                <a:ext cx="7182544" cy="21448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绿化覆盖率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:r>
                  <a:rPr lang="zh-CN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指一定区域范围内绿化覆盖面积</a:t>
                </a:r>
                <a:endPara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 </a:t>
                </a:r>
                <a:r>
                  <a:rPr lang="zh-CN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占总面积的比率。</a:t>
                </a:r>
                <a:endParaRPr lang="zh-CN" altLang="zh-CN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绿化覆盖率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区域内绿化覆盖面积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区域土地总面积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×100%</a:t>
                </a:r>
                <a:endParaRPr lang="zh-CN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7888" y="1667506"/>
                <a:ext cx="7182544" cy="2144883"/>
              </a:xfrm>
              <a:prstGeom prst="rect">
                <a:avLst/>
              </a:prstGeom>
              <a:blipFill rotWithShape="1">
                <a:blip r:embed="rId1"/>
                <a:stretch>
                  <a:fillRect l="-4" t="-29" r="5" b="-4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726945" y="599953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调查与测量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932796" y="1489094"/>
            <a:ext cx="7095588" cy="2621690"/>
            <a:chOff x="289555" y="882345"/>
            <a:chExt cx="8424936" cy="3528392"/>
          </a:xfrm>
        </p:grpSpPr>
        <p:sp>
          <p:nvSpPr>
            <p:cNvPr id="10" name="矩形 9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3398" y="1131252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932796" y="1806527"/>
            <a:ext cx="7095588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生均绿化用地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是用学校绿化用地的总面积除以全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校学生总人数所得的商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山东省小学规范化学校标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准中要求学校生均绿化用地不少于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2742" y="699542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调查与测量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5"/>
          <p:cNvGrpSpPr/>
          <p:nvPr/>
        </p:nvGrpSpPr>
        <p:grpSpPr bwMode="auto">
          <a:xfrm flipH="1">
            <a:off x="1605582" y="1410131"/>
            <a:ext cx="6397894" cy="2982929"/>
            <a:chOff x="6005427" y="1419622"/>
            <a:chExt cx="2744788" cy="1511300"/>
          </a:xfrm>
        </p:grpSpPr>
        <p:sp>
          <p:nvSpPr>
            <p:cNvPr id="14" name="Rectangle 50"/>
            <p:cNvSpPr/>
            <p:nvPr/>
          </p:nvSpPr>
          <p:spPr>
            <a:xfrm>
              <a:off x="6253077" y="1419622"/>
              <a:ext cx="2497138" cy="1281112"/>
            </a:xfrm>
            <a:prstGeom prst="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476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altLang="zh-CN" kern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15" name="Picture 37" descr="flickr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0954365">
              <a:off x="6059124" y="2250809"/>
              <a:ext cx="635000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sp>
          <p:nvSpPr>
            <p:cNvPr id="16" name="Cloud 52"/>
            <p:cNvSpPr/>
            <p:nvPr/>
          </p:nvSpPr>
          <p:spPr>
            <a:xfrm>
              <a:off x="6005427" y="2424509"/>
              <a:ext cx="895350" cy="506413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altLang="zh-CN" kern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43594" y="1887673"/>
            <a:ext cx="5544616" cy="1436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200000"/>
              </a:lnSpc>
              <a:spcAft>
                <a:spcPts val="0"/>
              </a:spcAft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实际调查测量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计算绿地率、绿化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>
              <a:lnSpc>
                <a:spcPct val="200000"/>
              </a:lnSpc>
              <a:spcAft>
                <a:spcPts val="0"/>
              </a:spcAft>
            </a:pP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覆盖率及生均绿化用地面积。</a:t>
            </a:r>
            <a:endParaRPr lang="zh-CN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62753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调查与测量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161522" y="1635276"/>
            <a:ext cx="4517583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测量工具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米尺数把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测绳数条。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9003" y="726729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调查与测量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509"/>
          <a:stretch>
            <a:fillRect/>
          </a:stretch>
        </p:blipFill>
        <p:spPr>
          <a:xfrm>
            <a:off x="1129676" y="2609171"/>
            <a:ext cx="1704762" cy="88072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509"/>
          <a:stretch>
            <a:fillRect/>
          </a:stretch>
        </p:blipFill>
        <p:spPr>
          <a:xfrm>
            <a:off x="2056170" y="3303181"/>
            <a:ext cx="1704762" cy="88072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509"/>
          <a:stretch>
            <a:fillRect/>
          </a:stretch>
        </p:blipFill>
        <p:spPr>
          <a:xfrm>
            <a:off x="3067048" y="2609171"/>
            <a:ext cx="1704762" cy="88072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5532091" y="2723859"/>
            <a:ext cx="2352277" cy="146005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083994" y="627534"/>
            <a:ext cx="2044149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活动准备</a:t>
            </a:r>
            <a:endParaRPr lang="en-US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632467" y="1904947"/>
          <a:ext cx="7807831" cy="83099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43676"/>
                <a:gridCol w="1023747"/>
                <a:gridCol w="1260102"/>
                <a:gridCol w="1260102"/>
                <a:gridCol w="1260102"/>
                <a:gridCol w="1260102"/>
              </a:tblGrid>
              <a:tr h="4154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类别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草坪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花圃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树林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其他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41549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面积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平方米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645117" y="3372892"/>
          <a:ext cx="7807831" cy="71102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8270"/>
                <a:gridCol w="1069153"/>
                <a:gridCol w="1260102"/>
                <a:gridCol w="1260102"/>
                <a:gridCol w="1260102"/>
                <a:gridCol w="1260102"/>
              </a:tblGrid>
              <a:tr h="3555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类别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合计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草地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花圃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树林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其他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355513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面积</a:t>
                      </a: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平方米</a:t>
                      </a: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0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944095" y="2823586"/>
            <a:ext cx="5822428" cy="46166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学校绿地覆盖面积统计表　　　年　　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72767" y="1355641"/>
            <a:ext cx="5824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学校绿地面积统计表　　　　　年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0734" y="713376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调查与测量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932411" y="744153"/>
            <a:ext cx="21980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数据统计表</a:t>
            </a:r>
            <a:endParaRPr lang="zh-CN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5"/>
          <p:cNvGrpSpPr/>
          <p:nvPr/>
        </p:nvGrpSpPr>
        <p:grpSpPr bwMode="auto">
          <a:xfrm>
            <a:off x="2043646" y="1878535"/>
            <a:ext cx="4448593" cy="2449428"/>
            <a:chOff x="6005427" y="1419622"/>
            <a:chExt cx="2744788" cy="1511300"/>
          </a:xfrm>
        </p:grpSpPr>
        <p:sp>
          <p:nvSpPr>
            <p:cNvPr id="12" name="Rectangle 50"/>
            <p:cNvSpPr/>
            <p:nvPr/>
          </p:nvSpPr>
          <p:spPr>
            <a:xfrm>
              <a:off x="6253077" y="1419622"/>
              <a:ext cx="2497138" cy="1281112"/>
            </a:xfrm>
            <a:prstGeom prst="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476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altLang="zh-CN" kern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13" name="Picture 37" descr="flickr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0954365">
              <a:off x="6059124" y="2250809"/>
              <a:ext cx="635000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sp>
          <p:nvSpPr>
            <p:cNvPr id="14" name="Cloud 52"/>
            <p:cNvSpPr/>
            <p:nvPr/>
          </p:nvSpPr>
          <p:spPr>
            <a:xfrm>
              <a:off x="6005427" y="2424509"/>
              <a:ext cx="895350" cy="506413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altLang="zh-CN" kern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888684" y="771550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调查与测量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10621" y="802327"/>
            <a:ext cx="32816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获取数据的方式。</a:t>
            </a:r>
            <a:endParaRPr lang="zh-CN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2390" y="2320794"/>
            <a:ext cx="3587842" cy="11137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查阅资料　工具测量　　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估测　　步测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153775" y="62753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调查与测量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75712" y="658311"/>
            <a:ext cx="173477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----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53"/>
          <p:cNvGrpSpPr/>
          <p:nvPr/>
        </p:nvGrpSpPr>
        <p:grpSpPr bwMode="auto">
          <a:xfrm>
            <a:off x="2699792" y="1150753"/>
            <a:ext cx="4248472" cy="3184053"/>
            <a:chOff x="1135460" y="1491630"/>
            <a:chExt cx="2103437" cy="1782366"/>
          </a:xfrm>
        </p:grpSpPr>
        <p:sp>
          <p:nvSpPr>
            <p:cNvPr id="11" name="MH_Other_1"/>
            <p:cNvSpPr/>
            <p:nvPr>
              <p:custDataLst>
                <p:tags r:id="rId1"/>
              </p:custDataLst>
            </p:nvPr>
          </p:nvSpPr>
          <p:spPr>
            <a:xfrm>
              <a:off x="2045097" y="1823639"/>
              <a:ext cx="300038" cy="203336"/>
            </a:xfrm>
            <a:custGeom>
              <a:avLst/>
              <a:gdLst>
                <a:gd name="connsiteX0" fmla="*/ 181098 w 387596"/>
                <a:gd name="connsiteY0" fmla="*/ 66889 h 348240"/>
                <a:gd name="connsiteX1" fmla="*/ 51899 w 387596"/>
                <a:gd name="connsiteY1" fmla="*/ 174120 h 348240"/>
                <a:gd name="connsiteX2" fmla="*/ 181098 w 387596"/>
                <a:gd name="connsiteY2" fmla="*/ 281351 h 348240"/>
                <a:gd name="connsiteX3" fmla="*/ 310297 w 387596"/>
                <a:gd name="connsiteY3" fmla="*/ 174120 h 348240"/>
                <a:gd name="connsiteX4" fmla="*/ 181098 w 387596"/>
                <a:gd name="connsiteY4" fmla="*/ 66889 h 348240"/>
                <a:gd name="connsiteX5" fmla="*/ 193798 w 387596"/>
                <a:gd name="connsiteY5" fmla="*/ 0 h 348240"/>
                <a:gd name="connsiteX6" fmla="*/ 387596 w 387596"/>
                <a:gd name="connsiteY6" fmla="*/ 174120 h 348240"/>
                <a:gd name="connsiteX7" fmla="*/ 193798 w 387596"/>
                <a:gd name="connsiteY7" fmla="*/ 348240 h 348240"/>
                <a:gd name="connsiteX8" fmla="*/ 0 w 387596"/>
                <a:gd name="connsiteY8" fmla="*/ 174120 h 348240"/>
                <a:gd name="connsiteX9" fmla="*/ 193798 w 387596"/>
                <a:gd name="connsiteY9" fmla="*/ 0 h 34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7596" h="348240">
                  <a:moveTo>
                    <a:pt x="181098" y="66889"/>
                  </a:moveTo>
                  <a:cubicBezTo>
                    <a:pt x="109743" y="66889"/>
                    <a:pt x="51899" y="114898"/>
                    <a:pt x="51899" y="174120"/>
                  </a:cubicBezTo>
                  <a:cubicBezTo>
                    <a:pt x="51899" y="233342"/>
                    <a:pt x="109743" y="281351"/>
                    <a:pt x="181098" y="281351"/>
                  </a:cubicBezTo>
                  <a:cubicBezTo>
                    <a:pt x="252453" y="281351"/>
                    <a:pt x="310297" y="233342"/>
                    <a:pt x="310297" y="174120"/>
                  </a:cubicBezTo>
                  <a:cubicBezTo>
                    <a:pt x="310297" y="114898"/>
                    <a:pt x="252453" y="66889"/>
                    <a:pt x="181098" y="66889"/>
                  </a:cubicBezTo>
                  <a:close/>
                  <a:moveTo>
                    <a:pt x="193798" y="0"/>
                  </a:moveTo>
                  <a:cubicBezTo>
                    <a:pt x="300830" y="0"/>
                    <a:pt x="387596" y="77956"/>
                    <a:pt x="387596" y="174120"/>
                  </a:cubicBezTo>
                  <a:cubicBezTo>
                    <a:pt x="387596" y="270284"/>
                    <a:pt x="300830" y="348240"/>
                    <a:pt x="193798" y="348240"/>
                  </a:cubicBezTo>
                  <a:cubicBezTo>
                    <a:pt x="86766" y="348240"/>
                    <a:pt x="0" y="270284"/>
                    <a:pt x="0" y="174120"/>
                  </a:cubicBezTo>
                  <a:cubicBezTo>
                    <a:pt x="0" y="77956"/>
                    <a:pt x="86766" y="0"/>
                    <a:pt x="193798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12" name="MH_Other_2"/>
            <p:cNvSpPr/>
            <p:nvPr>
              <p:custDataLst>
                <p:tags r:id="rId2"/>
              </p:custDataLst>
            </p:nvPr>
          </p:nvSpPr>
          <p:spPr>
            <a:xfrm>
              <a:off x="2138760" y="1871296"/>
              <a:ext cx="117475" cy="8895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79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13" name="MH_Other_3"/>
            <p:cNvSpPr/>
            <p:nvPr>
              <p:custDataLst>
                <p:tags r:id="rId3"/>
              </p:custDataLst>
            </p:nvPr>
          </p:nvSpPr>
          <p:spPr>
            <a:xfrm rot="5441149">
              <a:off x="2161757" y="1870526"/>
              <a:ext cx="65132" cy="73025"/>
            </a:xfrm>
            <a:prstGeom prst="ellipse">
              <a:avLst/>
            </a:prstGeom>
            <a:solidFill>
              <a:srgbClr val="568424"/>
            </a:soli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14" name="MH_Other_4"/>
            <p:cNvSpPr/>
            <p:nvPr>
              <p:custDataLst>
                <p:tags r:id="rId4"/>
              </p:custDataLst>
            </p:nvPr>
          </p:nvSpPr>
          <p:spPr>
            <a:xfrm rot="5441149">
              <a:off x="2018785" y="1724369"/>
              <a:ext cx="352661" cy="42862"/>
            </a:xfrm>
            <a:prstGeom prst="rect">
              <a:avLst/>
            </a:prstGeom>
            <a:gradFill flip="none" rotWithShape="1">
              <a:gsLst>
                <a:gs pos="51000">
                  <a:srgbClr val="C7C7C7"/>
                </a:gs>
                <a:gs pos="2000">
                  <a:srgbClr val="1C1C1C"/>
                </a:gs>
                <a:gs pos="98000">
                  <a:srgbClr val="1C1C1C"/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15" name="MH_Other_5"/>
            <p:cNvSpPr/>
            <p:nvPr>
              <p:custDataLst>
                <p:tags r:id="rId5"/>
              </p:custDataLst>
            </p:nvPr>
          </p:nvSpPr>
          <p:spPr>
            <a:xfrm>
              <a:off x="2087960" y="1491630"/>
              <a:ext cx="212725" cy="158856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16" name="MH_Other_6"/>
            <p:cNvSpPr/>
            <p:nvPr>
              <p:custDataLst>
                <p:tags r:id="rId6"/>
              </p:custDataLst>
            </p:nvPr>
          </p:nvSpPr>
          <p:spPr bwMode="auto">
            <a:xfrm>
              <a:off x="2116535" y="1512281"/>
              <a:ext cx="155575" cy="119143"/>
            </a:xfrm>
            <a:prstGeom prst="ellipse">
              <a:avLst/>
            </a:prstGeom>
            <a:solidFill>
              <a:schemeClr val="accent1"/>
            </a:solidFill>
            <a:ln w="63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17" name="MH_Other_7"/>
            <p:cNvSpPr/>
            <p:nvPr>
              <p:custDataLst>
                <p:tags r:id="rId7"/>
              </p:custDataLst>
            </p:nvPr>
          </p:nvSpPr>
          <p:spPr>
            <a:xfrm>
              <a:off x="1135460" y="1969787"/>
              <a:ext cx="2103437" cy="1304209"/>
            </a:xfrm>
            <a:prstGeom prst="roundRect">
              <a:avLst>
                <a:gd name="adj" fmla="val 6144"/>
              </a:avLst>
            </a:prstGeom>
            <a:solidFill>
              <a:schemeClr val="accent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>
                <a:latin typeface="+mn-ea"/>
              </a:endParaRPr>
            </a:p>
          </p:txBody>
        </p:sp>
        <p:sp>
          <p:nvSpPr>
            <p:cNvPr id="18" name="MH_Text_1"/>
            <p:cNvSpPr/>
            <p:nvPr>
              <p:custDataLst>
                <p:tags r:id="rId8"/>
              </p:custDataLst>
            </p:nvPr>
          </p:nvSpPr>
          <p:spPr>
            <a:xfrm>
              <a:off x="1248172" y="2046037"/>
              <a:ext cx="1878013" cy="1164416"/>
            </a:xfrm>
            <a:prstGeom prst="roundRect">
              <a:avLst>
                <a:gd name="adj" fmla="val 6144"/>
              </a:avLst>
            </a:prstGeom>
            <a:solidFill>
              <a:srgbClr val="FFFFFF"/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计算学校的绿地率、绿化覆盖率及生均绿化用地面积。</a:t>
              </a:r>
              <a:endPara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 rot="5400000">
            <a:off x="3240197" y="-1362072"/>
            <a:ext cx="2826092" cy="79024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矩形 5"/>
          <p:cNvSpPr/>
          <p:nvPr/>
        </p:nvSpPr>
        <p:spPr>
          <a:xfrm>
            <a:off x="932796" y="1481899"/>
            <a:ext cx="7583454" cy="2221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将自己计算所得的学校的绿地率、绿化覆盖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率及生均绿化用地面积与标准数据加以对照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判断是否合理。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关于学校布局及绿化提出合理的建议。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6206" y="483518"/>
            <a:ext cx="613661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对照标准进行分析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提出合理的建议。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60788" y="981385"/>
            <a:ext cx="7580609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新建小学和九年制学校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要求生均绿化用地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不低于每生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平方米，初级中学不低于每生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。某一中心小学在校学生有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850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绿化面积需要达到多少平方米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1651" y="3068313"/>
            <a:ext cx="4982454" cy="11302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850×0.5=425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（平方米）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答：绿化面积需要达到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平方米。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59632" y="2200130"/>
            <a:ext cx="6616057" cy="16677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通过计算与比较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我们明白了以后要爱护学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校的绿地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保护校园的绿化环境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积极参加学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校举行的绿化活动。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4912971" y="1563638"/>
            <a:ext cx="3907501" cy="2506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4" name="组合 23"/>
          <p:cNvGrpSpPr/>
          <p:nvPr/>
        </p:nvGrpSpPr>
        <p:grpSpPr>
          <a:xfrm>
            <a:off x="611560" y="1015547"/>
            <a:ext cx="4108728" cy="2282552"/>
            <a:chOff x="539552" y="1453529"/>
            <a:chExt cx="3351645" cy="186196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861964"/>
            </a:xfrm>
            <a:prstGeom prst="cloudCallout">
              <a:avLst>
                <a:gd name="adj1" fmla="val -19658"/>
                <a:gd name="adj2" fmla="val 4646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34384" y="1708474"/>
              <a:ext cx="2753591" cy="132343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绿化对环境和生活的影响很大，绿色植物对空气中的灰尘有良好的过滤和吸收作用。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5" name="图片 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1946" y="2950463"/>
            <a:ext cx="1567264" cy="1853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483768" y="1575722"/>
            <a:ext cx="4320480" cy="1932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课本：小组合作计算你学校的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求生均绿化用地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是否达到国家要求。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522011" y="1419622"/>
            <a:ext cx="6298461" cy="286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25平方米的草地每天大约能吸收一个人一天呼出的二氧化碳，制造出一个人一天需要的氧气。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1公顷树林每天大约能吸收1000千克二氧化碳，释放700千克氧气。这些氧气足够800个人呼吸之用。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《山东省中小学校园园林绿化管理办法》中规定：新建学校绿地率不得低于35%，绿化覆盖率应在50%以上。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山东省小学规范化学校标准中对绿化方面要求：绿地面积每块不小于50平方米，学生人均绿化用地不少于0.5平方米。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27919" y="233322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212243" y="433113"/>
            <a:ext cx="2703573" cy="1358034"/>
            <a:chOff x="539552" y="1453529"/>
            <a:chExt cx="3351645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71600" y="1707654"/>
              <a:ext cx="2753591" cy="7078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观察右图，你能得</a:t>
              </a:r>
              <a:endPara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到什么信息？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51724" y="1182343"/>
            <a:ext cx="6298461" cy="286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accent1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 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25平方米的草地每天大约能吸收一个人一天呼出的二氧化碳，制造出一个人一天需要的氧气。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FFC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1公顷树林每天大约能吸收1000千克二氧化碳，释放700千克氧气。这些氧气足够800个人呼吸之用。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FF66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《山东省中小学校园园林绿化管理办法》中规定：新建学校绿地率不得低于35%，绿化覆盖率应在50%以上。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●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山东省小学规范化学校标准中对绿化方面要求：绿地面积每块不小于50平方米，学生人均绿化用地不少于0.5平方米。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89800" y="3061308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253419" y="483518"/>
            <a:ext cx="2014325" cy="2345458"/>
            <a:chOff x="539552" y="1453529"/>
            <a:chExt cx="3351645" cy="1358034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5292"/>
                <a:gd name="adj2" fmla="val 56978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1275851" y="1706585"/>
              <a:ext cx="2149604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你能提出什么相关问题？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1918" y="3197324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251520" y="1157955"/>
            <a:ext cx="4606614" cy="2023061"/>
            <a:chOff x="539552" y="788502"/>
            <a:chExt cx="4606614" cy="2023061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788502"/>
              <a:ext cx="4606614" cy="2023061"/>
            </a:xfrm>
            <a:prstGeom prst="cloudCallout">
              <a:avLst>
                <a:gd name="adj1" fmla="val -15292"/>
                <a:gd name="adj2" fmla="val 56978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1185726" y="1199867"/>
              <a:ext cx="3629388" cy="12003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我们学校的绿地率、绿化覆盖率以及学生人均绿化用地分别是多少呢？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4783752" y="411510"/>
            <a:ext cx="4108728" cy="2282552"/>
            <a:chOff x="539552" y="1453529"/>
            <a:chExt cx="3351645" cy="1861964"/>
          </a:xfrm>
          <a:noFill/>
        </p:grpSpPr>
        <p:sp>
          <p:nvSpPr>
            <p:cNvPr id="16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861964"/>
            </a:xfrm>
            <a:prstGeom prst="cloudCallout">
              <a:avLst>
                <a:gd name="adj1" fmla="val -19658"/>
                <a:gd name="adj2" fmla="val 46467"/>
              </a:avLst>
            </a:prstGeom>
            <a:grpFill/>
            <a:ln w="19050" algn="ctr">
              <a:solidFill>
                <a:srgbClr val="FF000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954214" y="1725228"/>
              <a:ext cx="2579216" cy="12804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活动前需要先了解一下什么是绿地率、绿化覆盖率和学生人均绿化用地⋯⋯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630863" y="2780062"/>
            <a:ext cx="882898" cy="126525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9552" y="2680485"/>
            <a:ext cx="14954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666123" y="740035"/>
            <a:ext cx="3600400" cy="1766293"/>
            <a:chOff x="539552" y="1453528"/>
            <a:chExt cx="3600400" cy="1766293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8"/>
              <a:ext cx="3600400" cy="1766293"/>
            </a:xfrm>
            <a:prstGeom prst="cloudCallout">
              <a:avLst>
                <a:gd name="adj1" fmla="val -15406"/>
                <a:gd name="adj2" fmla="val 4389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983932" y="1686258"/>
              <a:ext cx="3133560" cy="12003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活动中可以采取向老师了解、查阅资料、测量、计算等方法。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 flipH="1">
            <a:off x="4565103" y="483518"/>
            <a:ext cx="4108728" cy="1853535"/>
            <a:chOff x="539552" y="1803494"/>
            <a:chExt cx="3351645" cy="1511999"/>
          </a:xfrm>
          <a:noFill/>
        </p:grpSpPr>
        <p:sp>
          <p:nvSpPr>
            <p:cNvPr id="16" name="云形标注 5"/>
            <p:cNvSpPr>
              <a:spLocks noChangeArrowheads="1"/>
            </p:cNvSpPr>
            <p:nvPr/>
          </p:nvSpPr>
          <p:spPr bwMode="auto">
            <a:xfrm>
              <a:off x="539552" y="1803494"/>
              <a:ext cx="3351645" cy="1511999"/>
            </a:xfrm>
            <a:prstGeom prst="cloudCallout">
              <a:avLst>
                <a:gd name="adj1" fmla="val -19658"/>
                <a:gd name="adj2" fmla="val 46467"/>
              </a:avLst>
            </a:prstGeom>
            <a:grpFill/>
            <a:ln w="19050" algn="ctr">
              <a:solidFill>
                <a:srgbClr val="FF000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矩形 4"/>
            <p:cNvSpPr>
              <a:spLocks noChangeArrowheads="1"/>
            </p:cNvSpPr>
            <p:nvPr/>
          </p:nvSpPr>
          <p:spPr bwMode="auto">
            <a:xfrm>
              <a:off x="925766" y="2063246"/>
              <a:ext cx="2579216" cy="9791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测量和计算绿地面积，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需要用到软尺、计算器等工具。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509"/>
          <a:stretch>
            <a:fillRect/>
          </a:stretch>
        </p:blipFill>
        <p:spPr>
          <a:xfrm>
            <a:off x="1929777" y="2621148"/>
            <a:ext cx="2314286" cy="11956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202" y="2501012"/>
            <a:ext cx="1702048" cy="170204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 flipH="1">
            <a:off x="7260726" y="2474310"/>
            <a:ext cx="882898" cy="126525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75656" y="1482143"/>
            <a:ext cx="6192688" cy="34596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1560" y="1100565"/>
            <a:ext cx="2088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活动交流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79712" y="2571750"/>
            <a:ext cx="4752528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小组内讨论交流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绿化的重要性、国家对绿化管理办法的规定。</a:t>
            </a:r>
            <a:endParaRPr lang="zh-CN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5"/>
          <p:cNvGrpSpPr/>
          <p:nvPr/>
        </p:nvGrpSpPr>
        <p:grpSpPr bwMode="auto">
          <a:xfrm flipH="1">
            <a:off x="1674756" y="1410131"/>
            <a:ext cx="6397894" cy="2982929"/>
            <a:chOff x="6005427" y="1419622"/>
            <a:chExt cx="2744788" cy="1511300"/>
          </a:xfrm>
        </p:grpSpPr>
        <p:sp>
          <p:nvSpPr>
            <p:cNvPr id="14" name="Rectangle 50"/>
            <p:cNvSpPr/>
            <p:nvPr/>
          </p:nvSpPr>
          <p:spPr>
            <a:xfrm>
              <a:off x="6253077" y="1419622"/>
              <a:ext cx="2497138" cy="1281112"/>
            </a:xfrm>
            <a:prstGeom prst="rect">
              <a:avLst/>
            </a:prstGeom>
            <a:gradFill flip="none" rotWithShape="1">
              <a:gsLst>
                <a:gs pos="0">
                  <a:srgbClr val="00B0F0">
                    <a:tint val="66000"/>
                    <a:satMod val="160000"/>
                  </a:srgbClr>
                </a:gs>
                <a:gs pos="50000">
                  <a:srgbClr val="00B0F0">
                    <a:tint val="44500"/>
                    <a:satMod val="160000"/>
                  </a:srgbClr>
                </a:gs>
                <a:gs pos="100000">
                  <a:srgbClr val="00B0F0">
                    <a:tint val="23500"/>
                    <a:satMod val="160000"/>
                  </a:srgbClr>
                </a:gs>
              </a:gsLst>
              <a:lin ang="10800000" scaled="1"/>
              <a:tileRect/>
            </a:gradFill>
            <a:ln w="476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algn="ctr" defTabSz="457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altLang="zh-CN" kern="0">
                <a:solidFill>
                  <a:srgbClr val="FFFFFF"/>
                </a:solidFill>
                <a:latin typeface="Calibri" panose="020F0502020204030204"/>
                <a:ea typeface="宋体" panose="02010600030101010101" pitchFamily="2" charset="-122"/>
                <a:cs typeface="Arial" panose="020B0604020202020204" pitchFamily="34" charset="0"/>
              </a:endParaRPr>
            </a:p>
          </p:txBody>
        </p:sp>
        <p:pic>
          <p:nvPicPr>
            <p:cNvPr id="15" name="Picture 37" descr="flickr.png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 rot="20954365">
              <a:off x="6059124" y="2250809"/>
              <a:ext cx="635000" cy="635000"/>
            </a:xfrm>
            <a:prstGeom prst="rect">
              <a:avLst/>
            </a:prstGeom>
            <a:effectLst>
              <a:reflection stA="9000" endPos="52000" dir="5400000" sy="-100000" algn="bl" rotWithShape="0"/>
            </a:effectLst>
          </p:spPr>
        </p:pic>
        <p:sp>
          <p:nvSpPr>
            <p:cNvPr id="16" name="Cloud 52"/>
            <p:cNvSpPr/>
            <p:nvPr/>
          </p:nvSpPr>
          <p:spPr>
            <a:xfrm>
              <a:off x="6005427" y="2424509"/>
              <a:ext cx="895350" cy="506413"/>
            </a:xfrm>
            <a:prstGeom prst="cloud">
              <a:avLst/>
            </a:prstGeom>
            <a:gradFill rotWithShape="1">
              <a:gsLst>
                <a:gs pos="0">
                  <a:sysClr val="window" lastClr="FFFFFF"/>
                </a:gs>
                <a:gs pos="100000">
                  <a:sysClr val="window" lastClr="FFFFFF"/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95000"/>
                </a:sysClr>
              </a:solidFill>
              <a:prstDash val="solid"/>
            </a:ln>
            <a:effectLst>
              <a:outerShdw blurRad="50800" dist="38100" dir="16200000" algn="tl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>
              <a:lvl1pPr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defTabSz="4572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altLang="zh-CN" kern="0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907162" y="2007472"/>
            <a:ext cx="7236838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通过各种渠道了解什么是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绿地率、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绿化覆盖率、人均绿化用地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0734" y="627534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调查与测量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 bwMode="auto">
          <a:xfrm>
            <a:off x="968766" y="1162868"/>
            <a:ext cx="7095588" cy="3242306"/>
            <a:chOff x="289555" y="882345"/>
            <a:chExt cx="8424936" cy="3528392"/>
          </a:xfrm>
        </p:grpSpPr>
        <p:sp>
          <p:nvSpPr>
            <p:cNvPr id="10" name="矩形 9"/>
            <p:cNvSpPr/>
            <p:nvPr/>
          </p:nvSpPr>
          <p:spPr>
            <a:xfrm>
              <a:off x="289555" y="882345"/>
              <a:ext cx="8424936" cy="3528392"/>
            </a:xfrm>
            <a:prstGeom prst="rect">
              <a:avLst/>
            </a:prstGeom>
            <a:gradFill>
              <a:gsLst>
                <a:gs pos="67000">
                  <a:srgbClr val="B7732F"/>
                </a:gs>
                <a:gs pos="0">
                  <a:srgbClr val="CC8238"/>
                </a:gs>
              </a:gsLst>
              <a:lin ang="5400000" scaled="0"/>
            </a:gradFill>
            <a:ln w="28575" cap="flat" cmpd="sng" algn="ctr">
              <a:noFill/>
              <a:prstDash val="solid"/>
            </a:ln>
            <a:effectLst>
              <a:outerShdw blurRad="44450" dist="27940" dir="5400000" algn="ctr">
                <a:srgbClr val="7A4D20"/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71450" h="6350"/>
            </a:sp3d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3398" y="1131251"/>
              <a:ext cx="8057251" cy="3127481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16831" y="1026749"/>
              <a:ext cx="8170385" cy="312558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1151586" y="1411464"/>
                <a:ext cx="7236838" cy="324851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绿地率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: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居住区用地范围内各类绿地面积的总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和占居住区用地面积的比率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它是反映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居住区绿化水平的指标之一。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indent="266700">
                  <a:lnSpc>
                    <a:spcPct val="150000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  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绿地率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各类绿地总面积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居住区用地面积</m:t>
                        </m:r>
                      </m:den>
                    </m:f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×100%</a:t>
                </a:r>
                <a:endParaRPr lang="zh-CN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51586" y="1411464"/>
                <a:ext cx="7236838" cy="3248518"/>
              </a:xfrm>
              <a:prstGeom prst="rect">
                <a:avLst/>
              </a:prstGeom>
              <a:blipFill rotWithShape="1">
                <a:blip r:embed="rId1"/>
                <a:stretch>
                  <a:fillRect l="-5" t="-15" r="1" b="-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矩形 2"/>
          <p:cNvSpPr/>
          <p:nvPr/>
        </p:nvSpPr>
        <p:spPr>
          <a:xfrm>
            <a:off x="644696" y="639647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调查与测量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59446" y="4577295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1222160937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51222160937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51222160937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51222160937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51222160937"/>
  <p:tag name="MH_LIBRARY" val="GRAPHIC"/>
  <p:tag name="MH_TYPE" val="Other"/>
  <p:tag name="MH_ORDER" val="5"/>
</p:tagLst>
</file>

<file path=ppt/tags/tag6.xml><?xml version="1.0" encoding="utf-8"?>
<p:tagLst xmlns:p="http://schemas.openxmlformats.org/presentationml/2006/main">
  <p:tag name="MH" val="20151222160937"/>
  <p:tag name="MH_LIBRARY" val="GRAPHIC"/>
  <p:tag name="MH_TYPE" val="Other"/>
  <p:tag name="MH_ORDER" val="6"/>
</p:tagLst>
</file>

<file path=ppt/tags/tag7.xml><?xml version="1.0" encoding="utf-8"?>
<p:tagLst xmlns:p="http://schemas.openxmlformats.org/presentationml/2006/main">
  <p:tag name="MH" val="20151222160937"/>
  <p:tag name="MH_LIBRARY" val="GRAPHIC"/>
  <p:tag name="MH_TYPE" val="Other"/>
  <p:tag name="MH_ORDER" val="7"/>
</p:tagLst>
</file>

<file path=ppt/tags/tag8.xml><?xml version="1.0" encoding="utf-8"?>
<p:tagLst xmlns:p="http://schemas.openxmlformats.org/presentationml/2006/main">
  <p:tag name="MH" val="20151222160937"/>
  <p:tag name="MH_LIBRARY" val="GRAPHIC"/>
  <p:tag name="MH_TYPE" val="Text"/>
  <p:tag name="MH_ORDER" val="1"/>
</p:tagLst>
</file>

<file path=ppt/tags/tag9.xml><?xml version="1.0" encoding="utf-8"?>
<p:tagLst xmlns:p="http://schemas.openxmlformats.org/presentationml/2006/main">
  <p:tag name="KSO_WPP_MARK_KEY" val="817aa88b-e58b-4423-ada4-692f8180623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1527</Words>
  <Application>WPS 演示</Application>
  <PresentationFormat>全屏显示(16:9)</PresentationFormat>
  <Paragraphs>221</Paragraphs>
  <Slides>20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Times New Roman</vt:lpstr>
      <vt:lpstr>Calibri</vt:lpstr>
      <vt:lpstr>Calibri</vt:lpstr>
      <vt:lpstr>Cambria Math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75</cp:revision>
  <dcterms:created xsi:type="dcterms:W3CDTF">2018-09-11T05:46:00Z</dcterms:created>
  <dcterms:modified xsi:type="dcterms:W3CDTF">2023-02-13T06:07:51Z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A858BA5F8D1942DA9CB35D3C6F106D87</vt:lpwstr>
  </property>
  <property fmtid="{D5CDD505-2E9C-101B-9397-08002B2CF9AE}" pid="3" name="KSOProductBuildVer">
    <vt:lpwstr>2052-11.1.0.13703</vt:lpwstr>
  </property>
</Properties>
</file>