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  <p:sldId id="465" r:id="rId31"/>
    <p:sldId id="466" r:id="rId32"/>
  </p:sldIdLst>
  <p:sldSz cx="9144000" cy="6858000" type="screen4x3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slide" Target="slide2.xml"/><Relationship Id="rId4" Type="http://schemas.openxmlformats.org/officeDocument/2006/relationships/slide" Target="slide21.xml"/><Relationship Id="rId3" Type="http://schemas.openxmlformats.org/officeDocument/2006/relationships/slide" Target="slide19.xml"/><Relationship Id="rId2" Type="http://schemas.openxmlformats.org/officeDocument/2006/relationships/slide" Target="slide3.xml"/><Relationship Id="rId1" Type="http://schemas.openxmlformats.org/officeDocument/2006/relationships/slide" Target="slide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slide" Target="slide1.xml"/><Relationship Id="rId3" Type="http://schemas.openxmlformats.org/officeDocument/2006/relationships/image" Target="../media/image4.emf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43.emf"/><Relationship Id="rId5" Type="http://schemas.openxmlformats.org/officeDocument/2006/relationships/image" Target="../media/image42.png"/><Relationship Id="rId4" Type="http://schemas.openxmlformats.org/officeDocument/2006/relationships/slide" Target="slide24.xml"/><Relationship Id="rId3" Type="http://schemas.openxmlformats.org/officeDocument/2006/relationships/slide" Target="slide1.xml"/><Relationship Id="rId2" Type="http://schemas.openxmlformats.org/officeDocument/2006/relationships/slide" Target="slide22.xml"/><Relationship Id="rId1" Type="http://schemas.openxmlformats.org/officeDocument/2006/relationships/image" Target="../media/image37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Relationship Id="rId3" Type="http://schemas.openxmlformats.org/officeDocument/2006/relationships/image" Target="../media/image28.jpeg"/><Relationship Id="rId2" Type="http://schemas.openxmlformats.org/officeDocument/2006/relationships/image" Target="../media/image49.jpeg"/><Relationship Id="rId1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21.xml"/><Relationship Id="rId4" Type="http://schemas.openxmlformats.org/officeDocument/2006/relationships/slide" Target="slide29.xml"/><Relationship Id="rId3" Type="http://schemas.openxmlformats.org/officeDocument/2006/relationships/slide" Target="slide28.xml"/><Relationship Id="rId2" Type="http://schemas.openxmlformats.org/officeDocument/2006/relationships/audio" Target="../media/audio2.wav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3.jpeg"/><Relationship Id="rId1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24.xml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24.xml"/><Relationship Id="rId1" Type="http://schemas.openxmlformats.org/officeDocument/2006/relationships/image" Target="../media/image54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2.jpeg"/><Relationship Id="rId8" Type="http://schemas.openxmlformats.org/officeDocument/2006/relationships/image" Target="../media/image61.jpeg"/><Relationship Id="rId7" Type="http://schemas.openxmlformats.org/officeDocument/2006/relationships/image" Target="../media/image60.jpeg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Relationship Id="rId3" Type="http://schemas.openxmlformats.org/officeDocument/2006/relationships/image" Target="../media/image56.jpeg"/><Relationship Id="rId2" Type="http://schemas.openxmlformats.org/officeDocument/2006/relationships/slide" Target="slide24.xml"/><Relationship Id="rId16" Type="http://schemas.openxmlformats.org/officeDocument/2006/relationships/notesSlide" Target="../notesSlides/notesSlide3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67.jpeg"/><Relationship Id="rId13" Type="http://schemas.openxmlformats.org/officeDocument/2006/relationships/image" Target="../media/image66.jpeg"/><Relationship Id="rId12" Type="http://schemas.openxmlformats.org/officeDocument/2006/relationships/image" Target="../media/image65.jpeg"/><Relationship Id="rId11" Type="http://schemas.openxmlformats.org/officeDocument/2006/relationships/image" Target="../media/image64.jpeg"/><Relationship Id="rId10" Type="http://schemas.openxmlformats.org/officeDocument/2006/relationships/image" Target="../media/image63.jpeg"/><Relationship Id="rId1" Type="http://schemas.openxmlformats.org/officeDocument/2006/relationships/image" Target="../media/image5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GIF"/><Relationship Id="rId3" Type="http://schemas.openxmlformats.org/officeDocument/2006/relationships/image" Target="NULL" TargetMode="External"/><Relationship Id="rId2" Type="http://schemas.openxmlformats.org/officeDocument/2006/relationships/image" Target="../media/image5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GIF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0" y="1120388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单</a:t>
            </a:r>
            <a:r>
              <a:rPr lang="zh-CN" altLang="en-US" sz="3200" dirty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元   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圆柱与圆锥</a:t>
            </a:r>
            <a:endParaRPr lang="zh-CN" altLang="en-US" sz="3200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9283" y="2204864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面的旋转</a:t>
            </a:r>
            <a:endParaRPr lang="zh-CN" altLang="en-US" sz="6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Group 42"/>
          <p:cNvGrpSpPr/>
          <p:nvPr/>
        </p:nvGrpSpPr>
        <p:grpSpPr bwMode="auto">
          <a:xfrm>
            <a:off x="2427273" y="4662492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713289" y="4652974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927867" y="4652974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212695" y="4662492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758315" y="3573016"/>
            <a:ext cx="16273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课</a:t>
            </a:r>
            <a:r>
              <a:rPr lang="zh-CN" altLang="en-US" sz="3200" dirty="0" smtClean="0">
                <a:solidFill>
                  <a:srgbClr val="C00000"/>
                </a:solidFill>
                <a:latin typeface="华文仿宋" pitchFamily="2" charset="-122"/>
                <a:ea typeface="华文仿宋" pitchFamily="2" charset="-122"/>
              </a:rPr>
              <a:t>时</a:t>
            </a:r>
            <a:endParaRPr lang="zh-CN" altLang="en-US" sz="3200" dirty="0">
              <a:solidFill>
                <a:srgbClr val="C00000"/>
              </a:solidFill>
              <a:latin typeface="华文仿宋" pitchFamily="2" charset="-122"/>
              <a:ea typeface="华文仿宋" pitchFamily="2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9"/>
          <p:cNvGrpSpPr/>
          <p:nvPr/>
        </p:nvGrpSpPr>
        <p:grpSpPr bwMode="auto">
          <a:xfrm>
            <a:off x="1500166" y="785794"/>
            <a:ext cx="1500198" cy="2428892"/>
            <a:chOff x="960" y="384"/>
            <a:chExt cx="1056" cy="1584"/>
          </a:xfrm>
        </p:grpSpPr>
        <p:sp>
          <p:nvSpPr>
            <p:cNvPr id="4" name="Oval 20"/>
            <p:cNvSpPr>
              <a:spLocks noChangeArrowheads="1"/>
            </p:cNvSpPr>
            <p:nvPr/>
          </p:nvSpPr>
          <p:spPr bwMode="auto">
            <a:xfrm>
              <a:off x="960" y="384"/>
              <a:ext cx="1056" cy="38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" name="Group 21"/>
            <p:cNvGrpSpPr/>
            <p:nvPr/>
          </p:nvGrpSpPr>
          <p:grpSpPr bwMode="auto">
            <a:xfrm>
              <a:off x="960" y="1584"/>
              <a:ext cx="1056" cy="384"/>
              <a:chOff x="1152" y="3216"/>
              <a:chExt cx="1056" cy="336"/>
            </a:xfrm>
          </p:grpSpPr>
          <p:sp>
            <p:nvSpPr>
              <p:cNvPr id="8" name="Oval 22"/>
              <p:cNvSpPr>
                <a:spLocks noChangeArrowheads="1"/>
              </p:cNvSpPr>
              <p:nvPr/>
            </p:nvSpPr>
            <p:spPr bwMode="auto">
              <a:xfrm>
                <a:off x="1152" y="3216"/>
                <a:ext cx="1056" cy="33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prstDash val="sysDot"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Freeform 23"/>
              <p:cNvSpPr/>
              <p:nvPr/>
            </p:nvSpPr>
            <p:spPr bwMode="auto">
              <a:xfrm>
                <a:off x="1152" y="3360"/>
                <a:ext cx="1056" cy="192"/>
              </a:xfrm>
              <a:custGeom>
                <a:avLst/>
                <a:gdLst>
                  <a:gd name="T0" fmla="*/ 0 w 1056"/>
                  <a:gd name="T1" fmla="*/ 0 h 192"/>
                  <a:gd name="T2" fmla="*/ 0 w 1056"/>
                  <a:gd name="T3" fmla="*/ 36 h 192"/>
                  <a:gd name="T4" fmla="*/ 12 w 1056"/>
                  <a:gd name="T5" fmla="*/ 60 h 192"/>
                  <a:gd name="T6" fmla="*/ 36 w 1056"/>
                  <a:gd name="T7" fmla="*/ 90 h 192"/>
                  <a:gd name="T8" fmla="*/ 51 w 1056"/>
                  <a:gd name="T9" fmla="*/ 96 h 192"/>
                  <a:gd name="T10" fmla="*/ 99 w 1056"/>
                  <a:gd name="T11" fmla="*/ 123 h 192"/>
                  <a:gd name="T12" fmla="*/ 174 w 1056"/>
                  <a:gd name="T13" fmla="*/ 150 h 192"/>
                  <a:gd name="T14" fmla="*/ 312 w 1056"/>
                  <a:gd name="T15" fmla="*/ 177 h 192"/>
                  <a:gd name="T16" fmla="*/ 408 w 1056"/>
                  <a:gd name="T17" fmla="*/ 186 h 192"/>
                  <a:gd name="T18" fmla="*/ 513 w 1056"/>
                  <a:gd name="T19" fmla="*/ 192 h 192"/>
                  <a:gd name="T20" fmla="*/ 615 w 1056"/>
                  <a:gd name="T21" fmla="*/ 189 h 192"/>
                  <a:gd name="T22" fmla="*/ 714 w 1056"/>
                  <a:gd name="T23" fmla="*/ 183 h 192"/>
                  <a:gd name="T24" fmla="*/ 768 w 1056"/>
                  <a:gd name="T25" fmla="*/ 174 h 192"/>
                  <a:gd name="T26" fmla="*/ 888 w 1056"/>
                  <a:gd name="T27" fmla="*/ 147 h 192"/>
                  <a:gd name="T28" fmla="*/ 975 w 1056"/>
                  <a:gd name="T29" fmla="*/ 114 h 192"/>
                  <a:gd name="T30" fmla="*/ 1002 w 1056"/>
                  <a:gd name="T31" fmla="*/ 96 h 192"/>
                  <a:gd name="T32" fmla="*/ 1044 w 1056"/>
                  <a:gd name="T33" fmla="*/ 60 h 192"/>
                  <a:gd name="T34" fmla="*/ 1056 w 1056"/>
                  <a:gd name="T35" fmla="*/ 36 h 192"/>
                  <a:gd name="T36" fmla="*/ 1056 w 1056"/>
                  <a:gd name="T37" fmla="*/ 1 h 19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056"/>
                  <a:gd name="T58" fmla="*/ 0 h 192"/>
                  <a:gd name="T59" fmla="*/ 1056 w 1056"/>
                  <a:gd name="T60" fmla="*/ 192 h 192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056" h="192">
                    <a:moveTo>
                      <a:pt x="0" y="0"/>
                    </a:moveTo>
                    <a:lnTo>
                      <a:pt x="0" y="36"/>
                    </a:lnTo>
                    <a:lnTo>
                      <a:pt x="12" y="60"/>
                    </a:lnTo>
                    <a:lnTo>
                      <a:pt x="36" y="90"/>
                    </a:lnTo>
                    <a:lnTo>
                      <a:pt x="51" y="96"/>
                    </a:lnTo>
                    <a:lnTo>
                      <a:pt x="99" y="123"/>
                    </a:lnTo>
                    <a:lnTo>
                      <a:pt x="174" y="150"/>
                    </a:lnTo>
                    <a:lnTo>
                      <a:pt x="312" y="177"/>
                    </a:lnTo>
                    <a:lnTo>
                      <a:pt x="408" y="186"/>
                    </a:lnTo>
                    <a:lnTo>
                      <a:pt x="513" y="192"/>
                    </a:lnTo>
                    <a:lnTo>
                      <a:pt x="615" y="189"/>
                    </a:lnTo>
                    <a:lnTo>
                      <a:pt x="714" y="183"/>
                    </a:lnTo>
                    <a:lnTo>
                      <a:pt x="768" y="174"/>
                    </a:lnTo>
                    <a:lnTo>
                      <a:pt x="888" y="147"/>
                    </a:lnTo>
                    <a:lnTo>
                      <a:pt x="975" y="114"/>
                    </a:lnTo>
                    <a:lnTo>
                      <a:pt x="1002" y="96"/>
                    </a:lnTo>
                    <a:lnTo>
                      <a:pt x="1044" y="60"/>
                    </a:lnTo>
                    <a:lnTo>
                      <a:pt x="1056" y="36"/>
                    </a:lnTo>
                    <a:lnTo>
                      <a:pt x="1056" y="1"/>
                    </a:ln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" name="Line 24"/>
            <p:cNvSpPr>
              <a:spLocks noChangeShapeType="1"/>
            </p:cNvSpPr>
            <p:nvPr/>
          </p:nvSpPr>
          <p:spPr bwMode="auto">
            <a:xfrm>
              <a:off x="2016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25"/>
            <p:cNvSpPr>
              <a:spLocks noChangeShapeType="1"/>
            </p:cNvSpPr>
            <p:nvPr/>
          </p:nvSpPr>
          <p:spPr bwMode="auto">
            <a:xfrm>
              <a:off x="960" y="576"/>
              <a:ext cx="0" cy="12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10" name="直接箭头连接符 9"/>
          <p:cNvCxnSpPr/>
          <p:nvPr/>
        </p:nvCxnSpPr>
        <p:spPr>
          <a:xfrm>
            <a:off x="2571736" y="1071546"/>
            <a:ext cx="18573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500562" y="785794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上底面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2571736" y="2058407"/>
            <a:ext cx="18573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500562" y="177265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侧面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2571736" y="2928934"/>
            <a:ext cx="18573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4500562" y="264318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下底面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8" name="dt21a.jpg" descr="id:2147506219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2987"/>
          <a:stretch>
            <a:fillRect/>
          </a:stretch>
        </p:blipFill>
        <p:spPr>
          <a:xfrm>
            <a:off x="1428728" y="3500438"/>
            <a:ext cx="1857388" cy="2357454"/>
          </a:xfrm>
          <a:prstGeom prst="rect">
            <a:avLst/>
          </a:prstGeom>
        </p:spPr>
      </p:pic>
      <p:cxnSp>
        <p:nvCxnSpPr>
          <p:cNvPr id="19" name="直接箭头连接符 18"/>
          <p:cNvCxnSpPr/>
          <p:nvPr/>
        </p:nvCxnSpPr>
        <p:spPr>
          <a:xfrm>
            <a:off x="2513286" y="4474028"/>
            <a:ext cx="18573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4442112" y="4188276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侧面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21" name="直接箭头连接符 20"/>
          <p:cNvCxnSpPr/>
          <p:nvPr/>
        </p:nvCxnSpPr>
        <p:spPr>
          <a:xfrm>
            <a:off x="2513286" y="5344555"/>
            <a:ext cx="18573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4442112" y="5058803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底面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  <p:bldP spid="20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857232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垂直剪开圆柱。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68612" name="组合 553"/>
          <p:cNvGrpSpPr/>
          <p:nvPr/>
        </p:nvGrpSpPr>
        <p:grpSpPr bwMode="auto">
          <a:xfrm>
            <a:off x="928662" y="2071678"/>
            <a:ext cx="1714512" cy="2562236"/>
            <a:chOff x="2595" y="13755"/>
            <a:chExt cx="930" cy="1560"/>
          </a:xfrm>
        </p:grpSpPr>
        <p:sp>
          <p:nvSpPr>
            <p:cNvPr id="68613" name="自选图形 554"/>
            <p:cNvSpPr>
              <a:spLocks noChangeArrowheads="1"/>
            </p:cNvSpPr>
            <p:nvPr/>
          </p:nvSpPr>
          <p:spPr bwMode="auto">
            <a:xfrm>
              <a:off x="2595" y="13755"/>
              <a:ext cx="930" cy="1560"/>
            </a:xfrm>
            <a:prstGeom prst="can">
              <a:avLst>
                <a:gd name="adj" fmla="val 41935"/>
              </a:avLst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614" name="椭圆 555"/>
            <p:cNvSpPr>
              <a:spLocks noChangeArrowheads="1"/>
            </p:cNvSpPr>
            <p:nvPr/>
          </p:nvSpPr>
          <p:spPr bwMode="auto">
            <a:xfrm>
              <a:off x="2595" y="14940"/>
              <a:ext cx="930" cy="360"/>
            </a:xfrm>
            <a:prstGeom prst="ellipse">
              <a:avLst/>
            </a:prstGeom>
            <a:noFill/>
            <a:ln w="9525" cap="rnd">
              <a:solidFill>
                <a:srgbClr val="FFFFFF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8615" name="自选图形 557"/>
          <p:cNvCxnSpPr>
            <a:cxnSpLocks noChangeShapeType="1"/>
          </p:cNvCxnSpPr>
          <p:nvPr/>
        </p:nvCxnSpPr>
        <p:spPr bwMode="auto">
          <a:xfrm>
            <a:off x="1785918" y="2761511"/>
            <a:ext cx="0" cy="1847766"/>
          </a:xfrm>
          <a:prstGeom prst="straightConnector1">
            <a:avLst/>
          </a:prstGeom>
          <a:noFill/>
          <a:ln w="38100">
            <a:solidFill>
              <a:srgbClr val="C00000"/>
            </a:solidFill>
            <a:prstDash val="sysDot"/>
            <a:round/>
          </a:ln>
        </p:spPr>
      </p:cxnSp>
      <p:cxnSp>
        <p:nvCxnSpPr>
          <p:cNvPr id="68616" name="自选图形 559"/>
          <p:cNvCxnSpPr>
            <a:cxnSpLocks noChangeShapeType="1"/>
          </p:cNvCxnSpPr>
          <p:nvPr/>
        </p:nvCxnSpPr>
        <p:spPr bwMode="auto">
          <a:xfrm>
            <a:off x="2643174" y="3429000"/>
            <a:ext cx="1438275" cy="0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68621" name="自选图形 563"/>
          <p:cNvCxnSpPr>
            <a:cxnSpLocks noChangeShapeType="1"/>
            <a:endCxn id="68619" idx="2"/>
          </p:cNvCxnSpPr>
          <p:nvPr/>
        </p:nvCxnSpPr>
        <p:spPr bwMode="auto">
          <a:xfrm flipV="1">
            <a:off x="1785918" y="1908062"/>
            <a:ext cx="3286148" cy="430316"/>
          </a:xfrm>
          <a:prstGeom prst="bentConnector3">
            <a:avLst>
              <a:gd name="adj1" fmla="val 292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cxnSp>
        <p:nvCxnSpPr>
          <p:cNvPr id="68622" name="自选图形 564"/>
          <p:cNvCxnSpPr>
            <a:cxnSpLocks noChangeShapeType="1"/>
            <a:endCxn id="30" idx="2"/>
          </p:cNvCxnSpPr>
          <p:nvPr/>
        </p:nvCxnSpPr>
        <p:spPr bwMode="auto">
          <a:xfrm>
            <a:off x="1785918" y="4714884"/>
            <a:ext cx="3357586" cy="306492"/>
          </a:xfrm>
          <a:prstGeom prst="bentConnector3">
            <a:avLst>
              <a:gd name="adj1" fmla="val 27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grpSp>
        <p:nvGrpSpPr>
          <p:cNvPr id="20" name="组合 19"/>
          <p:cNvGrpSpPr/>
          <p:nvPr/>
        </p:nvGrpSpPr>
        <p:grpSpPr>
          <a:xfrm>
            <a:off x="5072066" y="1285860"/>
            <a:ext cx="1285884" cy="1244404"/>
            <a:chOff x="4572000" y="1285860"/>
            <a:chExt cx="1285884" cy="1244404"/>
          </a:xfrm>
        </p:grpSpPr>
        <p:sp>
          <p:nvSpPr>
            <p:cNvPr id="68619" name="椭圆 560"/>
            <p:cNvSpPr>
              <a:spLocks noChangeArrowheads="1"/>
            </p:cNvSpPr>
            <p:nvPr/>
          </p:nvSpPr>
          <p:spPr bwMode="auto">
            <a:xfrm>
              <a:off x="4572000" y="1285860"/>
              <a:ext cx="1285884" cy="1244404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4714876" y="157161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上面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071934" y="2500306"/>
            <a:ext cx="3571900" cy="1928826"/>
            <a:chOff x="4071934" y="2500306"/>
            <a:chExt cx="3571900" cy="1928826"/>
          </a:xfrm>
        </p:grpSpPr>
        <p:sp>
          <p:nvSpPr>
            <p:cNvPr id="68618" name="矩形 556"/>
            <p:cNvSpPr>
              <a:spLocks noChangeArrowheads="1"/>
            </p:cNvSpPr>
            <p:nvPr/>
          </p:nvSpPr>
          <p:spPr bwMode="auto">
            <a:xfrm>
              <a:off x="4071934" y="2500306"/>
              <a:ext cx="3571900" cy="1928826"/>
            </a:xfrm>
            <a:prstGeom prst="rect">
              <a:avLst/>
            </a:prstGeom>
            <a:solidFill>
              <a:srgbClr val="0070C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286380" y="300037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侧面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43504" y="4399174"/>
            <a:ext cx="1285884" cy="1244404"/>
            <a:chOff x="4572000" y="1285860"/>
            <a:chExt cx="1285884" cy="1244404"/>
          </a:xfrm>
        </p:grpSpPr>
        <p:sp>
          <p:nvSpPr>
            <p:cNvPr id="30" name="椭圆 560"/>
            <p:cNvSpPr>
              <a:spLocks noChangeArrowheads="1"/>
            </p:cNvSpPr>
            <p:nvPr/>
          </p:nvSpPr>
          <p:spPr bwMode="auto">
            <a:xfrm>
              <a:off x="4572000" y="1285860"/>
              <a:ext cx="1285884" cy="1244404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zh-CN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4714876" y="157161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下面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8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857232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②斜着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剪开圆柱。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69635" name="自选图形 572"/>
          <p:cNvCxnSpPr>
            <a:cxnSpLocks noChangeShapeType="1"/>
          </p:cNvCxnSpPr>
          <p:nvPr/>
        </p:nvCxnSpPr>
        <p:spPr bwMode="auto">
          <a:xfrm>
            <a:off x="1644378" y="3557814"/>
            <a:ext cx="2787032" cy="0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69636" name="自选图形 578"/>
          <p:cNvCxnSpPr>
            <a:cxnSpLocks noChangeShapeType="1"/>
          </p:cNvCxnSpPr>
          <p:nvPr/>
        </p:nvCxnSpPr>
        <p:spPr bwMode="auto">
          <a:xfrm>
            <a:off x="1072206" y="4591415"/>
            <a:ext cx="4392805" cy="406058"/>
          </a:xfrm>
          <a:prstGeom prst="bentConnector3">
            <a:avLst>
              <a:gd name="adj1" fmla="val 0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grpSp>
        <p:nvGrpSpPr>
          <p:cNvPr id="14" name="组合 13"/>
          <p:cNvGrpSpPr/>
          <p:nvPr/>
        </p:nvGrpSpPr>
        <p:grpSpPr>
          <a:xfrm>
            <a:off x="500034" y="2579584"/>
            <a:ext cx="1144344" cy="1919545"/>
            <a:chOff x="500034" y="2579584"/>
            <a:chExt cx="1144344" cy="1919545"/>
          </a:xfrm>
        </p:grpSpPr>
        <p:sp>
          <p:nvSpPr>
            <p:cNvPr id="69640" name="自选图形 569"/>
            <p:cNvSpPr>
              <a:spLocks noChangeArrowheads="1"/>
            </p:cNvSpPr>
            <p:nvPr/>
          </p:nvSpPr>
          <p:spPr bwMode="auto">
            <a:xfrm>
              <a:off x="500034" y="2579584"/>
              <a:ext cx="1144344" cy="1919545"/>
            </a:xfrm>
            <a:prstGeom prst="can">
              <a:avLst>
                <a:gd name="adj" fmla="val 41935"/>
              </a:avLst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641" name="椭圆 570"/>
            <p:cNvSpPr>
              <a:spLocks noChangeArrowheads="1"/>
            </p:cNvSpPr>
            <p:nvPr/>
          </p:nvSpPr>
          <p:spPr bwMode="auto">
            <a:xfrm>
              <a:off x="500034" y="4037700"/>
              <a:ext cx="1144344" cy="442972"/>
            </a:xfrm>
            <a:prstGeom prst="ellipse">
              <a:avLst/>
            </a:prstGeom>
            <a:noFill/>
            <a:ln w="9525" cap="rnd">
              <a:solidFill>
                <a:srgbClr val="FFFFFF"/>
              </a:solidFill>
              <a:prstDash val="sysDot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69642" name="自选图形 571"/>
          <p:cNvCxnSpPr>
            <a:cxnSpLocks noChangeShapeType="1"/>
          </p:cNvCxnSpPr>
          <p:nvPr/>
        </p:nvCxnSpPr>
        <p:spPr bwMode="auto">
          <a:xfrm flipH="1">
            <a:off x="815036" y="3096385"/>
            <a:ext cx="497113" cy="1292001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</p:cxnSp>
      <p:cxnSp>
        <p:nvCxnSpPr>
          <p:cNvPr id="69644" name="自选图形 577"/>
          <p:cNvCxnSpPr>
            <a:cxnSpLocks noChangeShapeType="1"/>
          </p:cNvCxnSpPr>
          <p:nvPr/>
        </p:nvCxnSpPr>
        <p:spPr bwMode="auto">
          <a:xfrm flipV="1">
            <a:off x="1072206" y="2247355"/>
            <a:ext cx="4392805" cy="516801"/>
          </a:xfrm>
          <a:prstGeom prst="bentConnector3">
            <a:avLst>
              <a:gd name="adj1" fmla="val -5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grpSp>
        <p:nvGrpSpPr>
          <p:cNvPr id="16" name="组合 15"/>
          <p:cNvGrpSpPr/>
          <p:nvPr/>
        </p:nvGrpSpPr>
        <p:grpSpPr>
          <a:xfrm>
            <a:off x="5594211" y="1785926"/>
            <a:ext cx="1144344" cy="1107430"/>
            <a:chOff x="5594211" y="1785926"/>
            <a:chExt cx="1144344" cy="1107430"/>
          </a:xfrm>
        </p:grpSpPr>
        <p:sp>
          <p:nvSpPr>
            <p:cNvPr id="69637" name="椭圆 575"/>
            <p:cNvSpPr>
              <a:spLocks noChangeArrowheads="1"/>
            </p:cNvSpPr>
            <p:nvPr/>
          </p:nvSpPr>
          <p:spPr bwMode="auto">
            <a:xfrm>
              <a:off x="5594211" y="1785926"/>
              <a:ext cx="1144344" cy="1107430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5643570" y="200024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上面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43809" y="2893356"/>
            <a:ext cx="4282062" cy="1495030"/>
            <a:chOff x="4043809" y="2893356"/>
            <a:chExt cx="4282062" cy="1495030"/>
          </a:xfrm>
        </p:grpSpPr>
        <p:sp>
          <p:nvSpPr>
            <p:cNvPr id="69643" name="自选图形 580"/>
            <p:cNvSpPr>
              <a:spLocks noChangeArrowheads="1"/>
            </p:cNvSpPr>
            <p:nvPr/>
          </p:nvSpPr>
          <p:spPr bwMode="auto">
            <a:xfrm>
              <a:off x="4043809" y="2893356"/>
              <a:ext cx="4282062" cy="1495030"/>
            </a:xfrm>
            <a:prstGeom prst="parallelogram">
              <a:avLst>
                <a:gd name="adj" fmla="val 71605"/>
              </a:avLst>
            </a:prstGeom>
            <a:solidFill>
              <a:srgbClr val="0070C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643570" y="3357562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侧面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94211" y="4388386"/>
            <a:ext cx="1144344" cy="1107430"/>
            <a:chOff x="5594211" y="4388386"/>
            <a:chExt cx="1144344" cy="1107430"/>
          </a:xfrm>
        </p:grpSpPr>
        <p:sp>
          <p:nvSpPr>
            <p:cNvPr id="69638" name="椭圆 576"/>
            <p:cNvSpPr>
              <a:spLocks noChangeArrowheads="1"/>
            </p:cNvSpPr>
            <p:nvPr/>
          </p:nvSpPr>
          <p:spPr bwMode="auto">
            <a:xfrm>
              <a:off x="5594211" y="4388386"/>
              <a:ext cx="1144344" cy="1107430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643570" y="4643446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下面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857232"/>
            <a:ext cx="26564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③剪开圆锥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70659" name="自选图形 586"/>
          <p:cNvCxnSpPr>
            <a:cxnSpLocks noChangeShapeType="1"/>
          </p:cNvCxnSpPr>
          <p:nvPr/>
        </p:nvCxnSpPr>
        <p:spPr bwMode="auto">
          <a:xfrm flipV="1">
            <a:off x="2820513" y="3216725"/>
            <a:ext cx="1609904" cy="14635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grpSp>
        <p:nvGrpSpPr>
          <p:cNvPr id="70661" name="组合 585"/>
          <p:cNvGrpSpPr/>
          <p:nvPr/>
        </p:nvGrpSpPr>
        <p:grpSpPr bwMode="auto">
          <a:xfrm>
            <a:off x="1371599" y="2206876"/>
            <a:ext cx="1375736" cy="1844072"/>
            <a:chOff x="4020" y="5565"/>
            <a:chExt cx="1410" cy="1890"/>
          </a:xfrm>
        </p:grpSpPr>
        <p:sp>
          <p:nvSpPr>
            <p:cNvPr id="70662" name="自选图形 583"/>
            <p:cNvSpPr>
              <a:spLocks noChangeArrowheads="1"/>
            </p:cNvSpPr>
            <p:nvPr/>
          </p:nvSpPr>
          <p:spPr bwMode="auto">
            <a:xfrm>
              <a:off x="4020" y="5565"/>
              <a:ext cx="1410" cy="1635"/>
            </a:xfrm>
            <a:prstGeom prst="triangle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663" name="椭圆 584"/>
            <p:cNvSpPr>
              <a:spLocks noChangeArrowheads="1"/>
            </p:cNvSpPr>
            <p:nvPr/>
          </p:nvSpPr>
          <p:spPr bwMode="auto">
            <a:xfrm>
              <a:off x="4020" y="7020"/>
              <a:ext cx="1410" cy="435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70664" name="自选图形 587"/>
          <p:cNvCxnSpPr>
            <a:cxnSpLocks noChangeShapeType="1"/>
          </p:cNvCxnSpPr>
          <p:nvPr/>
        </p:nvCxnSpPr>
        <p:spPr bwMode="auto">
          <a:xfrm>
            <a:off x="2059467" y="2265418"/>
            <a:ext cx="0" cy="1770895"/>
          </a:xfrm>
          <a:prstGeom prst="straightConnector1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</p:spPr>
      </p:cxnSp>
      <p:cxnSp>
        <p:nvCxnSpPr>
          <p:cNvPr id="17" name="自选图形 578"/>
          <p:cNvCxnSpPr>
            <a:cxnSpLocks noChangeShapeType="1"/>
          </p:cNvCxnSpPr>
          <p:nvPr/>
        </p:nvCxnSpPr>
        <p:spPr bwMode="auto">
          <a:xfrm>
            <a:off x="2071670" y="4071942"/>
            <a:ext cx="3786214" cy="428628"/>
          </a:xfrm>
          <a:prstGeom prst="bentConnector3">
            <a:avLst>
              <a:gd name="adj1" fmla="val 57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grpSp>
        <p:nvGrpSpPr>
          <p:cNvPr id="21" name="组合 20"/>
          <p:cNvGrpSpPr/>
          <p:nvPr/>
        </p:nvGrpSpPr>
        <p:grpSpPr>
          <a:xfrm>
            <a:off x="4840211" y="1928802"/>
            <a:ext cx="3380799" cy="1975792"/>
            <a:chOff x="4840211" y="1928802"/>
            <a:chExt cx="3380799" cy="1975792"/>
          </a:xfrm>
        </p:grpSpPr>
        <p:grpSp>
          <p:nvGrpSpPr>
            <p:cNvPr id="70666" name="组合 595"/>
            <p:cNvGrpSpPr/>
            <p:nvPr/>
          </p:nvGrpSpPr>
          <p:grpSpPr bwMode="auto">
            <a:xfrm>
              <a:off x="4840211" y="1928802"/>
              <a:ext cx="3380799" cy="1975792"/>
              <a:chOff x="5265" y="5100"/>
              <a:chExt cx="4050" cy="2025"/>
            </a:xfrm>
          </p:grpSpPr>
          <p:grpSp>
            <p:nvGrpSpPr>
              <p:cNvPr id="70667" name="组合 593"/>
              <p:cNvGrpSpPr/>
              <p:nvPr/>
            </p:nvGrpSpPr>
            <p:grpSpPr bwMode="auto">
              <a:xfrm>
                <a:off x="5265" y="5100"/>
                <a:ext cx="4050" cy="1815"/>
                <a:chOff x="5265" y="5100"/>
                <a:chExt cx="4050" cy="1815"/>
              </a:xfrm>
            </p:grpSpPr>
            <p:sp>
              <p:nvSpPr>
                <p:cNvPr id="70668" name="自选图形 590"/>
                <p:cNvSpPr>
                  <a:spLocks noChangeArrowheads="1"/>
                </p:cNvSpPr>
                <p:nvPr/>
              </p:nvSpPr>
              <p:spPr bwMode="auto">
                <a:xfrm>
                  <a:off x="5295" y="5100"/>
                  <a:ext cx="3990" cy="1410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0070C0"/>
                </a:solidFill>
                <a:ln w="9525">
                  <a:noFill/>
                  <a:miter lim="800000"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sz="18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  <a:ea typeface="宋体" panose="02010600030101010101" pitchFamily="2" charset="-122"/>
                    <a:cs typeface="宋体" panose="02010600030101010101" pitchFamily="2" charset="-122"/>
                  </a:endParaRPr>
                </a:p>
              </p:txBody>
            </p:sp>
            <p:sp>
              <p:nvSpPr>
                <p:cNvPr id="70669" name="椭圆 591"/>
                <p:cNvSpPr>
                  <a:spLocks noChangeArrowheads="1"/>
                </p:cNvSpPr>
                <p:nvPr/>
              </p:nvSpPr>
              <p:spPr bwMode="auto">
                <a:xfrm>
                  <a:off x="5265" y="6255"/>
                  <a:ext cx="4050" cy="660"/>
                </a:xfrm>
                <a:prstGeom prst="ellipse">
                  <a:avLst/>
                </a:prstGeom>
                <a:solidFill>
                  <a:srgbClr val="0070C0"/>
                </a:solidFill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sp>
            <p:nvSpPr>
              <p:cNvPr id="70670" name="椭圆 594"/>
              <p:cNvSpPr>
                <a:spLocks noChangeArrowheads="1"/>
              </p:cNvSpPr>
              <p:nvPr/>
            </p:nvSpPr>
            <p:spPr bwMode="auto">
              <a:xfrm>
                <a:off x="5340" y="6060"/>
                <a:ext cx="3855" cy="1065"/>
              </a:xfrm>
              <a:prstGeom prst="ellipse">
                <a:avLst/>
              </a:prstGeom>
              <a:solidFill>
                <a:srgbClr val="0070C0"/>
              </a:solidFill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6000760" y="2714620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侧面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81779" y="3904594"/>
            <a:ext cx="1200110" cy="1229381"/>
            <a:chOff x="5981779" y="3904594"/>
            <a:chExt cx="1200110" cy="1229381"/>
          </a:xfrm>
        </p:grpSpPr>
        <p:sp>
          <p:nvSpPr>
            <p:cNvPr id="70665" name="椭圆 589"/>
            <p:cNvSpPr>
              <a:spLocks noChangeArrowheads="1"/>
            </p:cNvSpPr>
            <p:nvPr/>
          </p:nvSpPr>
          <p:spPr bwMode="auto">
            <a:xfrm>
              <a:off x="5981779" y="3904594"/>
              <a:ext cx="1200110" cy="1229381"/>
            </a:xfrm>
            <a:prstGeom prst="ellipse">
              <a:avLst/>
            </a:prstGeom>
            <a:solidFill>
              <a:srgbClr val="0070C0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just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en-US" altLang="zh-CN" sz="1200" b="1" i="0" u="none" strike="noStrike" cap="none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72198" y="4214818"/>
              <a:ext cx="100540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 smtClean="0">
                  <a:latin typeface="华文楷体" pitchFamily="2" charset="-122"/>
                  <a:ea typeface="华文楷体" pitchFamily="2" charset="-122"/>
                </a:rPr>
                <a:t>下面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0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0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34" y="928670"/>
            <a:ext cx="389241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①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圆柱体的横截面。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1682" name="图片 617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2500306"/>
            <a:ext cx="291897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自选图形 618"/>
          <p:cNvSpPr>
            <a:spLocks noChangeArrowheads="1"/>
          </p:cNvSpPr>
          <p:nvPr/>
        </p:nvSpPr>
        <p:spPr bwMode="auto">
          <a:xfrm>
            <a:off x="6429388" y="3000373"/>
            <a:ext cx="1943154" cy="1466854"/>
          </a:xfrm>
          <a:prstGeom prst="can">
            <a:avLst>
              <a:gd name="adj" fmla="val 41333"/>
            </a:avLst>
          </a:prstGeom>
          <a:solidFill>
            <a:srgbClr val="4F81B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1684" name="自选图形 619"/>
          <p:cNvSpPr>
            <a:spLocks noChangeArrowheads="1"/>
          </p:cNvSpPr>
          <p:nvPr/>
        </p:nvSpPr>
        <p:spPr bwMode="auto">
          <a:xfrm>
            <a:off x="4357686" y="3571877"/>
            <a:ext cx="1943154" cy="906784"/>
          </a:xfrm>
          <a:prstGeom prst="can">
            <a:avLst>
              <a:gd name="adj" fmla="val 41333"/>
            </a:avLst>
          </a:prstGeom>
          <a:solidFill>
            <a:srgbClr val="4F81BD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71685" name="自选图形 620"/>
          <p:cNvCxnSpPr>
            <a:cxnSpLocks noChangeShapeType="1"/>
          </p:cNvCxnSpPr>
          <p:nvPr/>
        </p:nvCxnSpPr>
        <p:spPr bwMode="auto">
          <a:xfrm>
            <a:off x="3000364" y="3929066"/>
            <a:ext cx="1285884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71686" name="自选图形 621"/>
          <p:cNvCxnSpPr>
            <a:cxnSpLocks noChangeShapeType="1"/>
            <a:stCxn id="71683" idx="1"/>
          </p:cNvCxnSpPr>
          <p:nvPr/>
        </p:nvCxnSpPr>
        <p:spPr bwMode="auto">
          <a:xfrm rot="16200000" flipV="1">
            <a:off x="6915178" y="2514585"/>
            <a:ext cx="928695" cy="42881"/>
          </a:xfrm>
          <a:prstGeom prst="bentConnector3">
            <a:avLst>
              <a:gd name="adj1" fmla="val 50000"/>
            </a:avLst>
          </a:prstGeom>
          <a:noFill/>
          <a:ln w="25400">
            <a:solidFill>
              <a:srgbClr val="000000"/>
            </a:solidFill>
            <a:miter lim="800000"/>
            <a:tailEnd type="triangle" w="med" len="med"/>
          </a:ln>
        </p:spPr>
      </p:cxnSp>
      <p:sp>
        <p:nvSpPr>
          <p:cNvPr id="18" name="矩形 17"/>
          <p:cNvSpPr/>
          <p:nvPr/>
        </p:nvSpPr>
        <p:spPr>
          <a:xfrm>
            <a:off x="6286512" y="157161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截面是个圆形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6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1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1683" grpId="0" animBg="1"/>
      <p:bldP spid="71684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92867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竖着切开圆柱体：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90114" name="图片 6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143116"/>
            <a:ext cx="2000264" cy="259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0115" name="自选图形 622"/>
          <p:cNvCxnSpPr>
            <a:cxnSpLocks noChangeShapeType="1"/>
          </p:cNvCxnSpPr>
          <p:nvPr/>
        </p:nvCxnSpPr>
        <p:spPr bwMode="auto">
          <a:xfrm>
            <a:off x="2143108" y="3357562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pic>
        <p:nvPicPr>
          <p:cNvPr id="90116" name="图片 62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428868"/>
            <a:ext cx="1214446" cy="2204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7" name="图片 624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2214554"/>
            <a:ext cx="13202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自选图形 622"/>
          <p:cNvCxnSpPr>
            <a:cxnSpLocks noChangeShapeType="1"/>
          </p:cNvCxnSpPr>
          <p:nvPr/>
        </p:nvCxnSpPr>
        <p:spPr bwMode="auto">
          <a:xfrm>
            <a:off x="6072198" y="3357562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sp>
        <p:nvSpPr>
          <p:cNvPr id="10" name="矩形 9"/>
          <p:cNvSpPr/>
          <p:nvPr/>
        </p:nvSpPr>
        <p:spPr>
          <a:xfrm>
            <a:off x="7358082" y="2786058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截面是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92867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斜着切开圆柱体：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cxnSp>
        <p:nvCxnSpPr>
          <p:cNvPr id="90115" name="自选图形 622"/>
          <p:cNvCxnSpPr>
            <a:cxnSpLocks noChangeShapeType="1"/>
          </p:cNvCxnSpPr>
          <p:nvPr/>
        </p:nvCxnSpPr>
        <p:spPr bwMode="auto">
          <a:xfrm>
            <a:off x="2143108" y="3357562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cxnSp>
        <p:nvCxnSpPr>
          <p:cNvPr id="9" name="自选图形 622"/>
          <p:cNvCxnSpPr>
            <a:cxnSpLocks noChangeShapeType="1"/>
          </p:cNvCxnSpPr>
          <p:nvPr/>
        </p:nvCxnSpPr>
        <p:spPr bwMode="auto">
          <a:xfrm>
            <a:off x="6072198" y="3357562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sp>
        <p:nvSpPr>
          <p:cNvPr id="10" name="矩形 9"/>
          <p:cNvSpPr/>
          <p:nvPr/>
        </p:nvSpPr>
        <p:spPr>
          <a:xfrm>
            <a:off x="7358082" y="2786058"/>
            <a:ext cx="1415772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截面是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椭圆形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1138" name="图片 7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2143116"/>
            <a:ext cx="2088427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图片 632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143116"/>
            <a:ext cx="1214446" cy="23499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40" name="图片 63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2918443"/>
            <a:ext cx="1214446" cy="1510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0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0034" y="928670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②圆锥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体的截面。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34" y="1714488"/>
            <a:ext cx="34804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竖着切开圆柱体：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" name="组合 39"/>
          <p:cNvPicPr>
            <a:picLocks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85786" y="2714620"/>
            <a:ext cx="1571636" cy="2143140"/>
          </a:xfrm>
          <a:prstGeom prst="rect">
            <a:avLst/>
          </a:prstGeom>
          <a:noFill/>
        </p:spPr>
      </p:pic>
      <p:cxnSp>
        <p:nvCxnSpPr>
          <p:cNvPr id="6" name="自选图形 622"/>
          <p:cNvCxnSpPr>
            <a:cxnSpLocks noChangeShapeType="1"/>
          </p:cNvCxnSpPr>
          <p:nvPr/>
        </p:nvCxnSpPr>
        <p:spPr bwMode="auto">
          <a:xfrm>
            <a:off x="2357422" y="3714752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sp>
        <p:nvSpPr>
          <p:cNvPr id="92163" name="自选图形 5"/>
          <p:cNvSpPr>
            <a:spLocks noChangeArrowheads="1"/>
          </p:cNvSpPr>
          <p:nvPr/>
        </p:nvSpPr>
        <p:spPr bwMode="auto">
          <a:xfrm>
            <a:off x="3500430" y="2571744"/>
            <a:ext cx="1571636" cy="1812931"/>
          </a:xfrm>
          <a:prstGeom prst="triangle">
            <a:avLst>
              <a:gd name="adj" fmla="val 50000"/>
            </a:avLst>
          </a:prstGeom>
          <a:solidFill>
            <a:srgbClr val="376092"/>
          </a:solidFill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8" name="自选图形 622"/>
          <p:cNvCxnSpPr>
            <a:cxnSpLocks noChangeShapeType="1"/>
          </p:cNvCxnSpPr>
          <p:nvPr/>
        </p:nvCxnSpPr>
        <p:spPr bwMode="auto">
          <a:xfrm>
            <a:off x="5072066" y="3643314"/>
            <a:ext cx="1214446" cy="1588"/>
          </a:xfrm>
          <a:prstGeom prst="straightConnector1">
            <a:avLst/>
          </a:prstGeom>
          <a:noFill/>
          <a:ln w="25400">
            <a:solidFill>
              <a:srgbClr val="000000"/>
            </a:solidFill>
            <a:round/>
            <a:tailEnd type="triangle" w="med" len="med"/>
          </a:ln>
        </p:spPr>
      </p:cxnSp>
      <p:sp>
        <p:nvSpPr>
          <p:cNvPr id="9" name="矩形 8"/>
          <p:cNvSpPr/>
          <p:nvPr/>
        </p:nvSpPr>
        <p:spPr>
          <a:xfrm>
            <a:off x="6357950" y="3357562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截面是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三角形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92163" grpId="0" animBg="1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文本框 36"/>
          <p:cNvSpPr txBox="1">
            <a:spLocks noChangeArrowheads="1"/>
          </p:cNvSpPr>
          <p:nvPr/>
        </p:nvSpPr>
        <p:spPr bwMode="auto">
          <a:xfrm>
            <a:off x="428596" y="714356"/>
            <a:ext cx="714380" cy="414340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圆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柱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和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圆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锥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的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特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华文楷体" pitchFamily="2" charset="-122"/>
                <a:ea typeface="华文楷体" pitchFamily="2" charset="-122"/>
                <a:cs typeface="宋体" panose="02010600030101010101" pitchFamily="2" charset="-122"/>
              </a:rPr>
              <a:t>点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华文楷体" pitchFamily="2" charset="-122"/>
              <a:ea typeface="华文楷体" pitchFamily="2" charset="-122"/>
              <a:cs typeface="宋体" panose="02010600030101010101" pitchFamily="2" charset="-122"/>
            </a:endParaRPr>
          </a:p>
        </p:txBody>
      </p:sp>
      <p:sp>
        <p:nvSpPr>
          <p:cNvPr id="91139" name="自选图形 37"/>
          <p:cNvSpPr/>
          <p:nvPr/>
        </p:nvSpPr>
        <p:spPr bwMode="auto">
          <a:xfrm>
            <a:off x="1214414" y="857232"/>
            <a:ext cx="357190" cy="2928958"/>
          </a:xfrm>
          <a:prstGeom prst="leftBrace">
            <a:avLst>
              <a:gd name="adj1" fmla="val 185105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571604" y="642918"/>
            <a:ext cx="7143800" cy="242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圆柱：有上、下两个底面，一个侧面；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轨迹是直线；侧面剪开是长方形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或者是平行四边形；截面是长方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形、圆形或椭圆形。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71604" y="3000372"/>
            <a:ext cx="7143800" cy="18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圆锥：有一个底面，一个侧面；轨迹是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曲线；侧面剪开是扇形；截面是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三角形。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4929198"/>
            <a:ext cx="9215470" cy="785818"/>
            <a:chOff x="0" y="5286388"/>
            <a:chExt cx="9215470" cy="785818"/>
          </a:xfrm>
        </p:grpSpPr>
        <p:sp>
          <p:nvSpPr>
            <p:cNvPr id="7" name="圆角矩形 6"/>
            <p:cNvSpPr/>
            <p:nvPr/>
          </p:nvSpPr>
          <p:spPr>
            <a:xfrm>
              <a:off x="0" y="5286388"/>
              <a:ext cx="9144000" cy="785818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1470" y="5317504"/>
              <a:ext cx="9144000" cy="683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圆柱和圆锥的相同点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: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底面都是圆形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侧面都是曲面。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9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1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animBg="1"/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142984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上面一排图形旋转后会得到下面的哪个图形？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想一想，连一连。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28662" y="2357430"/>
            <a:ext cx="6986998" cy="3740168"/>
            <a:chOff x="928662" y="2357430"/>
            <a:chExt cx="6986998" cy="3740168"/>
          </a:xfrm>
        </p:grpSpPr>
        <p:pic>
          <p:nvPicPr>
            <p:cNvPr id="9" name="图片 6" descr="3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14414" y="2357430"/>
              <a:ext cx="6643734" cy="17131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8662" y="4500570"/>
              <a:ext cx="6986998" cy="15970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4" name="直接连接符 13"/>
          <p:cNvCxnSpPr/>
          <p:nvPr/>
        </p:nvCxnSpPr>
        <p:spPr>
          <a:xfrm>
            <a:off x="1643042" y="4000504"/>
            <a:ext cx="3571900" cy="64294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10800000" flipV="1">
            <a:off x="1643042" y="3927468"/>
            <a:ext cx="1830390" cy="5731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500694" y="4071942"/>
            <a:ext cx="1857388" cy="4286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 flipV="1">
            <a:off x="3786182" y="4000504"/>
            <a:ext cx="3448056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500034" y="785794"/>
            <a:ext cx="392905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认一认下面图形。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00100" y="31432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43240" y="31432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三角形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072066" y="314324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四边形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43768" y="3214686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半圆形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00100" y="542926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5786" y="1571612"/>
            <a:ext cx="7982633" cy="4442427"/>
            <a:chOff x="785786" y="1571612"/>
            <a:chExt cx="7982633" cy="4442427"/>
          </a:xfrm>
        </p:grpSpPr>
        <p:pic>
          <p:nvPicPr>
            <p:cNvPr id="15" name="dt2.jpg" descr="id:2147506072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1571612"/>
              <a:ext cx="7643866" cy="436547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804209" y="3129977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947349" y="3143248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853266" y="3156519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6929454" y="3169790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785786" y="5415993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733167" y="5429264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3929058" y="5429264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0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2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37" grpId="0"/>
      <p:bldP spid="38" grpId="0"/>
      <p:bldP spid="39" grpId="0"/>
      <p:bldP spid="40" grpId="0"/>
      <p:bldP spid="41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4282" y="1142984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找一找下面图中的圆柱或圆锥，说说圆柱和圆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锥有什么特点。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4282" y="2728923"/>
            <a:ext cx="8642350" cy="2200275"/>
            <a:chOff x="214282" y="2571744"/>
            <a:chExt cx="8642350" cy="2200275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571744"/>
              <a:ext cx="4357687" cy="2200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3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1969" y="2603494"/>
              <a:ext cx="4284663" cy="214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圆柱形 9"/>
          <p:cNvSpPr/>
          <p:nvPr/>
        </p:nvSpPr>
        <p:spPr>
          <a:xfrm>
            <a:off x="1000100" y="3143248"/>
            <a:ext cx="642942" cy="1357322"/>
          </a:xfrm>
          <a:prstGeom prst="can">
            <a:avLst>
              <a:gd name="adj" fmla="val 5675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圆柱形 10"/>
          <p:cNvSpPr/>
          <p:nvPr/>
        </p:nvSpPr>
        <p:spPr>
          <a:xfrm>
            <a:off x="5143504" y="3000372"/>
            <a:ext cx="928694" cy="571504"/>
          </a:xfrm>
          <a:prstGeom prst="can">
            <a:avLst>
              <a:gd name="adj" fmla="val 1768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3071802" y="2928934"/>
            <a:ext cx="785818" cy="1571636"/>
            <a:chOff x="3071802" y="2928934"/>
            <a:chExt cx="785818" cy="1571636"/>
          </a:xfrm>
        </p:grpSpPr>
        <p:cxnSp>
          <p:nvCxnSpPr>
            <p:cNvPr id="14" name="直接连接符 13"/>
            <p:cNvCxnSpPr/>
            <p:nvPr/>
          </p:nvCxnSpPr>
          <p:spPr>
            <a:xfrm rot="5400000">
              <a:off x="2536017" y="3464719"/>
              <a:ext cx="1500198" cy="42862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rot="16200000" flipH="1">
              <a:off x="2928926" y="3500438"/>
              <a:ext cx="1500198" cy="35719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3071802" y="4357694"/>
              <a:ext cx="785818" cy="14287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00958" y="3357562"/>
            <a:ext cx="500066" cy="1143008"/>
            <a:chOff x="7500958" y="3357562"/>
            <a:chExt cx="500066" cy="1143008"/>
          </a:xfrm>
        </p:grpSpPr>
        <p:cxnSp>
          <p:nvCxnSpPr>
            <p:cNvPr id="20" name="直接连接符 19"/>
            <p:cNvCxnSpPr/>
            <p:nvPr/>
          </p:nvCxnSpPr>
          <p:spPr>
            <a:xfrm rot="5400000">
              <a:off x="7358082" y="3857628"/>
              <a:ext cx="1071570" cy="214314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16200000" flipH="1">
              <a:off x="7108049" y="3821909"/>
              <a:ext cx="1071570" cy="285752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7500958" y="3357562"/>
              <a:ext cx="500066" cy="142876"/>
            </a:xfrm>
            <a:prstGeom prst="ellipse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27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28" name="Text Box 18">
              <a:hlinkClick r:id="rId4" action="ppaction://hlinksldjump" highlightClick="1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403350" y="3141663"/>
            <a:ext cx="5429250" cy="1555750"/>
            <a:chOff x="884" y="1933"/>
            <a:chExt cx="3420" cy="9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608" y="1933"/>
              <a:ext cx="1696" cy="9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884" y="1933"/>
              <a:ext cx="1451" cy="499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努力吧！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3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38" y="843961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282" y="1357298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如图，把下面的立体图形切开，想一想切开后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的面分别是什么形状，连一连。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2125" y="2428868"/>
            <a:ext cx="8008938" cy="3830645"/>
            <a:chOff x="492125" y="2428868"/>
            <a:chExt cx="8008938" cy="3830645"/>
          </a:xfrm>
        </p:grpSpPr>
        <p:pic>
          <p:nvPicPr>
            <p:cNvPr id="9" name="图片 7" descr="15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92125" y="3125781"/>
              <a:ext cx="2032000" cy="12207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8" descr="16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922588" y="2428868"/>
              <a:ext cx="1147762" cy="21050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9" descr="17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435475" y="3406768"/>
              <a:ext cx="2351088" cy="879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0" descr="18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215188" y="2643181"/>
              <a:ext cx="1285875" cy="1800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矩形 12"/>
            <p:cNvSpPr/>
            <p:nvPr/>
          </p:nvSpPr>
          <p:spPr>
            <a:xfrm>
              <a:off x="928688" y="5214938"/>
              <a:ext cx="1044575" cy="1044575"/>
            </a:xfrm>
            <a:prstGeom prst="rect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6063" y="5357813"/>
              <a:ext cx="1428750" cy="785812"/>
            </a:xfrm>
            <a:prstGeom prst="rect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5143500" y="5097463"/>
              <a:ext cx="1214438" cy="1046162"/>
            </a:xfrm>
            <a:prstGeom prst="triangle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7340600" y="5214938"/>
              <a:ext cx="928688" cy="928687"/>
            </a:xfrm>
            <a:prstGeom prst="ellipse">
              <a:avLst/>
            </a:pr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cxnSp>
        <p:nvCxnSpPr>
          <p:cNvPr id="17" name="直接连接符 16"/>
          <p:cNvCxnSpPr>
            <a:endCxn id="16" idx="0"/>
          </p:cNvCxnSpPr>
          <p:nvPr/>
        </p:nvCxnSpPr>
        <p:spPr>
          <a:xfrm rot="16200000" flipH="1">
            <a:off x="4294188" y="1703387"/>
            <a:ext cx="725488" cy="62976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rot="10800000" flipV="1">
            <a:off x="1450975" y="4572000"/>
            <a:ext cx="2185988" cy="58261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endCxn id="14" idx="0"/>
          </p:cNvCxnSpPr>
          <p:nvPr/>
        </p:nvCxnSpPr>
        <p:spPr>
          <a:xfrm rot="5400000">
            <a:off x="4090988" y="3838575"/>
            <a:ext cx="928688" cy="210978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>
            <a:endCxn id="15" idx="0"/>
          </p:cNvCxnSpPr>
          <p:nvPr/>
        </p:nvCxnSpPr>
        <p:spPr>
          <a:xfrm rot="5400000">
            <a:off x="6549231" y="3788570"/>
            <a:ext cx="511175" cy="210661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9"/>
          <p:cNvSpPr txBox="1">
            <a:spLocks noChangeArrowheads="1"/>
          </p:cNvSpPr>
          <p:nvPr/>
        </p:nvSpPr>
        <p:spPr bwMode="auto">
          <a:xfrm>
            <a:off x="-71438" y="500042"/>
            <a:ext cx="921547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页“练习一”第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4282" y="1013379"/>
            <a:ext cx="8929718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上面一排图形旋转后会得到下面的哪个图形？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想一想，连一连。</a:t>
            </a:r>
            <a:endParaRPr lang="en-US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8133" name="AutoShape 5" descr="C:\Users\Administrator\AppData\Roaming\Tencent\Users\271766067\QQ\WinTemp\RichOle\1}4B6X0DN4E\1AD)Y`F2J.pn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1285852" y="2111375"/>
            <a:ext cx="6072230" cy="4246583"/>
            <a:chOff x="1285852" y="2285992"/>
            <a:chExt cx="6072230" cy="4246583"/>
          </a:xfrm>
        </p:grpSpPr>
        <p:pic>
          <p:nvPicPr>
            <p:cNvPr id="48134" name="Picture 6" descr="C:\Users\Administrator\AppData\Roaming\Tencent\Users\271766067\QQ\WinTemp\RichOle\40VVRD6$L]@Y8NN54)ZG~BQ.pn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5786478" cy="2071703"/>
            </a:xfrm>
            <a:prstGeom prst="rect">
              <a:avLst/>
            </a:prstGeom>
            <a:noFill/>
          </p:spPr>
        </p:pic>
        <p:cxnSp>
          <p:nvCxnSpPr>
            <p:cNvPr id="22" name="曲线连接符 21"/>
            <p:cNvCxnSpPr/>
            <p:nvPr/>
          </p:nvCxnSpPr>
          <p:spPr>
            <a:xfrm>
              <a:off x="1857356" y="3643315"/>
              <a:ext cx="357190" cy="71438"/>
            </a:xfrm>
            <a:prstGeom prst="curvedConnector3">
              <a:avLst>
                <a:gd name="adj1" fmla="val -46932"/>
              </a:avLst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曲线连接符 32"/>
            <p:cNvCxnSpPr/>
            <p:nvPr/>
          </p:nvCxnSpPr>
          <p:spPr>
            <a:xfrm>
              <a:off x="3428992" y="3643315"/>
              <a:ext cx="357190" cy="71438"/>
            </a:xfrm>
            <a:prstGeom prst="curvedConnector3">
              <a:avLst>
                <a:gd name="adj1" fmla="val -46932"/>
              </a:avLst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曲线连接符 33"/>
            <p:cNvCxnSpPr/>
            <p:nvPr/>
          </p:nvCxnSpPr>
          <p:spPr>
            <a:xfrm>
              <a:off x="5000628" y="3643315"/>
              <a:ext cx="357190" cy="71438"/>
            </a:xfrm>
            <a:prstGeom prst="curvedConnector3">
              <a:avLst>
                <a:gd name="adj1" fmla="val -46932"/>
              </a:avLst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曲线连接符 34"/>
            <p:cNvCxnSpPr/>
            <p:nvPr/>
          </p:nvCxnSpPr>
          <p:spPr>
            <a:xfrm>
              <a:off x="6572264" y="3643315"/>
              <a:ext cx="357190" cy="71438"/>
            </a:xfrm>
            <a:prstGeom prst="curvedConnector3">
              <a:avLst>
                <a:gd name="adj1" fmla="val -46932"/>
              </a:avLst>
            </a:prstGeom>
            <a:ln w="254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85852" y="4929198"/>
              <a:ext cx="1319213" cy="16033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4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43240" y="4786322"/>
              <a:ext cx="1071570" cy="1483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7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14876" y="4857760"/>
              <a:ext cx="986206" cy="1357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4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429388" y="4857760"/>
              <a:ext cx="928694" cy="1246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1" name="直接连接符 40"/>
          <p:cNvCxnSpPr/>
          <p:nvPr/>
        </p:nvCxnSpPr>
        <p:spPr>
          <a:xfrm>
            <a:off x="2071672" y="4183077"/>
            <a:ext cx="3136307" cy="50006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 rot="10800000" flipV="1">
            <a:off x="2071670" y="4111639"/>
            <a:ext cx="1500198" cy="7143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5143504" y="4111639"/>
            <a:ext cx="1571636" cy="57150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rot="10800000" flipV="1">
            <a:off x="3643306" y="4111639"/>
            <a:ext cx="3000396" cy="7143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51" name="AutoShape 13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52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214282" y="714356"/>
            <a:ext cx="5740674" cy="584775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填一填。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1643050"/>
            <a:ext cx="79296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点的运动形成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线的运动形成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面的旋转形成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7620" y="17859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线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29520" y="1785926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29058" y="257174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体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2910" y="3429877"/>
            <a:ext cx="792961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圆锥有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个底面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形的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圆锥的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侧面是一个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6214" y="3643314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429256" y="364331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圆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00430" y="4357694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曲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214282" y="857232"/>
            <a:ext cx="8715436" cy="1454244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下列图形中是圆柱的在括号内画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“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√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”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不是圆柱的画“✕”。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14348" y="2571744"/>
            <a:ext cx="7858180" cy="2727915"/>
            <a:chOff x="500034" y="2714620"/>
            <a:chExt cx="7858180" cy="2727915"/>
          </a:xfrm>
        </p:grpSpPr>
        <p:pic>
          <p:nvPicPr>
            <p:cNvPr id="10" name="ss6.jpg" descr="id:2147506310;FounderCES"/>
            <p:cNvPicPr/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42910" y="2714620"/>
              <a:ext cx="7715304" cy="265210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500034" y="4857760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590159" y="4857760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680284" y="4857760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6500826" y="4857760"/>
              <a:ext cx="183896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(      )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357290" y="47863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428992" y="47863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00694" y="478632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58082" y="478632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9" grpId="0"/>
      <p:bldP spid="20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357222" y="785794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选</a:t>
            </a:r>
            <a:r>
              <a:rPr lang="zh-CN" altLang="en-US" sz="3200" dirty="0" smtClean="0">
                <a:solidFill>
                  <a:schemeClr val="tx1"/>
                </a:solidFill>
              </a:rPr>
              <a:t>一选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5720" y="1526433"/>
            <a:ext cx="8643998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下面物体的形状是圆柱的是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A.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粉笔盒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B.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足球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C.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日光灯灯管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00760" y="1714488"/>
            <a:ext cx="46358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C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6507" y="3357562"/>
            <a:ext cx="86946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个底面周长相等的圆柱形钢材焊接成一个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大圆柱形钢材之后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减少了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个底面。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A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	               B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	        C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15008" y="4259120"/>
            <a:ext cx="4459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B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9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0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6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285784" y="785794"/>
            <a:ext cx="914400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我是聪明的小法官。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85720" y="1857364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圆柱和圆锥都有两个底面、一个侧面。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929586" y="207167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✕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720" y="3215563"/>
            <a:ext cx="8501122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以一个直角三角形的一条直角边所在的直线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为轴旋转一周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就可以得到一个圆锥。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29586" y="4143380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√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7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8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9" grpId="0"/>
      <p:bldP spid="10" grpId="0"/>
      <p:bldP spid="11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285720" y="668959"/>
            <a:ext cx="9001188" cy="13726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（探究题）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连一连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下面各图形绕轴旋转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一周后得到的是哪个图形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85720" y="2000240"/>
            <a:ext cx="8715436" cy="4000528"/>
            <a:chOff x="285720" y="2000240"/>
            <a:chExt cx="8715436" cy="4000528"/>
          </a:xfrm>
        </p:grpSpPr>
        <p:pic>
          <p:nvPicPr>
            <p:cNvPr id="13" name="rl2.jpg" descr="id:2147506317;FounderCES"/>
            <p:cNvPicPr/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28662" y="2143116"/>
              <a:ext cx="1143008" cy="1285884"/>
            </a:xfrm>
            <a:prstGeom prst="rect">
              <a:avLst/>
            </a:prstGeom>
          </p:spPr>
        </p:pic>
        <p:pic>
          <p:nvPicPr>
            <p:cNvPr id="14" name="rl2.jpg" descr="id:2147506317;FounderCES"/>
            <p:cNvPicPr/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214546" y="2000240"/>
              <a:ext cx="1285884" cy="1571636"/>
            </a:xfrm>
            <a:prstGeom prst="rect">
              <a:avLst/>
            </a:prstGeom>
          </p:spPr>
        </p:pic>
        <p:pic>
          <p:nvPicPr>
            <p:cNvPr id="15" name="rl2.jpg" descr="id:2147506317;FounderCES"/>
            <p:cNvPicPr/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643306" y="2071678"/>
              <a:ext cx="1000132" cy="1428760"/>
            </a:xfrm>
            <a:prstGeom prst="rect">
              <a:avLst/>
            </a:prstGeom>
          </p:spPr>
        </p:pic>
        <p:pic>
          <p:nvPicPr>
            <p:cNvPr id="16" name="rl2.jpg" descr="id:2147506317;FounderCES"/>
            <p:cNvPicPr/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4643438" y="2000240"/>
              <a:ext cx="1428760" cy="1571636"/>
            </a:xfrm>
            <a:prstGeom prst="rect">
              <a:avLst/>
            </a:prstGeom>
          </p:spPr>
        </p:pic>
        <p:pic>
          <p:nvPicPr>
            <p:cNvPr id="17" name="rl2.jpg" descr="id:2147506317;FounderCES"/>
            <p:cNvPicPr/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215074" y="2000240"/>
              <a:ext cx="1214446" cy="1571636"/>
            </a:xfrm>
            <a:prstGeom prst="rect">
              <a:avLst/>
            </a:prstGeom>
          </p:spPr>
        </p:pic>
        <p:pic>
          <p:nvPicPr>
            <p:cNvPr id="18" name="rl2.jpg" descr="id:2147506317;FounderCES"/>
            <p:cNvPicPr/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-6249"/>
            <a:stretch>
              <a:fillRect/>
            </a:stretch>
          </p:blipFill>
          <p:spPr>
            <a:xfrm>
              <a:off x="7500958" y="2000240"/>
              <a:ext cx="1214446" cy="1571636"/>
            </a:xfrm>
            <a:prstGeom prst="rect">
              <a:avLst/>
            </a:prstGeom>
          </p:spPr>
        </p:pic>
        <p:pic>
          <p:nvPicPr>
            <p:cNvPr id="19" name="rl2.jpg" descr="id:2147506317;FounderCES"/>
            <p:cNvPicPr/>
            <p:nvPr/>
          </p:nvPicPr>
          <p:blipFill>
            <a:blip r:embed="rId9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285720" y="4643446"/>
              <a:ext cx="1214446" cy="1214446"/>
            </a:xfrm>
            <a:prstGeom prst="rect">
              <a:avLst/>
            </a:prstGeom>
          </p:spPr>
        </p:pic>
        <p:pic>
          <p:nvPicPr>
            <p:cNvPr id="20" name="rl2.jpg" descr="id:2147506317;FounderCES"/>
            <p:cNvPicPr/>
            <p:nvPr/>
          </p:nvPicPr>
          <p:blipFill>
            <a:blip r:embed="rId1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-3225"/>
            <a:stretch>
              <a:fillRect/>
            </a:stretch>
          </p:blipFill>
          <p:spPr>
            <a:xfrm>
              <a:off x="1428728" y="5000636"/>
              <a:ext cx="1785950" cy="1000132"/>
            </a:xfrm>
            <a:prstGeom prst="rect">
              <a:avLst/>
            </a:prstGeom>
          </p:spPr>
        </p:pic>
        <p:pic>
          <p:nvPicPr>
            <p:cNvPr id="21" name="rl2.jpg" descr="id:2147506317;FounderCES"/>
            <p:cNvPicPr/>
            <p:nvPr/>
          </p:nvPicPr>
          <p:blipFill>
            <a:blip r:embed="rId1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286116" y="4786322"/>
              <a:ext cx="1643074" cy="1214446"/>
            </a:xfrm>
            <a:prstGeom prst="rect">
              <a:avLst/>
            </a:prstGeom>
          </p:spPr>
        </p:pic>
        <p:pic>
          <p:nvPicPr>
            <p:cNvPr id="22" name="rl2.jpg" descr="id:2147506317;FounderCES"/>
            <p:cNvPicPr/>
            <p:nvPr/>
          </p:nvPicPr>
          <p:blipFill>
            <a:blip r:embed="rId1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000628" y="4643446"/>
              <a:ext cx="1428760" cy="1285884"/>
            </a:xfrm>
            <a:prstGeom prst="rect">
              <a:avLst/>
            </a:prstGeom>
          </p:spPr>
        </p:pic>
        <p:pic>
          <p:nvPicPr>
            <p:cNvPr id="23" name="rl2.jpg" descr="id:2147506317;FounderCES"/>
            <p:cNvPicPr/>
            <p:nvPr/>
          </p:nvPicPr>
          <p:blipFill>
            <a:blip r:embed="rId1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6429388" y="4500570"/>
              <a:ext cx="1357322" cy="1428760"/>
            </a:xfrm>
            <a:prstGeom prst="rect">
              <a:avLst/>
            </a:prstGeom>
          </p:spPr>
        </p:pic>
        <p:pic>
          <p:nvPicPr>
            <p:cNvPr id="24" name="rl2.jpg" descr="id:2147506317;FounderCES"/>
            <p:cNvPicPr/>
            <p:nvPr/>
          </p:nvPicPr>
          <p:blipFill>
            <a:blip r:embed="rId1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786710" y="4500570"/>
              <a:ext cx="1214446" cy="1285884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714348" y="5143512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2143108" y="5214950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929058" y="5357826"/>
              <a:ext cx="3674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5500694" y="5000636"/>
              <a:ext cx="3898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929454" y="4929198"/>
              <a:ext cx="36740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e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286776" y="4714884"/>
              <a:ext cx="32092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i="1" dirty="0" smtClean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zh-CN" altLang="en-US" sz="32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2" name="直接连接符 31"/>
          <p:cNvCxnSpPr/>
          <p:nvPr/>
        </p:nvCxnSpPr>
        <p:spPr>
          <a:xfrm>
            <a:off x="1142976" y="3500438"/>
            <a:ext cx="4286280" cy="1143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357422" y="3571876"/>
            <a:ext cx="4643470" cy="10715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3714744" y="3571876"/>
            <a:ext cx="4572032" cy="9286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0" idx="0"/>
          </p:cNvCxnSpPr>
          <p:nvPr/>
        </p:nvCxnSpPr>
        <p:spPr>
          <a:xfrm rot="10800000" flipV="1">
            <a:off x="2321704" y="3571876"/>
            <a:ext cx="2464611" cy="14287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endCxn id="21" idx="0"/>
          </p:cNvCxnSpPr>
          <p:nvPr/>
        </p:nvCxnSpPr>
        <p:spPr>
          <a:xfrm rot="10800000" flipV="1">
            <a:off x="4107654" y="3571876"/>
            <a:ext cx="2286017" cy="12144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endCxn id="19" idx="0"/>
          </p:cNvCxnSpPr>
          <p:nvPr/>
        </p:nvCxnSpPr>
        <p:spPr>
          <a:xfrm rot="10800000" flipV="1">
            <a:off x="892944" y="3571876"/>
            <a:ext cx="6822331" cy="107157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pic>
        <p:nvPicPr>
          <p:cNvPr id="4097" name="图片 489" descr="http://img5.3lian.com/flash/01/14/33.jpg"/>
          <p:cNvPicPr>
            <a:picLocks noChangeAspect="1" noChangeArrowheads="1"/>
          </p:cNvPicPr>
          <p:nvPr/>
        </p:nvPicPr>
        <p:blipFill>
          <a:blip r:embed="rId2" r:link="rId3" cstate="email"/>
          <a:srcRect/>
          <a:stretch>
            <a:fillRect/>
          </a:stretch>
        </p:blipFill>
        <p:spPr bwMode="auto">
          <a:xfrm>
            <a:off x="714348" y="1214422"/>
            <a:ext cx="2143140" cy="20944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图片 490" descr="http://img3.imgtn.bdimg.com/it/u=2949608835,389011860&amp;fm=21&amp;gp=0.jpg"/>
          <p:cNvPicPr>
            <a:picLocks noChangeAspect="1" noChangeArrowheads="1"/>
          </p:cNvPicPr>
          <p:nvPr/>
        </p:nvPicPr>
        <p:blipFill>
          <a:blip r:embed="rId4" r:link="rId3" cstate="print"/>
          <a:srcRect/>
          <a:stretch>
            <a:fillRect/>
          </a:stretch>
        </p:blipFill>
        <p:spPr bwMode="auto">
          <a:xfrm>
            <a:off x="3500430" y="1214422"/>
            <a:ext cx="2143140" cy="20478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图片 491" descr="http://img04.tooopen.com/images/20120907/tooopen_201209071321172734.jpg"/>
          <p:cNvPicPr>
            <a:picLocks noChangeAspect="1" noChangeArrowheads="1"/>
          </p:cNvPicPr>
          <p:nvPr/>
        </p:nvPicPr>
        <p:blipFill>
          <a:blip r:embed="rId5" r:link="rId3" cstate="email"/>
          <a:srcRect/>
          <a:stretch>
            <a:fillRect/>
          </a:stretch>
        </p:blipFill>
        <p:spPr bwMode="auto">
          <a:xfrm>
            <a:off x="6286512" y="1214422"/>
            <a:ext cx="2071702" cy="2009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图片 496" descr="http://img2.imgtn.bdimg.com/it/u=3587562729,2898005163&amp;fm=21&amp;gp=0.jpg"/>
          <p:cNvPicPr>
            <a:picLocks noChangeAspect="1" noChangeArrowheads="1"/>
          </p:cNvPicPr>
          <p:nvPr/>
        </p:nvPicPr>
        <p:blipFill>
          <a:blip r:embed="rId6" r:link="rId3" cstate="email"/>
          <a:srcRect/>
          <a:stretch>
            <a:fillRect/>
          </a:stretch>
        </p:blipFill>
        <p:spPr bwMode="auto">
          <a:xfrm>
            <a:off x="714348" y="3857627"/>
            <a:ext cx="2143140" cy="201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图片 493" descr="http://img0.imgtn.bdimg.com/it/u=2049047592,1359590766&amp;fm=21&amp;gp=0.jpg"/>
          <p:cNvPicPr>
            <a:picLocks noChangeAspect="1" noChangeArrowheads="1"/>
          </p:cNvPicPr>
          <p:nvPr/>
        </p:nvPicPr>
        <p:blipFill>
          <a:blip r:embed="rId7" r:link="rId3" cstate="email"/>
          <a:srcRect/>
          <a:stretch>
            <a:fillRect/>
          </a:stretch>
        </p:blipFill>
        <p:spPr bwMode="auto">
          <a:xfrm>
            <a:off x="3500430" y="3857628"/>
            <a:ext cx="2151996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图片 497" descr="http://img2.imgtn.bdimg.com/it/u=2521722291,1398365435&amp;fm=21&amp;gp=0.jpg"/>
          <p:cNvPicPr>
            <a:picLocks noChangeAspect="1" noChangeArrowheads="1"/>
          </p:cNvPicPr>
          <p:nvPr/>
        </p:nvPicPr>
        <p:blipFill>
          <a:blip r:embed="rId8" r:link="rId3" cstate="print"/>
          <a:srcRect/>
          <a:stretch>
            <a:fillRect/>
          </a:stretch>
        </p:blipFill>
        <p:spPr bwMode="auto">
          <a:xfrm>
            <a:off x="6286512" y="3857628"/>
            <a:ext cx="2143140" cy="2016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dt6.jpg" descr="id:2147506107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2976" y="2428868"/>
            <a:ext cx="6357982" cy="3605972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85720" y="642918"/>
            <a:ext cx="8358246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</a:rPr>
              <a:t>如图：将自行车后轮架支起，在后车车条上系上彩带。转动后车轮，观察并思考彩带随着车轮转动后形成的图形是什么？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65543" name="椭圆 500"/>
          <p:cNvSpPr>
            <a:spLocks noChangeArrowheads="1"/>
          </p:cNvSpPr>
          <p:nvPr/>
        </p:nvSpPr>
        <p:spPr bwMode="auto">
          <a:xfrm>
            <a:off x="2857488" y="3857628"/>
            <a:ext cx="1524012" cy="1571636"/>
          </a:xfrm>
          <a:prstGeom prst="ellipse">
            <a:avLst/>
          </a:prstGeom>
          <a:solidFill>
            <a:srgbClr val="558ED5">
              <a:alpha val="59999"/>
            </a:srgbClr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542" name="椭圆 501"/>
          <p:cNvSpPr>
            <a:spLocks noChangeArrowheads="1"/>
          </p:cNvSpPr>
          <p:nvPr/>
        </p:nvSpPr>
        <p:spPr bwMode="auto">
          <a:xfrm>
            <a:off x="3071802" y="4071942"/>
            <a:ext cx="1143008" cy="1166335"/>
          </a:xfrm>
          <a:prstGeom prst="ellipse">
            <a:avLst/>
          </a:prstGeom>
          <a:noFill/>
          <a:ln w="63500">
            <a:solidFill>
              <a:srgbClr val="FF3300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5543" grpId="0" animBg="1"/>
      <p:bldP spid="6554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71670" y="642918"/>
            <a:ext cx="4657725" cy="3973513"/>
          </a:xfrm>
          <a:prstGeom prst="rect">
            <a:avLst/>
          </a:prstGeom>
          <a:noFill/>
        </p:spPr>
      </p:pic>
      <p:pic>
        <p:nvPicPr>
          <p:cNvPr id="66562" name="图片 502"/>
          <p:cNvPicPr>
            <a:picLocks noChangeAspect="1" noChangeArrowheads="1"/>
          </p:cNvPicPr>
          <p:nvPr/>
        </p:nvPicPr>
        <p:blipFill>
          <a:blip r:embed="rId2" cstate="email"/>
          <a:srcRect b="-618"/>
          <a:stretch>
            <a:fillRect/>
          </a:stretch>
        </p:blipFill>
        <p:spPr bwMode="auto">
          <a:xfrm>
            <a:off x="1571604" y="785794"/>
            <a:ext cx="576430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 descr="u=25930478,2892844068&amp;fm=23&amp;gp=0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11120" y="642918"/>
            <a:ext cx="5468938" cy="397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03566" y="5143512"/>
            <a:ext cx="2641604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点动成线</a:t>
            </a:r>
            <a:endParaRPr lang="zh-CN" altLang="en-US" sz="360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205153" y="5143512"/>
            <a:ext cx="264160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线动成面</a:t>
            </a:r>
            <a:endParaRPr lang="zh-CN" altLang="en-US" sz="360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14678" y="5143512"/>
            <a:ext cx="264160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rPr>
              <a:t>面动成体</a:t>
            </a:r>
            <a:endParaRPr lang="zh-CN" altLang="en-US" sz="3600" dirty="0">
              <a:solidFill>
                <a:srgbClr val="7030A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6563" name="直线 515"/>
          <p:cNvSpPr>
            <a:spLocks noChangeShapeType="1"/>
          </p:cNvSpPr>
          <p:nvPr/>
        </p:nvSpPr>
        <p:spPr bwMode="auto">
          <a:xfrm>
            <a:off x="4071934" y="2571744"/>
            <a:ext cx="142876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arrow" w="med" len="med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564" name="自选图形 514"/>
          <p:cNvSpPr>
            <a:spLocks noChangeArrowheads="1"/>
          </p:cNvSpPr>
          <p:nvPr/>
        </p:nvSpPr>
        <p:spPr bwMode="auto">
          <a:xfrm>
            <a:off x="5857884" y="1571612"/>
            <a:ext cx="2357454" cy="2571768"/>
          </a:xfrm>
          <a:prstGeom prst="can">
            <a:avLst>
              <a:gd name="adj" fmla="val 11889"/>
            </a:avLst>
          </a:prstGeom>
          <a:solidFill>
            <a:srgbClr val="FF0000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66563" grpId="0" animBg="1"/>
      <p:bldP spid="665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339975" y="2192332"/>
            <a:ext cx="755650" cy="2736850"/>
            <a:chOff x="2339975" y="3049588"/>
            <a:chExt cx="755650" cy="2736850"/>
          </a:xfrm>
        </p:grpSpPr>
        <p:sp>
          <p:nvSpPr>
            <p:cNvPr id="4" name="矩形 3"/>
            <p:cNvSpPr/>
            <p:nvPr/>
          </p:nvSpPr>
          <p:spPr>
            <a:xfrm>
              <a:off x="2339975" y="3049588"/>
              <a:ext cx="36513" cy="2736850"/>
            </a:xfrm>
            <a:prstGeom prst="rect">
              <a:avLst/>
            </a:prstGeom>
            <a:solidFill>
              <a:srgbClr val="F0AF2C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376488" y="3049588"/>
              <a:ext cx="719137" cy="1512887"/>
            </a:xfrm>
            <a:prstGeom prst="rect">
              <a:avLst/>
            </a:prstGeom>
            <a:solidFill>
              <a:srgbClr val="EEDC72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6" name="图片 5" descr="2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596" y="1500174"/>
            <a:ext cx="2878137" cy="117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圆柱形 6"/>
          <p:cNvSpPr/>
          <p:nvPr/>
        </p:nvSpPr>
        <p:spPr>
          <a:xfrm>
            <a:off x="1643042" y="2000240"/>
            <a:ext cx="1439862" cy="1871662"/>
          </a:xfrm>
          <a:prstGeom prst="can">
            <a:avLst/>
          </a:prstGeom>
          <a:solidFill>
            <a:srgbClr val="F0AF2C">
              <a:alpha val="5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8" name="组合 37"/>
          <p:cNvGrpSpPr/>
          <p:nvPr/>
        </p:nvGrpSpPr>
        <p:grpSpPr bwMode="auto">
          <a:xfrm>
            <a:off x="4754583" y="2120910"/>
            <a:ext cx="1295400" cy="2736850"/>
            <a:chOff x="4100484" y="2492896"/>
            <a:chExt cx="1295782" cy="2736304"/>
          </a:xfrm>
        </p:grpSpPr>
        <p:sp>
          <p:nvSpPr>
            <p:cNvPr id="9" name="矩形 8"/>
            <p:cNvSpPr/>
            <p:nvPr/>
          </p:nvSpPr>
          <p:spPr>
            <a:xfrm>
              <a:off x="5359742" y="2492896"/>
              <a:ext cx="36524" cy="2736304"/>
            </a:xfrm>
            <a:prstGeom prst="rect">
              <a:avLst/>
            </a:prstGeom>
            <a:solidFill>
              <a:srgbClr val="F0AF2C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0" name="直角三角形 9"/>
            <p:cNvSpPr/>
            <p:nvPr/>
          </p:nvSpPr>
          <p:spPr>
            <a:xfrm flipH="1">
              <a:off x="4100484" y="2492896"/>
              <a:ext cx="1259258" cy="1260224"/>
            </a:xfrm>
            <a:prstGeom prst="rtTriangle">
              <a:avLst/>
            </a:prstGeom>
            <a:solidFill>
              <a:srgbClr val="FF0000"/>
            </a:solidFill>
            <a:ln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pic>
        <p:nvPicPr>
          <p:cNvPr id="11" name="组合 39"/>
          <p:cNvPicPr>
            <a:picLocks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38706" y="2109793"/>
            <a:ext cx="2547938" cy="149383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05617" y="857232"/>
            <a:ext cx="84241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观察并想象硬纸片快速旋转后所形成的图形。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52863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64268" y="5286388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500166" y="642918"/>
            <a:ext cx="6429420" cy="514353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28926" y="1071546"/>
            <a:ext cx="33297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点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---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线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---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面</a:t>
            </a:r>
            <a:r>
              <a:rPr lang="en-US" altLang="zh-CN" sz="3600" dirty="0" smtClean="0">
                <a:latin typeface="华文楷体" pitchFamily="2" charset="-122"/>
                <a:ea typeface="华文楷体" pitchFamily="2" charset="-122"/>
              </a:rPr>
              <a:t>---</a:t>
            </a:r>
            <a:r>
              <a:rPr lang="zh-CN" altLang="zh-CN" sz="3600" dirty="0" smtClean="0">
                <a:latin typeface="华文楷体" pitchFamily="2" charset="-122"/>
                <a:ea typeface="华文楷体" pitchFamily="2" charset="-122"/>
              </a:rPr>
              <a:t>体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428860" y="2143116"/>
            <a:ext cx="4572000" cy="29766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点是构成线的基本要素，线是构成面的基本要素，面是构成体的基本要素，这里点是最基本的要素。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28596" y="785794"/>
            <a:ext cx="8358246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上面一排图形旋转后会得到下面的哪个立体图形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想一想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连一连。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7" name="图片 34" descr="6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451725" y="2263766"/>
            <a:ext cx="82867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直接连接符 10"/>
          <p:cNvCxnSpPr>
            <a:endCxn id="3" idx="0"/>
          </p:cNvCxnSpPr>
          <p:nvPr/>
        </p:nvCxnSpPr>
        <p:spPr>
          <a:xfrm rot="5400000">
            <a:off x="1401616" y="3808295"/>
            <a:ext cx="1098003" cy="7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806825" y="3328979"/>
            <a:ext cx="1908183" cy="110015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791200" y="3263891"/>
            <a:ext cx="1852634" cy="10223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3857621" y="3141654"/>
            <a:ext cx="4114805" cy="128747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4357694"/>
            <a:ext cx="1471612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0" descr="3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00166" y="2285992"/>
            <a:ext cx="971550" cy="10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32" descr="4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0430" y="2285992"/>
            <a:ext cx="611187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33" descr="5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429256" y="2285992"/>
            <a:ext cx="900113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4357694"/>
            <a:ext cx="1365250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4357694"/>
            <a:ext cx="90011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4286256"/>
            <a:ext cx="1319213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1285852" y="5715016"/>
            <a:ext cx="138269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+mj-ea"/>
                <a:ea typeface="+mj-ea"/>
              </a:rPr>
              <a:t>圆</a:t>
            </a:r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柱</a:t>
            </a:r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428992" y="5786454"/>
            <a:ext cx="1285875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圆台</a:t>
            </a:r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429256" y="5715016"/>
            <a:ext cx="97155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球</a:t>
            </a:r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000892" y="5643578"/>
            <a:ext cx="1430367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+mj-ea"/>
                <a:ea typeface="+mj-ea"/>
              </a:rPr>
              <a:t>圆锥</a:t>
            </a:r>
            <a:endParaRPr lang="zh-CN" altLang="en-US" sz="3200" b="1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s0.jpg" descr="id:2147501780;FounderCES"/>
          <p:cNvPicPr/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62" y="857232"/>
            <a:ext cx="3071834" cy="15001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28" y="23574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长方体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" name="ss0.jpg" descr="id:2147501780;FounderCES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72132" y="214290"/>
            <a:ext cx="1500198" cy="20717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72132" y="2357430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正方体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圆柱形 5"/>
          <p:cNvSpPr/>
          <p:nvPr/>
        </p:nvSpPr>
        <p:spPr>
          <a:xfrm>
            <a:off x="1214414" y="3214686"/>
            <a:ext cx="1285884" cy="1928826"/>
          </a:xfrm>
          <a:prstGeom prst="can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352019" y="528638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圆柱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8" name="组合 39"/>
          <p:cNvPicPr>
            <a:picLocks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3357562"/>
            <a:ext cx="1643074" cy="177958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86182" y="528638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圆锥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3143248"/>
            <a:ext cx="1357322" cy="1879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6691609" y="5214950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球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 animBg="1"/>
      <p:bldP spid="7" grpId="0"/>
      <p:bldP spid="9" grpId="0"/>
      <p:bldP spid="11" grpId="0"/>
    </p:bldLst>
  </p:timing>
</p:sld>
</file>

<file path=ppt/tags/tag1.xml><?xml version="1.0" encoding="utf-8"?>
<p:tagLst xmlns:p="http://schemas.openxmlformats.org/presentationml/2006/main">
  <p:tag name="KSO_WPP_MARK_KEY" val="23bafdef-22a3-4acb-a3da-9d92c67754c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WPS 演示</Application>
  <PresentationFormat>全屏显示(4:3)</PresentationFormat>
  <Paragraphs>306</Paragraphs>
  <Slides>29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华文楷体</vt:lpstr>
      <vt:lpstr>楷体_GB2312</vt:lpstr>
      <vt:lpstr>Arial Unicode MS</vt:lpstr>
      <vt:lpstr>Times New Roman</vt:lpstr>
      <vt:lpstr>隶书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569</cp:revision>
  <dcterms:created xsi:type="dcterms:W3CDTF">2015-11-21T07:20:00Z</dcterms:created>
  <dcterms:modified xsi:type="dcterms:W3CDTF">2023-02-13T05:08:25Z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60277B3C0F444413ABCF2B2C7CE37B36</vt:lpwstr>
  </property>
</Properties>
</file>