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slide" Target="slide2.xml"/><Relationship Id="rId4" Type="http://schemas.openxmlformats.org/officeDocument/2006/relationships/slide" Target="slide12.xml"/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22.emf"/><Relationship Id="rId5" Type="http://schemas.openxmlformats.org/officeDocument/2006/relationships/image" Target="../media/image21.png"/><Relationship Id="rId4" Type="http://schemas.openxmlformats.org/officeDocument/2006/relationships/slide" Target="slide15.xml"/><Relationship Id="rId3" Type="http://schemas.openxmlformats.org/officeDocument/2006/relationships/slide" Target="slide1.xml"/><Relationship Id="rId2" Type="http://schemas.openxmlformats.org/officeDocument/2006/relationships/slide" Target="slide13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2.xml"/><Relationship Id="rId4" Type="http://schemas.openxmlformats.org/officeDocument/2006/relationships/slide" Target="slide19.xml"/><Relationship Id="rId3" Type="http://schemas.openxmlformats.org/officeDocument/2006/relationships/slide" Target="slide17.xml"/><Relationship Id="rId2" Type="http://schemas.openxmlformats.org/officeDocument/2006/relationships/audio" Target="../media/audio2.wav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5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1.jpeg"/><Relationship Id="rId2" Type="http://schemas.openxmlformats.org/officeDocument/2006/relationships/slide" Target="slide15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slide" Target="slide15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4.emf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571736" y="4734662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857752" y="4725144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7072330" y="4725144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357158" y="4734662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0" y="1120388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3200" dirty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元   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圆柱与圆锥</a:t>
            </a:r>
            <a:endParaRPr lang="zh-CN" altLang="en-US" sz="3200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29283" y="2204864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面的旋转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58315" y="3573016"/>
            <a:ext cx="1627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课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142984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下面图形中哪些是圆柱或圆锥？在括号里写出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名称，并标出底面直径和高。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71472" y="2857496"/>
            <a:ext cx="7943878" cy="2520950"/>
            <a:chOff x="571472" y="2857496"/>
            <a:chExt cx="7943878" cy="2520950"/>
          </a:xfrm>
        </p:grpSpPr>
        <p:pic>
          <p:nvPicPr>
            <p:cNvPr id="20" name="图片 6" descr="10.png"/>
            <p:cNvPicPr>
              <a:picLocks noChangeAspect="1"/>
            </p:cNvPicPr>
            <p:nvPr/>
          </p:nvPicPr>
          <p:blipFill>
            <a:blip r:embed="rId2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785813" y="2857496"/>
              <a:ext cx="1593850" cy="1665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7" descr="11.png"/>
            <p:cNvPicPr>
              <a:picLocks noChangeAspect="1"/>
            </p:cNvPicPr>
            <p:nvPr/>
          </p:nvPicPr>
          <p:blipFill>
            <a:blip r:embed="rId3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2857500" y="2913058"/>
              <a:ext cx="1395413" cy="160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8" descr="12.png"/>
            <p:cNvPicPr>
              <a:picLocks noChangeAspect="1"/>
            </p:cNvPicPr>
            <p:nvPr/>
          </p:nvPicPr>
          <p:blipFill>
            <a:blip r:embed="rId4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4857750" y="2913058"/>
              <a:ext cx="1589088" cy="168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9" descr="13.png"/>
            <p:cNvPicPr>
              <a:picLocks noChangeAspect="1"/>
            </p:cNvPicPr>
            <p:nvPr/>
          </p:nvPicPr>
          <p:blipFill>
            <a:blip r:embed="rId5" cstate="email">
              <a:lum bright="-20000" contrast="40000"/>
            </a:blip>
            <a:srcRect/>
            <a:stretch>
              <a:fillRect/>
            </a:stretch>
          </p:blipFill>
          <p:spPr bwMode="auto">
            <a:xfrm>
              <a:off x="6961188" y="2901946"/>
              <a:ext cx="1368425" cy="154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10"/>
            <p:cNvSpPr txBox="1">
              <a:spLocks noChangeArrowheads="1"/>
            </p:cNvSpPr>
            <p:nvPr/>
          </p:nvSpPr>
          <p:spPr bwMode="auto">
            <a:xfrm>
              <a:off x="571472" y="4794246"/>
              <a:ext cx="1714500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</a:rPr>
                <a:t>（   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   </a:t>
              </a:r>
              <a:r>
                <a:rPr lang="zh-CN" altLang="en-US" sz="3200" dirty="0">
                  <a:solidFill>
                    <a:schemeClr val="tx1"/>
                  </a:solidFill>
                </a:rPr>
                <a:t>）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>
              <a:off x="2643174" y="4794246"/>
              <a:ext cx="1714500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</a:rPr>
                <a:t>（ 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     </a:t>
              </a:r>
              <a:r>
                <a:rPr lang="zh-CN" altLang="en-US" sz="3200" dirty="0">
                  <a:solidFill>
                    <a:schemeClr val="tx1"/>
                  </a:solidFill>
                </a:rPr>
                <a:t>）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12"/>
            <p:cNvSpPr txBox="1">
              <a:spLocks noChangeArrowheads="1"/>
            </p:cNvSpPr>
            <p:nvPr/>
          </p:nvSpPr>
          <p:spPr bwMode="auto">
            <a:xfrm>
              <a:off x="4857764" y="4794246"/>
              <a:ext cx="1714500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</a:rPr>
                <a:t>（  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    </a:t>
              </a:r>
              <a:r>
                <a:rPr lang="zh-CN" altLang="en-US" sz="3200" dirty="0">
                  <a:solidFill>
                    <a:schemeClr val="tx1"/>
                  </a:solidFill>
                </a:rPr>
                <a:t>）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13"/>
            <p:cNvSpPr txBox="1">
              <a:spLocks noChangeArrowheads="1"/>
            </p:cNvSpPr>
            <p:nvPr/>
          </p:nvSpPr>
          <p:spPr bwMode="auto">
            <a:xfrm>
              <a:off x="6800850" y="4794246"/>
              <a:ext cx="1714500" cy="584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</a:rPr>
                <a:t>（   </a:t>
              </a:r>
              <a:r>
                <a:rPr lang="zh-CN" altLang="en-US" sz="3200" dirty="0" smtClean="0">
                  <a:solidFill>
                    <a:schemeClr val="tx1"/>
                  </a:solidFill>
                </a:rPr>
                <a:t>     </a:t>
              </a:r>
              <a:r>
                <a:rPr lang="zh-CN" altLang="en-US" sz="3200" dirty="0">
                  <a:solidFill>
                    <a:schemeClr val="tx1"/>
                  </a:solidFill>
                </a:rPr>
                <a:t>）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000100" y="4786322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1604" y="4000504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</a:t>
            </a:r>
            <a:endParaRPr lang="zh-CN" altLang="en-US" sz="3200" i="1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71604" y="3415729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h</a:t>
            </a:r>
            <a:endParaRPr lang="zh-CN" altLang="en-US" sz="3200" i="1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86380" y="4786322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00760" y="3857628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</a:t>
            </a:r>
            <a:endParaRPr lang="zh-CN" altLang="en-US" sz="3200" i="1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5008" y="3429000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h</a:t>
            </a:r>
            <a:endParaRPr lang="zh-CN" altLang="en-US" sz="3200" i="1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84"/>
            <a:ext cx="8929718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找一个圆柱形和一个圆锥形的物体，分别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指出它们的底面和侧面，并测量出这两个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物体的高。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8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20482" name="Picture 2" descr="http://img3.3lian.com/2006/013/11/2006021121313891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2571744"/>
            <a:ext cx="2274353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加油吧！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3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38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638756"/>
            <a:ext cx="5143536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某种饮料罐的形状为圆柱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形，底面直径为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6.5cm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高为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11cm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。将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罐这种饮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料按如图所示的方式放入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箱内，这个箱子内部的长、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宽、高至少是多少？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2" name="图片 3" descr="14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5000" y="2233613"/>
            <a:ext cx="310673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51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2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85786" y="1071546"/>
            <a:ext cx="435771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长：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6.5×6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39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92162" y="2058407"/>
            <a:ext cx="420846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宽：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6.5×4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cm</a:t>
            </a:r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63600" y="2987101"/>
            <a:ext cx="37084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高：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11cm 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6" name="图片 3" descr="14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6" y="1142984"/>
            <a:ext cx="310673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00034" y="3929066"/>
            <a:ext cx="8215370" cy="14993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答：这个箱子内部的长至少是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39 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、宽至少是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26 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、高至少是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11 cm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2" y="714356"/>
            <a:ext cx="574067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428736"/>
            <a:ext cx="850109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圆柱的两个底面都是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它们的面积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7752" y="157161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圆形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4414" y="214311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相等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282" y="2857496"/>
            <a:ext cx="878687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圆柱的侧面是一个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把它沿着高展开可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能是一个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形。它的一条边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等于圆柱的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另一条边等于圆柱的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810" y="300037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曲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3174" y="35718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长方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6314" y="357187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正方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43240" y="42148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02785" y="48577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底面周长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4282" y="5558869"/>
            <a:ext cx="88583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圆锥的底面是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侧面是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23721" y="557214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圆形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91543" y="557214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扇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8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9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84" y="785794"/>
            <a:ext cx="9144000" cy="12818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你能指出下面圆柱和圆锥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的高是多少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底面周长、直径是多少吗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66" y="2000240"/>
            <a:ext cx="6643734" cy="3214710"/>
            <a:chOff x="2071670" y="2000240"/>
            <a:chExt cx="6643734" cy="3214710"/>
          </a:xfrm>
        </p:grpSpPr>
        <p:sp>
          <p:nvSpPr>
            <p:cNvPr id="11265" name="自选图形 432"/>
            <p:cNvSpPr>
              <a:spLocks noChangeArrowheads="1"/>
            </p:cNvSpPr>
            <p:nvPr/>
          </p:nvSpPr>
          <p:spPr bwMode="auto">
            <a:xfrm>
              <a:off x="2071670" y="2643183"/>
              <a:ext cx="1071570" cy="1857388"/>
            </a:xfrm>
            <a:prstGeom prst="flowChartMagneticDisk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1266" name="组合 436"/>
            <p:cNvGrpSpPr/>
            <p:nvPr/>
          </p:nvGrpSpPr>
          <p:grpSpPr bwMode="auto">
            <a:xfrm>
              <a:off x="4714876" y="2000240"/>
              <a:ext cx="2071702" cy="3214710"/>
              <a:chOff x="7440" y="249988"/>
              <a:chExt cx="1980" cy="2714"/>
            </a:xfrm>
          </p:grpSpPr>
          <p:sp>
            <p:nvSpPr>
              <p:cNvPr id="11267" name="矩形 433"/>
              <p:cNvSpPr>
                <a:spLocks noChangeArrowheads="1"/>
              </p:cNvSpPr>
              <p:nvPr/>
            </p:nvSpPr>
            <p:spPr bwMode="auto">
              <a:xfrm>
                <a:off x="7440" y="250723"/>
                <a:ext cx="1980" cy="123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68" name="椭圆 434"/>
              <p:cNvSpPr>
                <a:spLocks noChangeArrowheads="1"/>
              </p:cNvSpPr>
              <p:nvPr/>
            </p:nvSpPr>
            <p:spPr bwMode="auto">
              <a:xfrm>
                <a:off x="8085" y="249988"/>
                <a:ext cx="765" cy="73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69" name="椭圆 435"/>
              <p:cNvSpPr>
                <a:spLocks noChangeArrowheads="1"/>
              </p:cNvSpPr>
              <p:nvPr/>
            </p:nvSpPr>
            <p:spPr bwMode="auto">
              <a:xfrm>
                <a:off x="8055" y="251968"/>
                <a:ext cx="765" cy="735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270" name="直线 439"/>
            <p:cNvSpPr>
              <a:spLocks noChangeShapeType="1"/>
            </p:cNvSpPr>
            <p:nvPr/>
          </p:nvSpPr>
          <p:spPr bwMode="auto">
            <a:xfrm>
              <a:off x="3143241" y="3571877"/>
              <a:ext cx="142876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arrow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TextBox 24"/>
            <p:cNvSpPr txBox="1">
              <a:spLocks noChangeArrowheads="1"/>
            </p:cNvSpPr>
            <p:nvPr/>
          </p:nvSpPr>
          <p:spPr bwMode="auto">
            <a:xfrm>
              <a:off x="4857752" y="3772919"/>
              <a:ext cx="2000264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25.12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24"/>
            <p:cNvSpPr txBox="1">
              <a:spLocks noChangeArrowheads="1"/>
            </p:cNvSpPr>
            <p:nvPr/>
          </p:nvSpPr>
          <p:spPr bwMode="auto">
            <a:xfrm>
              <a:off x="6715140" y="3286124"/>
              <a:ext cx="2000264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20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71472" y="5429264"/>
            <a:ext cx="776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:20 cm;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底面周长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:25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 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；直径：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 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7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14414" y="-928718"/>
            <a:ext cx="7000900" cy="5322723"/>
            <a:chOff x="1214414" y="-928718"/>
            <a:chExt cx="7000900" cy="5322723"/>
          </a:xfrm>
        </p:grpSpPr>
        <p:pic>
          <p:nvPicPr>
            <p:cNvPr id="23" name="dt21a.jpg" descr="id:2147506219;FounderCES"/>
            <p:cNvPicPr/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-2987"/>
            <a:stretch>
              <a:fillRect/>
            </a:stretch>
          </p:blipFill>
          <p:spPr>
            <a:xfrm>
              <a:off x="1214414" y="1428736"/>
              <a:ext cx="1857388" cy="2357454"/>
            </a:xfrm>
            <a:prstGeom prst="rect">
              <a:avLst/>
            </a:prstGeom>
          </p:spPr>
        </p:pic>
        <p:cxnSp>
          <p:nvCxnSpPr>
            <p:cNvPr id="24" name="直接连接符 23"/>
            <p:cNvCxnSpPr/>
            <p:nvPr/>
          </p:nvCxnSpPr>
          <p:spPr>
            <a:xfrm rot="5400000">
              <a:off x="1285852" y="2500306"/>
              <a:ext cx="1714512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357290" y="3357562"/>
              <a:ext cx="1643074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直线 439"/>
            <p:cNvSpPr>
              <a:spLocks noChangeShapeType="1"/>
            </p:cNvSpPr>
            <p:nvPr/>
          </p:nvSpPr>
          <p:spPr bwMode="auto">
            <a:xfrm>
              <a:off x="3000364" y="2571744"/>
              <a:ext cx="142876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arrow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95" name="椭圆 444"/>
            <p:cNvSpPr>
              <a:spLocks noChangeArrowheads="1"/>
            </p:cNvSpPr>
            <p:nvPr/>
          </p:nvSpPr>
          <p:spPr bwMode="auto">
            <a:xfrm>
              <a:off x="5480137" y="3154769"/>
              <a:ext cx="1353336" cy="12392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饼形 31"/>
            <p:cNvSpPr/>
            <p:nvPr/>
          </p:nvSpPr>
          <p:spPr>
            <a:xfrm>
              <a:off x="4143372" y="-928718"/>
              <a:ext cx="4071942" cy="4071942"/>
            </a:xfrm>
            <a:prstGeom prst="pie">
              <a:avLst>
                <a:gd name="adj1" fmla="val 1873494"/>
                <a:gd name="adj2" fmla="val 8915308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直线 439"/>
            <p:cNvSpPr>
              <a:spLocks noChangeShapeType="1"/>
            </p:cNvSpPr>
            <p:nvPr/>
          </p:nvSpPr>
          <p:spPr bwMode="auto">
            <a:xfrm>
              <a:off x="6143636" y="3786190"/>
              <a:ext cx="7143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arrow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TextBox 24"/>
            <p:cNvSpPr txBox="1">
              <a:spLocks noChangeArrowheads="1"/>
            </p:cNvSpPr>
            <p:nvPr/>
          </p:nvSpPr>
          <p:spPr bwMode="auto">
            <a:xfrm>
              <a:off x="6000760" y="3214686"/>
              <a:ext cx="2000264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TextBox 24"/>
            <p:cNvSpPr txBox="1">
              <a:spLocks noChangeArrowheads="1"/>
            </p:cNvSpPr>
            <p:nvPr/>
          </p:nvSpPr>
          <p:spPr bwMode="auto">
            <a:xfrm>
              <a:off x="2143108" y="2357430"/>
              <a:ext cx="2000264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6cm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14348" y="4786322"/>
            <a:ext cx="75761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:6 cm;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底面周长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:12.56 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；直径：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 cm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85720" y="1169025"/>
            <a:ext cx="8572560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下面测量高的方法对吗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在对的下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面画“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√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”。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pic>
        <p:nvPicPr>
          <p:cNvPr id="35" name="dt41.jpg" descr="id:2147506577;FounderCES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14" y="2504202"/>
            <a:ext cx="2714644" cy="3067938"/>
          </a:xfrm>
          <a:prstGeom prst="rect">
            <a:avLst/>
          </a:prstGeom>
        </p:spPr>
      </p:pic>
      <p:pic>
        <p:nvPicPr>
          <p:cNvPr id="37" name="dt41a.jpg" descr="id:2147506584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2411827"/>
            <a:ext cx="2571768" cy="308887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2143108" y="514351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85720" y="1214422"/>
            <a:ext cx="82868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圆柱体和圆锥体是由什么图形旋转得到的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8596" y="2428868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圆柱体是由长方形以一边为旋转轴旋转得到的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;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圆锥体是由直角三角形以其中一条直角边为轴进行旋转得到的。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>
            <a:spLocks noChangeArrowheads="1"/>
          </p:cNvSpPr>
          <p:nvPr/>
        </p:nvSpPr>
        <p:spPr bwMode="auto">
          <a:xfrm>
            <a:off x="285720" y="857232"/>
            <a:ext cx="82868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你能说出下面的立体图形的高是多少吗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7224" y="1928802"/>
            <a:ext cx="7215238" cy="2257628"/>
            <a:chOff x="642910" y="2184775"/>
            <a:chExt cx="7215238" cy="2257628"/>
          </a:xfrm>
        </p:grpSpPr>
        <p:pic>
          <p:nvPicPr>
            <p:cNvPr id="3" name="dt26.jpg" descr="id:214750646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10" y="2184775"/>
              <a:ext cx="7215238" cy="2172919"/>
            </a:xfrm>
            <a:prstGeom prst="rect">
              <a:avLst/>
            </a:prstGeom>
          </p:spPr>
        </p:pic>
        <p:sp>
          <p:nvSpPr>
            <p:cNvPr id="4" name="TextBox 24"/>
            <p:cNvSpPr txBox="1">
              <a:spLocks noChangeArrowheads="1"/>
            </p:cNvSpPr>
            <p:nvPr/>
          </p:nvSpPr>
          <p:spPr bwMode="auto">
            <a:xfrm>
              <a:off x="1214414" y="3857628"/>
              <a:ext cx="142876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15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24"/>
            <p:cNvSpPr txBox="1">
              <a:spLocks noChangeArrowheads="1"/>
            </p:cNvSpPr>
            <p:nvPr/>
          </p:nvSpPr>
          <p:spPr bwMode="auto">
            <a:xfrm>
              <a:off x="3714744" y="3286124"/>
              <a:ext cx="142876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6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TextBox 24"/>
            <p:cNvSpPr txBox="1">
              <a:spLocks noChangeArrowheads="1"/>
            </p:cNvSpPr>
            <p:nvPr/>
          </p:nvSpPr>
          <p:spPr bwMode="auto">
            <a:xfrm>
              <a:off x="2428860" y="3143248"/>
              <a:ext cx="142876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TextBox 24"/>
            <p:cNvSpPr txBox="1">
              <a:spLocks noChangeArrowheads="1"/>
            </p:cNvSpPr>
            <p:nvPr/>
          </p:nvSpPr>
          <p:spPr bwMode="auto">
            <a:xfrm>
              <a:off x="6429388" y="3714752"/>
              <a:ext cx="142876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 cm</a:t>
              </a:r>
              <a:endParaRPr lang="zh-CN" altLang="zh-CN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57224" y="471488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长方体的高是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cm,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正方体的高也是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cm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2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1026" name="图片 1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285860"/>
            <a:ext cx="8731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9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1285860"/>
            <a:ext cx="1428760" cy="1609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19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1000108"/>
            <a:ext cx="2643206" cy="195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图片 19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571876"/>
            <a:ext cx="2000264" cy="2133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图片 19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3571877"/>
            <a:ext cx="2071702" cy="201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图片 20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3643315"/>
            <a:ext cx="306201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1142976" y="2857496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3306" y="2857496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29388" y="2857496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42976" y="5715016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14744" y="5701745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29388" y="5643578"/>
            <a:ext cx="1571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自选图形 50"/>
          <p:cNvSpPr/>
          <p:nvPr/>
        </p:nvSpPr>
        <p:spPr bwMode="auto">
          <a:xfrm>
            <a:off x="7143768" y="1214422"/>
            <a:ext cx="285752" cy="2928958"/>
          </a:xfrm>
          <a:prstGeom prst="rightBrace">
            <a:avLst>
              <a:gd name="adj1" fmla="val 150210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4" name="文本框 51"/>
          <p:cNvSpPr txBox="1">
            <a:spLocks noChangeArrowheads="1"/>
          </p:cNvSpPr>
          <p:nvPr/>
        </p:nvSpPr>
        <p:spPr bwMode="auto">
          <a:xfrm>
            <a:off x="7500958" y="1214422"/>
            <a:ext cx="1265247" cy="16287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圆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柱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体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的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底</a:t>
            </a:r>
            <a:endParaRPr kumimoji="0" lang="en-US" alt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面</a:t>
            </a:r>
            <a:endParaRPr kumimoji="0" lang="zh-CN" sz="32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86050" y="1571612"/>
            <a:ext cx="1500198" cy="2428892"/>
            <a:chOff x="1357290" y="1285860"/>
            <a:chExt cx="1500198" cy="2428892"/>
          </a:xfrm>
        </p:grpSpPr>
        <p:grpSp>
          <p:nvGrpSpPr>
            <p:cNvPr id="21" name="Group 19"/>
            <p:cNvGrpSpPr/>
            <p:nvPr/>
          </p:nvGrpSpPr>
          <p:grpSpPr bwMode="auto">
            <a:xfrm>
              <a:off x="1357290" y="1285860"/>
              <a:ext cx="1500198" cy="2428892"/>
              <a:chOff x="960" y="384"/>
              <a:chExt cx="1056" cy="1584"/>
            </a:xfrm>
          </p:grpSpPr>
          <p:sp>
            <p:nvSpPr>
              <p:cNvPr id="22" name="Oval 20"/>
              <p:cNvSpPr>
                <a:spLocks noChangeArrowheads="1"/>
              </p:cNvSpPr>
              <p:nvPr/>
            </p:nvSpPr>
            <p:spPr bwMode="auto">
              <a:xfrm>
                <a:off x="960" y="384"/>
                <a:ext cx="1056" cy="38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3" name="Group 21"/>
              <p:cNvGrpSpPr/>
              <p:nvPr/>
            </p:nvGrpSpPr>
            <p:grpSpPr bwMode="auto">
              <a:xfrm>
                <a:off x="960" y="1584"/>
                <a:ext cx="1056" cy="384"/>
                <a:chOff x="1152" y="3216"/>
                <a:chExt cx="1056" cy="336"/>
              </a:xfrm>
            </p:grpSpPr>
            <p:sp>
              <p:nvSpPr>
                <p:cNvPr id="26" name="Oval 22"/>
                <p:cNvSpPr>
                  <a:spLocks noChangeArrowheads="1"/>
                </p:cNvSpPr>
                <p:nvPr/>
              </p:nvSpPr>
              <p:spPr bwMode="auto">
                <a:xfrm>
                  <a:off x="1152" y="3216"/>
                  <a:ext cx="1056" cy="336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/>
                <p:nvPr/>
              </p:nvSpPr>
              <p:spPr bwMode="auto">
                <a:xfrm>
                  <a:off x="1152" y="3360"/>
                  <a:ext cx="1056" cy="192"/>
                </a:xfrm>
                <a:custGeom>
                  <a:avLst/>
                  <a:gdLst>
                    <a:gd name="T0" fmla="*/ 0 w 1056"/>
                    <a:gd name="T1" fmla="*/ 0 h 192"/>
                    <a:gd name="T2" fmla="*/ 0 w 1056"/>
                    <a:gd name="T3" fmla="*/ 36 h 192"/>
                    <a:gd name="T4" fmla="*/ 12 w 1056"/>
                    <a:gd name="T5" fmla="*/ 60 h 192"/>
                    <a:gd name="T6" fmla="*/ 36 w 1056"/>
                    <a:gd name="T7" fmla="*/ 90 h 192"/>
                    <a:gd name="T8" fmla="*/ 51 w 1056"/>
                    <a:gd name="T9" fmla="*/ 96 h 192"/>
                    <a:gd name="T10" fmla="*/ 99 w 1056"/>
                    <a:gd name="T11" fmla="*/ 123 h 192"/>
                    <a:gd name="T12" fmla="*/ 174 w 1056"/>
                    <a:gd name="T13" fmla="*/ 150 h 192"/>
                    <a:gd name="T14" fmla="*/ 312 w 1056"/>
                    <a:gd name="T15" fmla="*/ 177 h 192"/>
                    <a:gd name="T16" fmla="*/ 408 w 1056"/>
                    <a:gd name="T17" fmla="*/ 186 h 192"/>
                    <a:gd name="T18" fmla="*/ 513 w 1056"/>
                    <a:gd name="T19" fmla="*/ 192 h 192"/>
                    <a:gd name="T20" fmla="*/ 615 w 1056"/>
                    <a:gd name="T21" fmla="*/ 189 h 192"/>
                    <a:gd name="T22" fmla="*/ 714 w 1056"/>
                    <a:gd name="T23" fmla="*/ 183 h 192"/>
                    <a:gd name="T24" fmla="*/ 768 w 1056"/>
                    <a:gd name="T25" fmla="*/ 174 h 192"/>
                    <a:gd name="T26" fmla="*/ 888 w 1056"/>
                    <a:gd name="T27" fmla="*/ 147 h 192"/>
                    <a:gd name="T28" fmla="*/ 975 w 1056"/>
                    <a:gd name="T29" fmla="*/ 114 h 192"/>
                    <a:gd name="T30" fmla="*/ 1002 w 1056"/>
                    <a:gd name="T31" fmla="*/ 96 h 192"/>
                    <a:gd name="T32" fmla="*/ 1044 w 1056"/>
                    <a:gd name="T33" fmla="*/ 60 h 192"/>
                    <a:gd name="T34" fmla="*/ 1056 w 1056"/>
                    <a:gd name="T35" fmla="*/ 36 h 192"/>
                    <a:gd name="T36" fmla="*/ 1056 w 1056"/>
                    <a:gd name="T37" fmla="*/ 1 h 19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56"/>
                    <a:gd name="T58" fmla="*/ 0 h 192"/>
                    <a:gd name="T59" fmla="*/ 1056 w 1056"/>
                    <a:gd name="T60" fmla="*/ 192 h 19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56" h="192">
                      <a:moveTo>
                        <a:pt x="0" y="0"/>
                      </a:moveTo>
                      <a:lnTo>
                        <a:pt x="0" y="36"/>
                      </a:lnTo>
                      <a:lnTo>
                        <a:pt x="12" y="60"/>
                      </a:lnTo>
                      <a:lnTo>
                        <a:pt x="36" y="90"/>
                      </a:lnTo>
                      <a:lnTo>
                        <a:pt x="51" y="96"/>
                      </a:lnTo>
                      <a:lnTo>
                        <a:pt x="99" y="123"/>
                      </a:lnTo>
                      <a:lnTo>
                        <a:pt x="174" y="150"/>
                      </a:lnTo>
                      <a:lnTo>
                        <a:pt x="312" y="177"/>
                      </a:lnTo>
                      <a:lnTo>
                        <a:pt x="408" y="186"/>
                      </a:lnTo>
                      <a:lnTo>
                        <a:pt x="513" y="192"/>
                      </a:lnTo>
                      <a:lnTo>
                        <a:pt x="615" y="189"/>
                      </a:lnTo>
                      <a:lnTo>
                        <a:pt x="714" y="183"/>
                      </a:lnTo>
                      <a:lnTo>
                        <a:pt x="768" y="174"/>
                      </a:lnTo>
                      <a:lnTo>
                        <a:pt x="888" y="147"/>
                      </a:lnTo>
                      <a:lnTo>
                        <a:pt x="975" y="114"/>
                      </a:lnTo>
                      <a:lnTo>
                        <a:pt x="1002" y="96"/>
                      </a:lnTo>
                      <a:lnTo>
                        <a:pt x="1044" y="60"/>
                      </a:lnTo>
                      <a:lnTo>
                        <a:pt x="1056" y="36"/>
                      </a:lnTo>
                      <a:lnTo>
                        <a:pt x="1056" y="1"/>
                      </a:ln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4" name="Line 24"/>
              <p:cNvSpPr>
                <a:spLocks noChangeShapeType="1"/>
              </p:cNvSpPr>
              <p:nvPr/>
            </p:nvSpPr>
            <p:spPr bwMode="auto">
              <a:xfrm>
                <a:off x="2016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Line 25"/>
              <p:cNvSpPr>
                <a:spLocks noChangeShapeType="1"/>
              </p:cNvSpPr>
              <p:nvPr/>
            </p:nvSpPr>
            <p:spPr bwMode="auto">
              <a:xfrm>
                <a:off x="960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29" name="直接连接符 28"/>
            <p:cNvCxnSpPr>
              <a:stCxn id="22" idx="2"/>
              <a:endCxn id="22" idx="6"/>
            </p:cNvCxnSpPr>
            <p:nvPr/>
          </p:nvCxnSpPr>
          <p:spPr>
            <a:xfrm rot="10800000" flipH="1">
              <a:off x="1357290" y="1580271"/>
              <a:ext cx="150019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0800000" flipH="1">
              <a:off x="1357290" y="3428999"/>
              <a:ext cx="150019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自选图形 378"/>
            <p:cNvCxnSpPr>
              <a:cxnSpLocks noChangeShapeType="1"/>
            </p:cNvCxnSpPr>
            <p:nvPr/>
          </p:nvCxnSpPr>
          <p:spPr bwMode="auto">
            <a:xfrm rot="5400000">
              <a:off x="1213620" y="2500306"/>
              <a:ext cx="1858182" cy="794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prstDash val="sysDash"/>
              <a:round/>
            </a:ln>
          </p:spPr>
        </p:cxnSp>
      </p:grpSp>
      <p:cxnSp>
        <p:nvCxnSpPr>
          <p:cNvPr id="35" name="自选图形 563"/>
          <p:cNvCxnSpPr>
            <a:cxnSpLocks noChangeShapeType="1"/>
          </p:cNvCxnSpPr>
          <p:nvPr/>
        </p:nvCxnSpPr>
        <p:spPr bwMode="auto">
          <a:xfrm flipV="1">
            <a:off x="3571868" y="1357298"/>
            <a:ext cx="2143140" cy="430316"/>
          </a:xfrm>
          <a:prstGeom prst="bentConnector3">
            <a:avLst>
              <a:gd name="adj1" fmla="val -123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sp>
        <p:nvSpPr>
          <p:cNvPr id="38" name="TextBox 37"/>
          <p:cNvSpPr txBox="1"/>
          <p:nvPr/>
        </p:nvSpPr>
        <p:spPr>
          <a:xfrm>
            <a:off x="5643570" y="105827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9" name="自选图形 564"/>
          <p:cNvCxnSpPr>
            <a:cxnSpLocks noChangeShapeType="1"/>
          </p:cNvCxnSpPr>
          <p:nvPr/>
        </p:nvCxnSpPr>
        <p:spPr bwMode="auto">
          <a:xfrm>
            <a:off x="3571868" y="3786190"/>
            <a:ext cx="2214578" cy="285752"/>
          </a:xfrm>
          <a:prstGeom prst="bentConnector3">
            <a:avLst>
              <a:gd name="adj1" fmla="val -109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656558" y="37861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rot="10800000">
            <a:off x="2000232" y="2928934"/>
            <a:ext cx="128588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923391" y="264318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侧面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/>
      <p:bldP spid="38" grpId="0"/>
      <p:bldP spid="42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自选图形 514"/>
          <p:cNvSpPr>
            <a:spLocks noChangeArrowheads="1"/>
          </p:cNvSpPr>
          <p:nvPr/>
        </p:nvSpPr>
        <p:spPr bwMode="auto">
          <a:xfrm>
            <a:off x="3000364" y="1285860"/>
            <a:ext cx="2714644" cy="4143404"/>
          </a:xfrm>
          <a:prstGeom prst="can">
            <a:avLst>
              <a:gd name="adj" fmla="val 42267"/>
            </a:avLst>
          </a:prstGeom>
          <a:gradFill rotWithShape="0">
            <a:gsLst>
              <a:gs pos="0">
                <a:srgbClr val="95B3D7"/>
              </a:gs>
              <a:gs pos="100000">
                <a:srgbClr val="5039FD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自选图形 355"/>
          <p:cNvSpPr>
            <a:spLocks noChangeArrowheads="1"/>
          </p:cNvSpPr>
          <p:nvPr/>
        </p:nvSpPr>
        <p:spPr bwMode="auto">
          <a:xfrm>
            <a:off x="3286125" y="820821"/>
            <a:ext cx="1870370" cy="2134833"/>
          </a:xfrm>
          <a:prstGeom prst="flowChartMagneticDisk">
            <a:avLst/>
          </a:prstGeom>
          <a:gradFill rotWithShape="0">
            <a:gsLst>
              <a:gs pos="0">
                <a:srgbClr val="FCD5B5">
                  <a:alpha val="25000"/>
                </a:srgbClr>
              </a:gs>
              <a:gs pos="100000">
                <a:srgbClr val="FF0000">
                  <a:alpha val="31000"/>
                </a:srgbClr>
              </a:gs>
            </a:gsLst>
            <a:lin ang="0" scaled="1"/>
          </a:gradFill>
          <a:ln w="19050" cap="rnd">
            <a:solidFill>
              <a:srgbClr val="376092"/>
            </a:solidFill>
            <a:prstDash val="sysDot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734229" y="642918"/>
            <a:ext cx="2052217" cy="2652728"/>
            <a:chOff x="3734229" y="1285860"/>
            <a:chExt cx="2052217" cy="2652728"/>
          </a:xfrm>
        </p:grpSpPr>
        <p:grpSp>
          <p:nvGrpSpPr>
            <p:cNvPr id="4100" name="组合 359"/>
            <p:cNvGrpSpPr/>
            <p:nvPr/>
          </p:nvGrpSpPr>
          <p:grpSpPr bwMode="auto">
            <a:xfrm>
              <a:off x="4143378" y="1285860"/>
              <a:ext cx="954668" cy="2652728"/>
              <a:chOff x="8970" y="196378"/>
              <a:chExt cx="735" cy="2684"/>
            </a:xfrm>
          </p:grpSpPr>
          <p:sp>
            <p:nvSpPr>
              <p:cNvPr id="4101" name="矩形 354"/>
              <p:cNvSpPr>
                <a:spLocks noChangeArrowheads="1"/>
              </p:cNvSpPr>
              <p:nvPr/>
            </p:nvSpPr>
            <p:spPr bwMode="auto">
              <a:xfrm>
                <a:off x="8985" y="196858"/>
                <a:ext cx="720" cy="1559"/>
              </a:xfrm>
              <a:prstGeom prst="rect">
                <a:avLst/>
              </a:prstGeom>
              <a:solidFill>
                <a:srgbClr val="FF0000"/>
              </a:solidFill>
              <a:ln w="38100" cap="rnd">
                <a:solidFill>
                  <a:srgbClr val="376092"/>
                </a:solidFill>
                <a:prstDash val="sysDot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2" name="直线 358"/>
              <p:cNvSpPr>
                <a:spLocks noChangeShapeType="1"/>
              </p:cNvSpPr>
              <p:nvPr/>
            </p:nvSpPr>
            <p:spPr bwMode="auto">
              <a:xfrm flipH="1">
                <a:off x="8970" y="196378"/>
                <a:ext cx="15" cy="2685"/>
              </a:xfrm>
              <a:prstGeom prst="line">
                <a:avLst/>
              </a:prstGeom>
              <a:noFill/>
              <a:ln w="38100" cap="rnd">
                <a:solidFill>
                  <a:srgbClr val="376092"/>
                </a:solidFill>
                <a:prstDash val="sysDot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04" name="文本框 362"/>
            <p:cNvSpPr txBox="1">
              <a:spLocks noChangeArrowheads="1"/>
            </p:cNvSpPr>
            <p:nvPr/>
          </p:nvSpPr>
          <p:spPr bwMode="auto">
            <a:xfrm>
              <a:off x="5162989" y="1469220"/>
              <a:ext cx="623457" cy="459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  <a:cs typeface="宋体" panose="02010600030101010101" pitchFamily="2" charset="-122"/>
                </a:rPr>
                <a:t>A   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endParaRPr>
            </a:p>
          </p:txBody>
        </p:sp>
        <p:sp>
          <p:nvSpPr>
            <p:cNvPr id="4105" name="文本框 363"/>
            <p:cNvSpPr txBox="1">
              <a:spLocks noChangeArrowheads="1"/>
            </p:cNvSpPr>
            <p:nvPr/>
          </p:nvSpPr>
          <p:spPr bwMode="auto">
            <a:xfrm>
              <a:off x="3734229" y="1500174"/>
              <a:ext cx="623457" cy="459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  <a:cs typeface="宋体" panose="02010600030101010101" pitchFamily="2" charset="-122"/>
                </a:rPr>
                <a:t>B   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endParaRPr>
            </a:p>
          </p:txBody>
        </p:sp>
        <p:sp>
          <p:nvSpPr>
            <p:cNvPr id="4106" name="文本框 364"/>
            <p:cNvSpPr txBox="1">
              <a:spLocks noChangeArrowheads="1"/>
            </p:cNvSpPr>
            <p:nvPr/>
          </p:nvSpPr>
          <p:spPr bwMode="auto">
            <a:xfrm>
              <a:off x="3786182" y="3000372"/>
              <a:ext cx="623457" cy="459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  <a:cs typeface="宋体" panose="02010600030101010101" pitchFamily="2" charset="-122"/>
                </a:rPr>
                <a:t>C   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endParaRPr>
            </a:p>
          </p:txBody>
        </p:sp>
        <p:sp>
          <p:nvSpPr>
            <p:cNvPr id="4107" name="文本框 365"/>
            <p:cNvSpPr txBox="1">
              <a:spLocks noChangeArrowheads="1"/>
            </p:cNvSpPr>
            <p:nvPr/>
          </p:nvSpPr>
          <p:spPr bwMode="auto">
            <a:xfrm>
              <a:off x="5143504" y="3000372"/>
              <a:ext cx="623457" cy="4595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  <a:cs typeface="宋体" panose="02010600030101010101" pitchFamily="2" charset="-122"/>
                </a:rPr>
                <a:t>D   </a:t>
              </a:r>
              <a:endParaRPr kumimoji="0" lang="zh-CN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14348" y="3357562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连接圆柱体两个底面圆心的线段叫作圆柱体的高。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414" y="528638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圆柱体的高有无数条。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t21a.jpg" descr="id:2147506219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987"/>
          <a:stretch>
            <a:fillRect/>
          </a:stretch>
        </p:blipFill>
        <p:spPr>
          <a:xfrm>
            <a:off x="3500430" y="928670"/>
            <a:ext cx="1857388" cy="2357454"/>
          </a:xfrm>
          <a:prstGeom prst="rect">
            <a:avLst/>
          </a:prstGeom>
        </p:spPr>
      </p:pic>
      <p:cxnSp>
        <p:nvCxnSpPr>
          <p:cNvPr id="3" name="直接箭头连接符 2"/>
          <p:cNvCxnSpPr/>
          <p:nvPr/>
        </p:nvCxnSpPr>
        <p:spPr>
          <a:xfrm rot="10800000">
            <a:off x="4500562" y="2857496"/>
            <a:ext cx="1285884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715008" y="2357430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下面的圆形叫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作圆锥的底面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214678" y="1714488"/>
            <a:ext cx="92869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4282" y="1142984"/>
            <a:ext cx="30572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围成圆锥的曲面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叫作圆锥的侧面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3954227"/>
            <a:ext cx="8072494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从顶点到底面圆心之间的距离叫作圆锥的高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5214950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圆锥的高只有一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条。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3571868" y="2000240"/>
            <a:ext cx="1714512" cy="0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25055" y="714356"/>
            <a:ext cx="703739" cy="444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立方体 5"/>
          <p:cNvSpPr/>
          <p:nvPr/>
        </p:nvSpPr>
        <p:spPr>
          <a:xfrm>
            <a:off x="1411288" y="4472048"/>
            <a:ext cx="6375422" cy="1028748"/>
          </a:xfrm>
          <a:prstGeom prst="cube">
            <a:avLst>
              <a:gd name="adj" fmla="val 93922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 smtClean="0"/>
              <a:t>                        </a:t>
            </a:r>
            <a:endParaRPr lang="zh-CN" altLang="en-US" dirty="0"/>
          </a:p>
        </p:txBody>
      </p:sp>
      <p:sp>
        <p:nvSpPr>
          <p:cNvPr id="7" name="圆柱形 6"/>
          <p:cNvSpPr/>
          <p:nvPr/>
        </p:nvSpPr>
        <p:spPr bwMode="auto">
          <a:xfrm>
            <a:off x="1938338" y="2002680"/>
            <a:ext cx="1201920" cy="3204428"/>
          </a:xfrm>
          <a:prstGeom prst="can">
            <a:avLst>
              <a:gd name="adj" fmla="val 35325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图片 7" descr="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27650" y="3057079"/>
            <a:ext cx="1897677" cy="2211942"/>
          </a:xfrm>
          <a:prstGeom prst="rect">
            <a:avLst/>
          </a:prstGeom>
          <a:noFill/>
        </p:spPr>
      </p:pic>
      <p:sp>
        <p:nvSpPr>
          <p:cNvPr id="9" name="立方体 8"/>
          <p:cNvSpPr/>
          <p:nvPr/>
        </p:nvSpPr>
        <p:spPr>
          <a:xfrm>
            <a:off x="4902202" y="2635847"/>
            <a:ext cx="2813070" cy="578839"/>
          </a:xfrm>
          <a:prstGeom prst="cube">
            <a:avLst>
              <a:gd name="adj" fmla="val 93922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0" name="图片 9" descr="8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714470"/>
            <a:ext cx="725227" cy="44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/>
          <p:nvPr/>
        </p:nvCxnSpPr>
        <p:spPr>
          <a:xfrm rot="5400000" flipH="1" flipV="1">
            <a:off x="576858" y="3568145"/>
            <a:ext cx="2720944" cy="116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 flipV="1">
            <a:off x="6415007" y="4001974"/>
            <a:ext cx="1836539" cy="17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286116" y="4643446"/>
            <a:ext cx="1928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底面放平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07857" y="2137468"/>
            <a:ext cx="19073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平板和底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面一样平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2" name="Text Box 18">
              <a:hlinkClick r:id="rId5" action="ppaction://hlinksldjump" highlightClick="1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e2dd8ff6-fdac-438f-94e3-62f63a8b3f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</Words>
  <Application>WPS 演示</Application>
  <PresentationFormat>全屏显示(4:3)</PresentationFormat>
  <Paragraphs>234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华文楷体</vt:lpstr>
      <vt:lpstr>楷体_GB2312</vt:lpstr>
      <vt:lpstr>Times New Roman</vt:lpstr>
      <vt:lpstr>Arial Unicode MS</vt:lpstr>
      <vt:lpstr>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2023-02-13T05:09:30Z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201C71FBE7E1476DB4AD14BA268E5CB8</vt:lpwstr>
  </property>
</Properties>
</file>