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8.emf"/><Relationship Id="rId2" Type="http://schemas.openxmlformats.org/officeDocument/2006/relationships/image" Target="../media/image10.wmf"/><Relationship Id="rId1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slide" Target="slide13.xml"/><Relationship Id="rId3" Type="http://schemas.openxmlformats.org/officeDocument/2006/relationships/slide" Target="slide19.xml"/><Relationship Id="rId2" Type="http://schemas.openxmlformats.org/officeDocument/2006/relationships/slide" Target="slide1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17.xml"/><Relationship Id="rId3" Type="http://schemas.openxmlformats.org/officeDocument/2006/relationships/slide" Target="slide16.xml"/><Relationship Id="rId2" Type="http://schemas.openxmlformats.org/officeDocument/2006/relationships/audio" Target="../media/audio2.wav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7.bin"/><Relationship Id="rId2" Type="http://schemas.openxmlformats.org/officeDocument/2006/relationships/slide" Target="slide1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8.emf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0" y="834340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2800" dirty="0" smtClean="0"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单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元   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  正比例与反比例</a:t>
            </a:r>
            <a:endParaRPr lang="zh-CN" altLang="en-US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916832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正比例</a:t>
            </a:r>
            <a:endParaRPr lang="zh-CN" altLang="en-US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42"/>
          <p:cNvGrpSpPr/>
          <p:nvPr/>
        </p:nvGrpSpPr>
        <p:grpSpPr bwMode="auto">
          <a:xfrm>
            <a:off x="899592" y="4734662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3614236" y="4725144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382871" y="4725144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942205" y="3429000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1472" y="571480"/>
            <a:ext cx="771530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⑵写出竿影的长与竹竿的高的比，你有什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么发现？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642910" y="2155271"/>
          <a:ext cx="8148665" cy="1059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" imgW="2387600" imgH="393700" progId="Equation.DSMT4">
                  <p:embed/>
                </p:oleObj>
              </mc:Choice>
              <mc:Fallback>
                <p:oleObj name="Equation" r:id="rId1" imgW="2387600" imgH="393700" progId="Equation.DSMT4">
                  <p:embed/>
                  <p:pic>
                    <p:nvPicPr>
                      <p:cNvPr id="0" name="图片 61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155271"/>
                        <a:ext cx="8148665" cy="10594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357290" y="3214686"/>
            <a:ext cx="7643866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它们的比值相同。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472" y="3857628"/>
            <a:ext cx="771530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⑶竹竿的高与竿影的长是不是成正比例？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说明理由。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7290" y="5357826"/>
            <a:ext cx="7643866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7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1403350" y="3141663"/>
            <a:ext cx="5429250" cy="1555750"/>
            <a:chOff x="884" y="1933"/>
            <a:chExt cx="3420" cy="9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08" y="1933"/>
              <a:ext cx="1696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884" y="1933"/>
              <a:ext cx="1451" cy="499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我最棒！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571536" y="843961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357298"/>
            <a:ext cx="8929718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4.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48" y="1571612"/>
            <a:ext cx="355660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393156" y="1357298"/>
          <a:ext cx="4608000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4000"/>
                <a:gridCol w="2124000"/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买邮票的数量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枚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应付金额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元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0.8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1.6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7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8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393531" y="2509802"/>
            <a:ext cx="10795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2.4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7382418" y="2938427"/>
            <a:ext cx="108108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3.2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7374481" y="3443252"/>
            <a:ext cx="10795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7374481" y="3875052"/>
            <a:ext cx="10795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4.8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7374481" y="4335427"/>
            <a:ext cx="10795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5.6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7374481" y="4783102"/>
            <a:ext cx="10795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6.4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2844" y="42862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把表填完整，你从中发现了什么？应付金额与所买邮票的数量成正比例吗？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57356" y="5643578"/>
            <a:ext cx="7643866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28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9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14282" y="714356"/>
            <a:ext cx="574067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7158" y="1357298"/>
            <a:ext cx="850112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时间和路程两个量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时间变化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也随着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变化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而且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的比值一定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们就说时间和路程成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72198" y="15001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路程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57488" y="214311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时间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14876" y="21431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路程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86314" y="278605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158" y="3401666"/>
            <a:ext cx="8501122" cy="124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三角形的高一定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三角形的底和面积成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28228" y="348569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7158" y="4673802"/>
            <a:ext cx="8501122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如果一个数是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另一个数是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0232" y="54145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142844" y="857232"/>
            <a:ext cx="9001156" cy="145424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幼儿园老师给小朋友们分饼干情况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如下表所示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根据表格中的内容回答下列问题。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1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2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714348" y="2428868"/>
          <a:ext cx="7572431" cy="1000132"/>
        </p:xfrm>
        <a:graphic>
          <a:graphicData uri="http://schemas.openxmlformats.org/drawingml/2006/table">
            <a:tbl>
              <a:tblPr/>
              <a:tblGrid>
                <a:gridCol w="2033135"/>
                <a:gridCol w="791328"/>
                <a:gridCol w="791328"/>
                <a:gridCol w="791328"/>
                <a:gridCol w="791328"/>
                <a:gridCol w="791328"/>
                <a:gridCol w="791328"/>
                <a:gridCol w="791328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人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数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人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饼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干数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571472" y="3500438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是两种相关联的量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的变化而变化。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85852" y="370148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人数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28926" y="371475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饼干数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14414" y="442913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饼干数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43306" y="44291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人数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1472" y="3500438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从左往右观察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增加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随着增加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从右往左观察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饼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干数也随着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57620" y="37127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人数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143636" y="371277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饼干数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57950" y="44271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减少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357554" y="514153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减少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1472" y="3500438"/>
            <a:ext cx="7786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是一定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的比值是一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定的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(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43108" y="366562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每个小朋友分得的饼干数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00298" y="443816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饼干数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43438" y="445144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人数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928926" y="51525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饼干数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929190" y="516582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人数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643702" y="516582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3" grpId="1"/>
      <p:bldP spid="24" grpId="0"/>
      <p:bldP spid="24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85784" y="642918"/>
            <a:ext cx="9144000" cy="1215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一个房间的铺地面积和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用砖数量如下表所示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按要求填空。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57224" y="2000240"/>
          <a:ext cx="6858050" cy="1214446"/>
        </p:xfrm>
        <a:graphic>
          <a:graphicData uri="http://schemas.openxmlformats.org/drawingml/2006/table">
            <a:tbl>
              <a:tblPr/>
              <a:tblGrid>
                <a:gridCol w="2635705"/>
                <a:gridCol w="844469"/>
                <a:gridCol w="844469"/>
                <a:gridCol w="844469"/>
                <a:gridCol w="844469"/>
                <a:gridCol w="844469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铺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地面积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m</a:t>
                      </a:r>
                      <a:r>
                        <a:rPr lang="en-US" sz="2800" kern="100" baseline="300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用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砖数量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125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714348" y="3571876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是相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关联的量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的变化而变化。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14546" y="378619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铺地面积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29190" y="378619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用砖数量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43240" y="450057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用砖数量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15074" y="450057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铺地面积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348" y="3143248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表中第三组这两种量相对应的两个数的比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下比上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表中第五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组这两种量相对应的两个数的比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下比上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4678" y="4071942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43636" y="407194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5918" y="5558869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7752" y="5558869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348" y="3143248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上面所求出的比值所表示的意义是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铺地面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积和用砖数量的比的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是一定的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所以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铺地面积和用砖数量成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00166" y="4047096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铺每平方米地面所用的砖块数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72066" y="481964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比值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29256" y="554729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7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8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57158" y="1561784"/>
            <a:ext cx="8429684" cy="2653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下面是一辆时速为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50 km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汽车行驶的时间与路程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以及一些人买同一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种苹果时购买苹果的质量和应付的钱数的统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计表。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85786" y="857232"/>
          <a:ext cx="7072362" cy="1428760"/>
        </p:xfrm>
        <a:graphic>
          <a:graphicData uri="http://schemas.openxmlformats.org/drawingml/2006/table">
            <a:tbl>
              <a:tblPr/>
              <a:tblGrid>
                <a:gridCol w="1581839"/>
                <a:gridCol w="632737"/>
                <a:gridCol w="632737"/>
                <a:gridCol w="632737"/>
                <a:gridCol w="632737"/>
                <a:gridCol w="744997"/>
                <a:gridCol w="785818"/>
                <a:gridCol w="714380"/>
                <a:gridCol w="714380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时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间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时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路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程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km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150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200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785786" y="2571744"/>
          <a:ext cx="7072365" cy="1571636"/>
        </p:xfrm>
        <a:graphic>
          <a:graphicData uri="http://schemas.openxmlformats.org/drawingml/2006/table">
            <a:tbl>
              <a:tblPr/>
              <a:tblGrid>
                <a:gridCol w="1683893"/>
                <a:gridCol w="673559"/>
                <a:gridCol w="673559"/>
                <a:gridCol w="673559"/>
                <a:gridCol w="673559"/>
                <a:gridCol w="673559"/>
                <a:gridCol w="673559"/>
                <a:gridCol w="673559"/>
                <a:gridCol w="673559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质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kg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价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元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714348" y="4286256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将表格填写完整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从表中你发现了什么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1823" y="1643050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67641" y="1643050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9388" y="1643050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96401" y="1643050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4117" y="350043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17059" y="350043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60001" y="350043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45819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88761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285720" y="5000636"/>
          <a:ext cx="4589463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3" imgW="1930400" imgH="419100" progId="Equation.DSMT4">
                  <p:embed/>
                </p:oleObj>
              </mc:Choice>
              <mc:Fallback>
                <p:oleObj name="Equation" r:id="rId3" imgW="1930400" imgH="419100" progId="Equation.DSMT4">
                  <p:embed/>
                  <p:pic>
                    <p:nvPicPr>
                      <p:cNvPr id="0" name="图片 71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000636"/>
                        <a:ext cx="4589463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"/>
          <p:cNvGraphicFramePr>
            <a:graphicFrameLocks noChangeAspect="1"/>
          </p:cNvGraphicFramePr>
          <p:nvPr/>
        </p:nvGraphicFramePr>
        <p:xfrm>
          <a:off x="5500694" y="5000636"/>
          <a:ext cx="34163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5" imgW="1422400" imgH="419100" progId="Equation.DSMT4">
                  <p:embed/>
                </p:oleObj>
              </mc:Choice>
              <mc:Fallback>
                <p:oleObj name="Equation" r:id="rId5" imgW="1422400" imgH="419100" progId="Equation.DSMT4">
                  <p:embed/>
                  <p:pic>
                    <p:nvPicPr>
                      <p:cNvPr id="0" name="图片 7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94" y="5000636"/>
                        <a:ext cx="3416300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00100" y="1214422"/>
          <a:ext cx="7000925" cy="1285884"/>
        </p:xfrm>
        <a:graphic>
          <a:graphicData uri="http://schemas.openxmlformats.org/drawingml/2006/table">
            <a:tbl>
              <a:tblPr/>
              <a:tblGrid>
                <a:gridCol w="1400185"/>
                <a:gridCol w="599575"/>
                <a:gridCol w="599575"/>
                <a:gridCol w="599575"/>
                <a:gridCol w="800610"/>
                <a:gridCol w="800610"/>
                <a:gridCol w="800610"/>
                <a:gridCol w="800610"/>
                <a:gridCol w="599575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长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度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m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价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元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9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15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18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714348" y="3000372"/>
            <a:ext cx="3640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表中有哪两种量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4546" y="392906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长度和总价两种量。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3014520"/>
            <a:ext cx="7664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长度变大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总价怎样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长度变小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总价怎样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2" y="4014652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长度变大，总价增加；长度变小，总价减少。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9" y="2857496"/>
            <a:ext cx="800105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相对应的总价和长度的比各是多少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714348" y="4429132"/>
          <a:ext cx="780573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2" imgW="2120900" imgH="393700" progId="Equation.DSMT4">
                  <p:embed/>
                </p:oleObj>
              </mc:Choice>
              <mc:Fallback>
                <p:oleObj name="Equation" r:id="rId2" imgW="2120900" imgH="393700" progId="Equation.DSMT4">
                  <p:embed/>
                  <p:pic>
                    <p:nvPicPr>
                      <p:cNvPr id="0" name="图片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4429132"/>
                        <a:ext cx="780573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2143108" y="1071546"/>
          <a:ext cx="4440237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" imgW="1206500" imgH="419100" progId="Equation.DSMT4">
                  <p:embed/>
                </p:oleObj>
              </mc:Choice>
              <mc:Fallback>
                <p:oleObj name="Equation" r:id="rId1" imgW="1206500" imgH="419100" progId="Equation.DSMT4">
                  <p:embed/>
                  <p:pic>
                    <p:nvPicPr>
                      <p:cNvPr id="0" name="图片 20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1071546"/>
                        <a:ext cx="4440237" cy="121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28596" y="2525152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总价和长度是两种相关联的量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总价是随着长度的变化而变化的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长度变大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总价也随着变大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长度变小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总价也随着变小。它们变大、变小的规律是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总价和长度的比值总是一定的。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57158" y="785794"/>
            <a:ext cx="4028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正方形的边长与周长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500034" y="1500174"/>
          <a:ext cx="3786213" cy="1428760"/>
        </p:xfrm>
        <a:graphic>
          <a:graphicData uri="http://schemas.openxmlformats.org/drawingml/2006/table">
            <a:tbl>
              <a:tblPr/>
              <a:tblGrid>
                <a:gridCol w="1207157"/>
                <a:gridCol w="644764"/>
                <a:gridCol w="644764"/>
                <a:gridCol w="644764"/>
                <a:gridCol w="644764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边长</a:t>
                      </a: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cm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周长</a:t>
                      </a: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cm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4758175" y="785794"/>
            <a:ext cx="3967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正方形的边长与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4857752" y="1500174"/>
          <a:ext cx="3786215" cy="1428760"/>
        </p:xfrm>
        <a:graphic>
          <a:graphicData uri="http://schemas.openxmlformats.org/drawingml/2006/table">
            <a:tbl>
              <a:tblPr/>
              <a:tblGrid>
                <a:gridCol w="1361755"/>
                <a:gridCol w="606115"/>
                <a:gridCol w="606115"/>
                <a:gridCol w="606115"/>
                <a:gridCol w="606115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边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长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cm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面积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cm</a:t>
                      </a:r>
                      <a:r>
                        <a:rPr lang="en-US" sz="2800" kern="100" baseline="300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250029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00364" y="228599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66346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43306" y="228599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29454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72396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143900" y="150017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072462" y="228599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7158" y="3286124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分别求出周长与边长、面积与边长的比值。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5786" y="4116838"/>
            <a:ext cx="4943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周长与边长的比值都是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5786" y="4987365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正方形面积与边长的比值等于边长。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7158" y="3071810"/>
            <a:ext cx="835824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正方形的周长与边长、面积与边长分别成比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例吗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5786" y="4286256"/>
            <a:ext cx="771530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正方形周长与边长成比例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面积与边长不成比例。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7158" y="3071810"/>
            <a:ext cx="835824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周长与边长、面积与边长之间的变化规律相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同吗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5786" y="4572008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正方形的周长和面积都随着边长的增加而增加。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257845" y="785794"/>
            <a:ext cx="4028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正方形的边长与周长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400721" y="1500174"/>
          <a:ext cx="3786213" cy="1428760"/>
        </p:xfrm>
        <a:graphic>
          <a:graphicData uri="http://schemas.openxmlformats.org/drawingml/2006/table">
            <a:tbl>
              <a:tblPr/>
              <a:tblGrid>
                <a:gridCol w="1207157"/>
                <a:gridCol w="644764"/>
                <a:gridCol w="644764"/>
                <a:gridCol w="644764"/>
                <a:gridCol w="644764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边长</a:t>
                      </a: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cm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周长</a:t>
                      </a: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cm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4400985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01051" y="228599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67033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43993" y="228599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7158" y="3286124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共有几种量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5786" y="411683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周长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两种量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7158" y="3286124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这几种量有没有关系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2910" y="4000504"/>
            <a:ext cx="771530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正方形的周长和面积都随着边长的增加而增加。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7158" y="3272853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这几种量的对应数的比值都是怎样的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317875" y="4143375"/>
          <a:ext cx="2011363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" imgW="546100" imgH="419100" progId="Equation.DSMT4">
                  <p:embed/>
                </p:oleObj>
              </mc:Choice>
              <mc:Fallback>
                <p:oleObj name="Equation" r:id="rId1" imgW="546100" imgH="419100" progId="Equation.DSMT4">
                  <p:embed/>
                  <p:pic>
                    <p:nvPicPr>
                      <p:cNvPr id="0" name="图片 30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75" y="4143375"/>
                        <a:ext cx="2011363" cy="121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5" grpId="0"/>
      <p:bldP spid="35" grpId="1"/>
      <p:bldP spid="36" grpId="0"/>
      <p:bldP spid="36" grpId="1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428860" y="1071546"/>
          <a:ext cx="3646487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1" imgW="990600" imgH="419100" progId="Equation.DSMT4">
                  <p:embed/>
                </p:oleObj>
              </mc:Choice>
              <mc:Fallback>
                <p:oleObj name="Equation" r:id="rId1" imgW="990600" imgH="419100" progId="Equation.DSMT4">
                  <p:embed/>
                  <p:pic>
                    <p:nvPicPr>
                      <p:cNvPr id="0" name="图片 4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1071546"/>
                        <a:ext cx="3646487" cy="121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357158" y="2500306"/>
            <a:ext cx="8358246" cy="3214710"/>
            <a:chOff x="357158" y="2500306"/>
            <a:chExt cx="8358246" cy="3214710"/>
          </a:xfrm>
        </p:grpSpPr>
        <p:sp>
          <p:nvSpPr>
            <p:cNvPr id="26" name="圆角矩形 25"/>
            <p:cNvSpPr/>
            <p:nvPr/>
          </p:nvSpPr>
          <p:spPr>
            <a:xfrm>
              <a:off x="357158" y="2500306"/>
              <a:ext cx="8358246" cy="321471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28596" y="2525152"/>
              <a:ext cx="8286808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两种相关联的量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一种量变化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另一种量也随着变化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并且这两种量中相对应的两个数的比值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也就是商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一定。像这样的两种量我们就说它们成正比例。</a:t>
              </a:r>
              <a:endPara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0034" y="571480"/>
            <a:ext cx="8429684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一辆汽车以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千米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时的速度行驶，行驶的路程与时间如下。把下表填写完整，你从表中发现了什么？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71538" y="2714620"/>
          <a:ext cx="73080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0000"/>
                <a:gridCol w="756000"/>
                <a:gridCol w="756000"/>
                <a:gridCol w="756000"/>
                <a:gridCol w="756000"/>
                <a:gridCol w="756000"/>
                <a:gridCol w="756000"/>
                <a:gridCol w="756000"/>
                <a:gridCol w="756000"/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时间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时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路程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/km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90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180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270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360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64203" y="3143248"/>
            <a:ext cx="7794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450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50021" y="3143248"/>
            <a:ext cx="7794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540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58016" y="3143248"/>
            <a:ext cx="7794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630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650220" y="2643182"/>
            <a:ext cx="7794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650220" y="3143248"/>
            <a:ext cx="7794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720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4000504"/>
            <a:ext cx="5216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计算出路程与时间的比。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2868613" y="4786313"/>
          <a:ext cx="2338387" cy="121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1" imgW="635000" imgH="419100" progId="Equation.DSMT4">
                  <p:embed/>
                </p:oleObj>
              </mc:Choice>
              <mc:Fallback>
                <p:oleObj name="Equation" r:id="rId1" imgW="635000" imgH="419100" progId="Equation.DSMT4">
                  <p:embed/>
                  <p:pic>
                    <p:nvPicPr>
                      <p:cNvPr id="0" name="图片 5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8613" y="4786313"/>
                        <a:ext cx="2338387" cy="1217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714348" y="4000504"/>
            <a:ext cx="6040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找出路程随时间的变化规律。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10" y="4586156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路程随着时间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的增加而增加。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2" grpId="1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1.3lian.com/img2008/15/4/card005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2071678"/>
            <a:ext cx="2899949" cy="2428892"/>
          </a:xfrm>
          <a:prstGeom prst="rect">
            <a:avLst/>
          </a:prstGeom>
          <a:noFill/>
        </p:spPr>
      </p:pic>
      <p:grpSp>
        <p:nvGrpSpPr>
          <p:cNvPr id="5" name="Group 4"/>
          <p:cNvGrpSpPr/>
          <p:nvPr/>
        </p:nvGrpSpPr>
        <p:grpSpPr bwMode="auto">
          <a:xfrm>
            <a:off x="1857356" y="1071546"/>
            <a:ext cx="4751387" cy="1233488"/>
            <a:chOff x="0" y="0"/>
            <a:chExt cx="2993" cy="777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0" y="90"/>
              <a:ext cx="2993" cy="679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FFCC99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482" y="0"/>
              <a:ext cx="258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anose="02020603050405020304" pitchFamily="18" charset="0"/>
                  <a:ea typeface="华文新魏" pitchFamily="2" charset="-122"/>
                  <a:cs typeface="Times New Roman" panose="02020603050405020304" pitchFamily="18" charset="0"/>
                </a:rPr>
                <a:t>y</a:t>
              </a:r>
              <a:endParaRPr lang="en-US" altLang="zh-CN" sz="4000" i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432" y="330"/>
              <a:ext cx="27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anose="02020603050405020304" pitchFamily="18" charset="0"/>
                  <a:ea typeface="华文新魏" pitchFamily="2" charset="-122"/>
                  <a:cs typeface="Times New Roman" panose="02020603050405020304" pitchFamily="18" charset="0"/>
                </a:rPr>
                <a:t>x</a:t>
              </a:r>
              <a:endParaRPr lang="en-US" altLang="zh-CN" sz="4000" i="1" dirty="0">
                <a:solidFill>
                  <a:srgbClr val="FFFF00"/>
                </a:solidFill>
                <a:latin typeface="Times New Roman" panose="02020603050405020304" pitchFamily="18" charset="0"/>
                <a:ea typeface="华文新魏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407" y="438"/>
              <a:ext cx="409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898" y="254"/>
              <a:ext cx="618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dirty="0">
                  <a:solidFill>
                    <a:srgbClr val="FFFF00"/>
                  </a:solidFill>
                  <a:ea typeface="华文新魏" pitchFamily="2" charset="-122"/>
                </a:rPr>
                <a:t>＝</a:t>
              </a:r>
              <a:r>
                <a:rPr lang="en-US" altLang="zh-CN" sz="4000" i="1" dirty="0">
                  <a:solidFill>
                    <a:srgbClr val="FF3300"/>
                  </a:solidFill>
                  <a:latin typeface="Times New Roman" panose="02020603050405020304" pitchFamily="18" charset="0"/>
                  <a:ea typeface="华文新魏" pitchFamily="2" charset="-122"/>
                  <a:cs typeface="Times New Roman" panose="02020603050405020304" pitchFamily="18" charset="0"/>
                </a:rPr>
                <a:t>k</a:t>
              </a:r>
              <a:endParaRPr lang="en-US" altLang="zh-CN" sz="4000" i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1531" y="238"/>
              <a:ext cx="1398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>
                  <a:solidFill>
                    <a:srgbClr val="FFFF00"/>
                  </a:solidFill>
                  <a:ea typeface="华文新魏" pitchFamily="2" charset="-122"/>
                </a:rPr>
                <a:t>（一定）</a:t>
              </a:r>
              <a:endParaRPr lang="zh-CN" altLang="en-US" sz="4000">
                <a:solidFill>
                  <a:srgbClr val="FFFF00"/>
                </a:solidFill>
                <a:ea typeface="华文新魏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28662" y="2928934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像这样的两个量就说它们成正比例。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6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-71438" y="630875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1144212"/>
            <a:ext cx="8929718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学校科学小组在同一时间、同一地点进行观察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实验，测得竹竿的高与竿影的长如下表。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785786" y="2643182"/>
          <a:ext cx="7205142" cy="12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0000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竹竿的高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/m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8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竿影的长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/m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0.4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0.8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1.2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1.6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2.4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3.2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714348" y="3929066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⑴说一说竿影的长与竹竿的高的变化关系。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786" y="4714884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竿影的长随着竹竿的高的变化而变化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竹竿越高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竿影越长。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1b819f45-9988-4541-adff-0ea174593d8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2479</Words>
  <Application>WPS 演示</Application>
  <PresentationFormat>全屏显示(4:3)</PresentationFormat>
  <Paragraphs>668</Paragraphs>
  <Slides>19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Times New Roman</vt:lpstr>
      <vt:lpstr>华文楷体</vt:lpstr>
      <vt:lpstr>楷体_GB2312</vt:lpstr>
      <vt:lpstr>Times New Roman</vt:lpstr>
      <vt:lpstr>华文新魏</vt:lpstr>
      <vt:lpstr>Arial Unicode MS</vt:lpstr>
      <vt:lpstr>隶书</vt:lpstr>
      <vt:lpstr>NEU-BZ-S92</vt:lpstr>
      <vt:lpstr>Segoe Print</vt:lpstr>
      <vt:lpstr>Arial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569</cp:revision>
  <dcterms:created xsi:type="dcterms:W3CDTF">2015-11-21T07:20:00Z</dcterms:created>
  <dcterms:modified xsi:type="dcterms:W3CDTF">2023-02-13T05:14:09Z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B3163D81F1AD49A0AAB1FA46C8BC6E5D</vt:lpwstr>
  </property>
</Properties>
</file>