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4" Type="http://schemas.openxmlformats.org/officeDocument/2006/relationships/image" Target="../media/image19.wmf"/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7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7.xml"/><Relationship Id="rId4" Type="http://schemas.openxmlformats.org/officeDocument/2006/relationships/slide" Target="slide17.xml"/><Relationship Id="rId3" Type="http://schemas.openxmlformats.org/officeDocument/2006/relationships/slide" Target="slide14.xml"/><Relationship Id="rId2" Type="http://schemas.openxmlformats.org/officeDocument/2006/relationships/audio" Target="../media/audio2.wav"/><Relationship Id="rId1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0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12.wmf"/><Relationship Id="rId2" Type="http://schemas.openxmlformats.org/officeDocument/2006/relationships/oleObject" Target="../embeddings/oleObject3.bin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jpeg"/><Relationship Id="rId2" Type="http://schemas.openxmlformats.org/officeDocument/2006/relationships/slide" Target="slide10.xml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wmf"/><Relationship Id="rId8" Type="http://schemas.openxmlformats.org/officeDocument/2006/relationships/oleObject" Target="../embeddings/oleObject8.bin"/><Relationship Id="rId7" Type="http://schemas.openxmlformats.org/officeDocument/2006/relationships/image" Target="../media/image18.wmf"/><Relationship Id="rId6" Type="http://schemas.openxmlformats.org/officeDocument/2006/relationships/oleObject" Target="../embeddings/oleObject7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6.bin"/><Relationship Id="rId3" Type="http://schemas.openxmlformats.org/officeDocument/2006/relationships/image" Target="../media/image16.wmf"/><Relationship Id="rId2" Type="http://schemas.openxmlformats.org/officeDocument/2006/relationships/oleObject" Target="../embeddings/oleObject5.bin"/><Relationship Id="rId13" Type="http://schemas.openxmlformats.org/officeDocument/2006/relationships/notesSlide" Target="../notesSlides/notesSlide3.xml"/><Relationship Id="rId12" Type="http://schemas.openxmlformats.org/officeDocument/2006/relationships/vmlDrawing" Target="../drawings/vmlDrawing4.vml"/><Relationship Id="rId11" Type="http://schemas.openxmlformats.org/officeDocument/2006/relationships/slideLayout" Target="../slideLayouts/slideLayout2.xml"/><Relationship Id="rId10" Type="http://schemas.openxmlformats.org/officeDocument/2006/relationships/slide" Target="slide10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slide" Target="slide1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slide" Target="slide10.xml"/><Relationship Id="rId3" Type="http://schemas.openxmlformats.org/officeDocument/2006/relationships/slide" Target="slide18.xml"/><Relationship Id="rId2" Type="http://schemas.openxmlformats.org/officeDocument/2006/relationships/slide" Target="slide8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wmf"/><Relationship Id="rId2" Type="http://schemas.openxmlformats.org/officeDocument/2006/relationships/oleObject" Target="../embeddings/oleObject2.bin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0" y="908720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2800" dirty="0" smtClean="0">
                <a:latin typeface="华文仿宋" pitchFamily="2" charset="-122"/>
                <a:ea typeface="华文仿宋" pitchFamily="2" charset="-122"/>
              </a:rPr>
              <a:t>4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单</a:t>
            </a:r>
            <a:r>
              <a:rPr lang="zh-CN" altLang="en-US" sz="2800" dirty="0">
                <a:latin typeface="华文仿宋" pitchFamily="2" charset="-122"/>
                <a:ea typeface="华文仿宋" pitchFamily="2" charset="-122"/>
              </a:rPr>
              <a:t>元  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正</a:t>
            </a:r>
            <a:r>
              <a:rPr lang="zh-CN" altLang="en-US" sz="2800" dirty="0" smtClean="0">
                <a:latin typeface="华文仿宋" pitchFamily="2" charset="-122"/>
                <a:ea typeface="华文仿宋" pitchFamily="2" charset="-122"/>
              </a:rPr>
              <a:t>比例与反比例</a:t>
            </a:r>
            <a:endParaRPr lang="zh-CN" altLang="en-US" sz="2800" dirty="0"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98884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正比例</a:t>
            </a:r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971600" y="4662654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3686244" y="4653136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454879" y="4653136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758315" y="3573016"/>
            <a:ext cx="1669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14282" y="714356"/>
            <a:ext cx="574067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7158" y="1357298"/>
            <a:ext cx="8501122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练习本总价和本数的比值是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成正比例。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09803" y="148690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单价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71538" y="212984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单价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57620" y="2129845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总价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5008" y="214311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本数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57158" y="2928934"/>
            <a:ext cx="85011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分数值一定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分子和分母成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715008" y="292893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7158" y="3643314"/>
            <a:ext cx="8501122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用一定的钱购买物品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用掉的钱和剩下的钱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正比例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填“成”或“不成”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71538" y="442913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不成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7158" y="4959554"/>
            <a:ext cx="8501122" cy="13269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正方体的棱长的平方与它的表面积成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比例。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3834" y="507207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357190" y="571480"/>
            <a:ext cx="8572528" cy="201285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下面各题中的两种量是否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成正比例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如果成正比例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请在题后面的括号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里画“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√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”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否则画“✕”。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0034" y="2643182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订阅《故事书》的本数和总钱数。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每本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《故事书》的价钱相同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	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58082" y="357187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034" y="4396126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长方形的宽一定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它的面积和长。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58082" y="4585279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7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32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3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500034" y="1071546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大米的质量一定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吃了的和剩下的。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77427" y="128586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00034" y="2214554"/>
            <a:ext cx="821537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每天播种的公顷数一定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播种的总公顷数和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播种的天数。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48865" y="312997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034" y="4001381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(5)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一个加数一定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和与另一个加数。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00958" y="420154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571736" y="1714488"/>
            <a:ext cx="6143668" cy="329320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写出平均每小时加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工零件数、加工时间和加工零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件总数三者间的数量关系。在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什么条件下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其中两个量成正比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1685" name="Picture 5" descr="http://images.missyuan.com/attachments/day_090512/20090512_56998250552583922118zfdRIKY1YkYe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71480"/>
            <a:ext cx="1901099" cy="29289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928662" y="4287133"/>
            <a:ext cx="750099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平均每小时加工零件数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加工时间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加工零件总数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81924" name="Object 4"/>
          <p:cNvGraphicFramePr>
            <a:graphicFrameLocks noChangeAspect="1"/>
          </p:cNvGraphicFramePr>
          <p:nvPr/>
        </p:nvGraphicFramePr>
        <p:xfrm>
          <a:off x="928662" y="1143861"/>
          <a:ext cx="696118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Equation" r:id="rId2" imgW="2298700" imgH="419100" progId="Equation.DSMT4">
                  <p:embed/>
                </p:oleObj>
              </mc:Choice>
              <mc:Fallback>
                <p:oleObj name="Equation" r:id="rId2" imgW="2298700" imgH="419100" progId="Equation.DSMT4">
                  <p:embed/>
                  <p:pic>
                    <p:nvPicPr>
                      <p:cNvPr id="0" name="图片 30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143861"/>
                        <a:ext cx="696118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25" name="Object 1"/>
          <p:cNvGraphicFramePr>
            <a:graphicFrameLocks noChangeAspect="1"/>
          </p:cNvGraphicFramePr>
          <p:nvPr/>
        </p:nvGraphicFramePr>
        <p:xfrm>
          <a:off x="571472" y="2786065"/>
          <a:ext cx="7923213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Equation" r:id="rId4" imgW="2616200" imgH="419100" progId="Equation.DSMT4">
                  <p:embed/>
                </p:oleObj>
              </mc:Choice>
              <mc:Fallback>
                <p:oleObj name="Equation" r:id="rId4" imgW="2616200" imgH="419100" progId="Equation.DSMT4">
                  <p:embed/>
                  <p:pic>
                    <p:nvPicPr>
                      <p:cNvPr id="0" name="图片 30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2786065"/>
                        <a:ext cx="7923213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7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8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57158" y="1142984"/>
            <a:ext cx="52149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当平均每小时加工零件数一定时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其余的两个量成正比例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当加工时间一定时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其余两个量成正比例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3973" name="Picture 5" descr="http://images.missyuan.com/attachments/day_090512/20090512_604d852697e83d197d33I9I9V9V9II6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1428736"/>
            <a:ext cx="2962259" cy="430521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57158" y="477734"/>
            <a:ext cx="8429684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速度一定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路程和时间成正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比例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      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。像这样成正比例的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关系式你能写几个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500298" y="1214422"/>
          <a:ext cx="2493836" cy="8572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Equation" r:id="rId2" imgW="1219200" imgH="419100" progId="Equation.DSMT4">
                  <p:embed/>
                </p:oleObj>
              </mc:Choice>
              <mc:Fallback>
                <p:oleObj name="Equation" r:id="rId2" imgW="1219200" imgH="419100" progId="Equation.DSMT4">
                  <p:embed/>
                  <p:pic>
                    <p:nvPicPr>
                      <p:cNvPr id="0" name="图片 4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1214422"/>
                        <a:ext cx="2493836" cy="8572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8" name="Object 2"/>
          <p:cNvGraphicFramePr>
            <a:graphicFrameLocks noChangeAspect="1"/>
          </p:cNvGraphicFramePr>
          <p:nvPr/>
        </p:nvGraphicFramePr>
        <p:xfrm>
          <a:off x="2500298" y="2714620"/>
          <a:ext cx="369093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7" name="Equation" r:id="rId4" imgW="1219200" imgH="419100" progId="Equation.DSMT4">
                  <p:embed/>
                </p:oleObj>
              </mc:Choice>
              <mc:Fallback>
                <p:oleObj name="Equation" r:id="rId4" imgW="1219200" imgH="419100" progId="Equation.DSMT4">
                  <p:embed/>
                  <p:pic>
                    <p:nvPicPr>
                      <p:cNvPr id="0" name="图片 4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298" y="2714620"/>
                        <a:ext cx="369093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2"/>
          <p:cNvGraphicFramePr>
            <a:graphicFrameLocks noChangeAspect="1"/>
          </p:cNvGraphicFramePr>
          <p:nvPr/>
        </p:nvGraphicFramePr>
        <p:xfrm>
          <a:off x="2000232" y="3929066"/>
          <a:ext cx="5075237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8" name="Equation" r:id="rId6" imgW="1676400" imgH="419100" progId="Equation.DSMT4">
                  <p:embed/>
                </p:oleObj>
              </mc:Choice>
              <mc:Fallback>
                <p:oleObj name="Equation" r:id="rId6" imgW="1676400" imgH="419100" progId="Equation.DSMT4">
                  <p:embed/>
                  <p:pic>
                    <p:nvPicPr>
                      <p:cNvPr id="0" name="图片 4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32" y="3929066"/>
                        <a:ext cx="5075237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2"/>
          <p:cNvGraphicFramePr>
            <a:graphicFrameLocks noChangeAspect="1"/>
          </p:cNvGraphicFramePr>
          <p:nvPr/>
        </p:nvGraphicFramePr>
        <p:xfrm>
          <a:off x="1717675" y="5072063"/>
          <a:ext cx="5499100" cy="100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9" name="Equation" r:id="rId8" imgW="1816100" imgH="419100" progId="Equation.DSMT4">
                  <p:embed/>
                </p:oleObj>
              </mc:Choice>
              <mc:Fallback>
                <p:oleObj name="Equation" r:id="rId8" imgW="1816100" imgH="419100" progId="Equation.DSMT4">
                  <p:embed/>
                  <p:pic>
                    <p:nvPicPr>
                      <p:cNvPr id="0" name="图片 4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675" y="5072063"/>
                        <a:ext cx="5499100" cy="1000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1" name="AutoShape 9">
              <a:hlinkClick r:id="rId10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2" name="Text Box 10">
              <a:hlinkClick r:id="rId10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714348" y="3844357"/>
            <a:ext cx="5282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表中有哪两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个相关联的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量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2976" y="4643454"/>
            <a:ext cx="67505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工作时间和生产的零件个数两种量。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4348" y="3857628"/>
            <a:ext cx="7984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工作时间增加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生产的零件个数怎样变化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51959" y="4643446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生产的零件个数随着工作时间的增加而增加。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348" y="3714752"/>
            <a:ext cx="8001056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一定的工作时间和对应的生产的零件个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数的比是多少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1643042" y="5143512"/>
          <a:ext cx="5286412" cy="9868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Equation" r:id="rId2" imgW="1663700" imgH="393700" progId="Equation.DSMT4">
                  <p:embed/>
                </p:oleObj>
              </mc:Choice>
              <mc:Fallback>
                <p:oleObj name="Equation" r:id="rId2" imgW="1663700" imgH="393700" progId="Equation.DSMT4">
                  <p:embed/>
                  <p:pic>
                    <p:nvPicPr>
                      <p:cNvPr id="0" name="图片 10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3042" y="5143512"/>
                        <a:ext cx="5286412" cy="9868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矩形 12"/>
          <p:cNvSpPr/>
          <p:nvPr/>
        </p:nvSpPr>
        <p:spPr>
          <a:xfrm>
            <a:off x="285720" y="428604"/>
            <a:ext cx="6643734" cy="1376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一台机床工作时间和生产的零件个数的变化如下表</a:t>
            </a:r>
            <a:r>
              <a:rPr lang="en-US" altLang="zh-CN" sz="2800" dirty="0" smtClean="0">
                <a:solidFill>
                  <a:schemeClr val="tx1"/>
                </a:solidFill>
                <a:latin typeface="+mj-ea"/>
                <a:ea typeface="+mj-ea"/>
              </a:rPr>
              <a:t>:</a:t>
            </a:r>
            <a:endParaRPr lang="zh-CN" altLang="zh-CN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571472" y="1857364"/>
          <a:ext cx="7858184" cy="1428760"/>
        </p:xfrm>
        <a:graphic>
          <a:graphicData uri="http://schemas.openxmlformats.org/drawingml/2006/table">
            <a:tbl>
              <a:tblPr/>
              <a:tblGrid>
                <a:gridCol w="2714647"/>
                <a:gridCol w="642942"/>
                <a:gridCol w="642942"/>
                <a:gridCol w="642942"/>
                <a:gridCol w="642942"/>
                <a:gridCol w="642942"/>
                <a:gridCol w="645857"/>
                <a:gridCol w="721670"/>
                <a:gridCol w="561300"/>
              </a:tblGrid>
              <a:tr h="71438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工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作时</a:t>
                      </a: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间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(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小时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)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生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产的零件个数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857224" y="3286124"/>
            <a:ext cx="45127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</a:rPr>
              <a:t>观察上表，回答下列问题：</a:t>
            </a:r>
            <a:endParaRPr lang="zh-CN" altLang="en-US" sz="28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7" grpId="1"/>
      <p:bldP spid="8" grpId="0"/>
      <p:bldP spid="9" grpId="0" autoUpdateAnimBg="0"/>
      <p:bldP spid="9" grpId="1"/>
      <p:bldP spid="10" grpId="0" autoUpdateAnimBg="0"/>
      <p:bldP spid="10" grpId="1"/>
      <p:bldP spid="1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8596" y="785794"/>
            <a:ext cx="55402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圆的面积与半径成正比例吗？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500034" y="1643050"/>
          <a:ext cx="8215370" cy="2071702"/>
        </p:xfrm>
        <a:graphic>
          <a:graphicData uri="http://schemas.openxmlformats.org/drawingml/2006/table">
            <a:tbl>
              <a:tblPr/>
              <a:tblGrid>
                <a:gridCol w="857256"/>
                <a:gridCol w="857256"/>
                <a:gridCol w="928694"/>
                <a:gridCol w="928694"/>
                <a:gridCol w="1000132"/>
                <a:gridCol w="928694"/>
                <a:gridCol w="1143008"/>
                <a:gridCol w="1214446"/>
                <a:gridCol w="357190"/>
              </a:tblGrid>
              <a:tr h="1000132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圆的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面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积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12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28</a:t>
                      </a:r>
                      <a:r>
                        <a:rPr lang="en-US" sz="2800" i="1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.</a:t>
                      </a: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1570"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圆的</a:t>
                      </a: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半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径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 panose="02020603050405020304"/>
                        </a:rPr>
                        <a:t>…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71934" y="1857364"/>
            <a:ext cx="10855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50.24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72066" y="1857364"/>
            <a:ext cx="9092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78.5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29322" y="1857364"/>
            <a:ext cx="1271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113.04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86712" y="1857364"/>
            <a:ext cx="12715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latin typeface="+mj-ea"/>
                <a:ea typeface="+mj-ea"/>
              </a:rPr>
              <a:t>153.86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472" y="3857628"/>
            <a:ext cx="821537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圆的面积公式是</a:t>
            </a:r>
            <a:r>
              <a:rPr lang="en-US" altLang="zh-CN" sz="3200" b="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200" b="0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=π</a:t>
            </a:r>
            <a:r>
              <a:rPr lang="en-US" altLang="zh-CN" sz="3200" b="0" i="1" dirty="0" smtClean="0"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圆的面积随着半径的变化而变化。但通过计算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我们发现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圆的面积和半径的比值是不断变化的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所以不成正比例。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85720" y="642918"/>
            <a:ext cx="8286808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  乐乐和爸爸的年龄变化情况如下，把表填写完整。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39" name="表格 38"/>
          <p:cNvGraphicFramePr>
            <a:graphicFrameLocks noGrp="1"/>
          </p:cNvGraphicFramePr>
          <p:nvPr/>
        </p:nvGraphicFramePr>
        <p:xfrm>
          <a:off x="827088" y="1428736"/>
          <a:ext cx="7532496" cy="12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6000"/>
                <a:gridCol w="889416"/>
                <a:gridCol w="889416"/>
                <a:gridCol w="889416"/>
                <a:gridCol w="889416"/>
                <a:gridCol w="889416"/>
                <a:gridCol w="889416"/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乐乐的年龄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岁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7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8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9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10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11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爸爸的年龄</a:t>
                      </a:r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岁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32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33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4894263" y="2090723"/>
            <a:ext cx="720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34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5767388" y="2090723"/>
            <a:ext cx="720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35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6673850" y="2071673"/>
            <a:ext cx="720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36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7531100" y="2090723"/>
            <a:ext cx="72072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37</a:t>
            </a:r>
            <a:endParaRPr lang="zh-CN" altLang="en-US" sz="3200" b="1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85786" y="2867012"/>
            <a:ext cx="55948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+mj-ea"/>
                <a:ea typeface="+mj-ea"/>
              </a:rPr>
              <a:t>他们的年龄成正比例吗？为什么？</a:t>
            </a:r>
            <a:endParaRPr lang="zh-CN" altLang="en-US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00034" y="3429000"/>
            <a:ext cx="800105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乐乐和爸爸的年龄是两个相关联的量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爸爸的年龄随着乐乐年龄的变化而变化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爸爸的年龄与乐乐的年龄之差一定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但它们的比值不相同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所以不成正比例。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71472" y="107154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分别举一个成正比例和一个不成正比例的例子，与同伴交流。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2057" name="Picture 9" descr="http://pic7.nipic.com/20100525/3356797_101521001984_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38022" y="714356"/>
            <a:ext cx="4705978" cy="4857784"/>
          </a:xfrm>
          <a:prstGeom prst="rect">
            <a:avLst/>
          </a:prstGeom>
          <a:noFill/>
        </p:spPr>
      </p:pic>
      <p:grpSp>
        <p:nvGrpSpPr>
          <p:cNvPr id="16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随堂练习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-71438" y="630875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1144212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3.</a:t>
            </a:r>
            <a:r>
              <a:rPr lang="zh-CN" altLang="en-US" sz="3200" spc="-100" dirty="0" smtClean="0">
                <a:solidFill>
                  <a:schemeClr val="tx1"/>
                </a:solidFill>
                <a:latin typeface="+mj-ea"/>
                <a:ea typeface="+mj-ea"/>
              </a:rPr>
              <a:t>判断下面各题中的两个量是否成正比例，</a:t>
            </a:r>
            <a:endParaRPr lang="en-US" altLang="zh-CN" sz="3200" spc="-1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spc="-1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spc="-100" dirty="0" smtClean="0">
                <a:solidFill>
                  <a:schemeClr val="tx1"/>
                </a:solidFill>
                <a:latin typeface="+mj-ea"/>
                <a:ea typeface="+mj-ea"/>
              </a:rPr>
              <a:t>并说明理由。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0034" y="2357430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⑴每袋大米的质量一定，大米的总质量和袋数。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86050" y="2928934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720" y="3669573"/>
            <a:ext cx="8501122" cy="76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）一个人的身高和年龄。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86050" y="5286388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5720" y="4597169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）宽不变，长方形的周长与长。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8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0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5500694" y="3714752"/>
            <a:ext cx="2643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不成正比例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  <p:bldP spid="10" grpId="0"/>
      <p:bldP spid="11" grpId="0"/>
      <p:bldP spid="12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403350" y="3141663"/>
            <a:ext cx="5429250" cy="1555750"/>
            <a:chOff x="884" y="1933"/>
            <a:chExt cx="3420" cy="9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08" y="1933"/>
              <a:ext cx="1696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884" y="1933"/>
              <a:ext cx="1451" cy="499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我能行！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500066" y="843961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357298"/>
            <a:ext cx="8929718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根据下表中底是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的平行四边形的面积与高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相对应的数据，判断它们是不是成正比例，并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说明理由。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42910" y="3929066"/>
          <a:ext cx="8028000" cy="12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08000"/>
                <a:gridCol w="864000"/>
                <a:gridCol w="864000"/>
                <a:gridCol w="864000"/>
                <a:gridCol w="864000"/>
                <a:gridCol w="864000"/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平行四边形的面积</a:t>
                      </a:r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r>
                        <a:rPr lang="en-US" altLang="zh-CN" sz="2800" b="1" baseline="30000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800" b="1" baseline="300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12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18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24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平行四边形的高</a:t>
                      </a:r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28596" y="1000108"/>
          <a:ext cx="8028000" cy="1224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08000"/>
                <a:gridCol w="864000"/>
                <a:gridCol w="864000"/>
                <a:gridCol w="864000"/>
                <a:gridCol w="864000"/>
                <a:gridCol w="864000"/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平行四边形的面积</a:t>
                      </a:r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r>
                        <a:rPr lang="en-US" altLang="zh-CN" sz="2800" b="1" baseline="30000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800" b="1" baseline="30000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12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18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24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30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平行四边形的高</a:t>
                      </a:r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/cm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 smtClean="0"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  <a:endParaRPr lang="zh-CN" altLang="en-US" sz="28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0898" name="Object 2"/>
          <p:cNvGraphicFramePr>
            <a:graphicFrameLocks noChangeAspect="1"/>
          </p:cNvGraphicFramePr>
          <p:nvPr/>
        </p:nvGraphicFramePr>
        <p:xfrm>
          <a:off x="865188" y="2500313"/>
          <a:ext cx="6823075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Equation" r:id="rId2" imgW="1854200" imgH="393700" progId="Equation.DSMT4">
                  <p:embed/>
                </p:oleObj>
              </mc:Choice>
              <mc:Fallback>
                <p:oleObj name="Equation" r:id="rId2" imgW="1854200" imgH="393700" progId="Equation.DSMT4">
                  <p:embed/>
                  <p:pic>
                    <p:nvPicPr>
                      <p:cNvPr id="0" name="图片 20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5188" y="2500313"/>
                        <a:ext cx="6823075" cy="1143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785786" y="4000504"/>
            <a:ext cx="77867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即平行四边形的面积与高的比值不变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所以平行四边形的面积与高成正比例。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KSO_WPP_MARK_KEY" val="beaf7679-ad61-487e-a8f5-2e4bc4a1073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1606</Words>
  <Application>WPS 演示</Application>
  <PresentationFormat>全屏显示(4:3)</PresentationFormat>
  <Paragraphs>358</Paragraphs>
  <Slides>18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18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华文楷体</vt:lpstr>
      <vt:lpstr>Times New Roman</vt:lpstr>
      <vt:lpstr>Times New Roman</vt:lpstr>
      <vt:lpstr>楷体_GB2312</vt:lpstr>
      <vt:lpstr>隶书</vt:lpstr>
      <vt:lpstr>NEU-BZ-S92</vt:lpstr>
      <vt:lpstr>Segoe Print</vt:lpstr>
      <vt:lpstr>Arial</vt:lpstr>
      <vt:lpstr>Arial Unicode MS</vt:lpstr>
      <vt:lpstr>第一PPT模板网-WWW.1PPT.COM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2023-02-13T05:15:11Z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8A43328ECD6F405AB4389CE7797D95F2</vt:lpwstr>
  </property>
</Properties>
</file>