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8"/>
  </p:handoutMasterIdLst>
  <p:sldIdLst>
    <p:sldId id="746" r:id="rId3"/>
    <p:sldId id="264" r:id="rId4"/>
    <p:sldId id="263" r:id="rId5"/>
    <p:sldId id="737" r:id="rId7"/>
    <p:sldId id="738" r:id="rId8"/>
    <p:sldId id="261" r:id="rId9"/>
    <p:sldId id="712" r:id="rId10"/>
    <p:sldId id="739" r:id="rId11"/>
    <p:sldId id="743" r:id="rId12"/>
    <p:sldId id="741" r:id="rId13"/>
    <p:sldId id="742" r:id="rId14"/>
    <p:sldId id="561" r:id="rId15"/>
    <p:sldId id="365" r:id="rId16"/>
    <p:sldId id="633" r:id="rId17"/>
    <p:sldId id="676" r:id="rId18"/>
    <p:sldId id="744" r:id="rId19"/>
    <p:sldId id="273" r:id="rId20"/>
    <p:sldId id="427" r:id="rId21"/>
    <p:sldId id="745" r:id="rId22"/>
    <p:sldId id="439" r:id="rId23"/>
    <p:sldId id="721" r:id="rId24"/>
    <p:sldId id="658" r:id="rId25"/>
    <p:sldId id="695" r:id="rId26"/>
    <p:sldId id="290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algn="l" defTabSz="696595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C0F3"/>
    <a:srgbClr val="FDE4D6"/>
    <a:srgbClr val="F5B88B"/>
    <a:srgbClr val="EEEAC9"/>
    <a:srgbClr val="F1EADC"/>
    <a:srgbClr val="EB2771"/>
    <a:srgbClr val="BBE0E3"/>
    <a:srgbClr val="1AB8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9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86AC4AE-E12F-4EA3-BAD6-51F7D8F422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26F7702-0748-4396-B6FC-2305E4D5879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819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02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229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433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63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843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048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502574" y="20692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689" y="4685110"/>
            <a:ext cx="2133437" cy="358378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485" y="4685110"/>
            <a:ext cx="2895030" cy="358378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75" y="4685110"/>
            <a:ext cx="2133437" cy="358378"/>
          </a:xfrm>
        </p:spPr>
        <p:txBody>
          <a:bodyPr vert="horz" wrap="square" lIns="69668" tIns="34834" rIns="69668" bIns="34834" numCol="1" anchor="t" anchorCtr="0" compatLnSpc="1"/>
          <a:lstStyle>
            <a:lvl1pPr algn="r">
              <a:defRPr sz="800"/>
            </a:lvl1pPr>
          </a:lstStyle>
          <a:p>
            <a:fld id="{DAA4FD35-88A6-49B6-B0AB-3E51BDCB9FB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tiff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5660"/>
            <a:ext cx="9144000" cy="993678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/>
            <a:r>
              <a:rPr lang="zh-CN" altLang="en-US" sz="6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画一画</a:t>
            </a:r>
            <a:endParaRPr lang="zh-CN" altLang="en-US" sz="6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2462" y="616744"/>
            <a:ext cx="2816918" cy="410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直接连接符 18"/>
          <p:cNvCxnSpPr/>
          <p:nvPr/>
        </p:nvCxnSpPr>
        <p:spPr>
          <a:xfrm flipV="1">
            <a:off x="6108612" y="1275160"/>
            <a:ext cx="1563463" cy="31146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58990" y="1538287"/>
            <a:ext cx="5095596" cy="87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发现：正比例关系的图像是一条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经过原点的直线。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8" name="组合 22"/>
          <p:cNvGrpSpPr/>
          <p:nvPr/>
        </p:nvGrpSpPr>
        <p:grpSpPr bwMode="auto">
          <a:xfrm>
            <a:off x="383238" y="692944"/>
            <a:ext cx="5201779" cy="507659"/>
            <a:chOff x="784" y="1455"/>
            <a:chExt cx="10656" cy="1067"/>
          </a:xfrm>
        </p:grpSpPr>
        <p:sp>
          <p:nvSpPr>
            <p:cNvPr id="21509" name="文本框 1"/>
            <p:cNvSpPr txBox="1">
              <a:spLocks noChangeArrowheads="1"/>
            </p:cNvSpPr>
            <p:nvPr/>
          </p:nvSpPr>
          <p:spPr bwMode="auto">
            <a:xfrm>
              <a:off x="1606" y="1455"/>
              <a:ext cx="9834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700" b="1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连接图上各点，你发现了什么？</a:t>
              </a:r>
              <a:endParaRPr lang="zh-CN" altLang="zh-CN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784" y="1625"/>
              <a:ext cx="680" cy="676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A2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3000"/>
                </a:lnSpc>
              </a:pPr>
              <a:endParaRPr lang="zh-CN" altLang="en-US" noProof="1"/>
            </a:p>
          </p:txBody>
        </p:sp>
      </p:grpSp>
      <p:grpSp>
        <p:nvGrpSpPr>
          <p:cNvPr id="34" name="组合 33"/>
          <p:cNvGrpSpPr/>
          <p:nvPr/>
        </p:nvGrpSpPr>
        <p:grpSpPr bwMode="auto">
          <a:xfrm>
            <a:off x="383238" y="2608660"/>
            <a:ext cx="5271348" cy="815578"/>
            <a:chOff x="784" y="5445"/>
            <a:chExt cx="10798" cy="1712"/>
          </a:xfrm>
        </p:grpSpPr>
        <p:grpSp>
          <p:nvGrpSpPr>
            <p:cNvPr id="21512" name="组合 29"/>
            <p:cNvGrpSpPr/>
            <p:nvPr/>
          </p:nvGrpSpPr>
          <p:grpSpPr bwMode="auto">
            <a:xfrm>
              <a:off x="2582" y="5445"/>
              <a:ext cx="9000" cy="1677"/>
              <a:chOff x="1595" y="6194"/>
              <a:chExt cx="9000" cy="1677"/>
            </a:xfrm>
          </p:grpSpPr>
          <p:sp>
            <p:nvSpPr>
              <p:cNvPr id="21513" name="文本框 30"/>
              <p:cNvSpPr txBox="1">
                <a:spLocks noChangeArrowheads="1"/>
              </p:cNvSpPr>
              <p:nvPr/>
            </p:nvSpPr>
            <p:spPr bwMode="auto">
              <a:xfrm>
                <a:off x="1871" y="6549"/>
                <a:ext cx="8448" cy="10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zh-CN" sz="2600" b="1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为什么会在同一条线上呢？</a:t>
                </a:r>
                <a:endPara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圆角矩形标注 31"/>
              <p:cNvSpPr/>
              <p:nvPr/>
            </p:nvSpPr>
            <p:spPr>
              <a:xfrm>
                <a:off x="1595" y="6194"/>
                <a:ext cx="9000" cy="1677"/>
              </a:xfrm>
              <a:prstGeom prst="wedgeRoundRectCallout">
                <a:avLst>
                  <a:gd name="adj1" fmla="val -54922"/>
                  <a:gd name="adj2" fmla="val -13349"/>
                  <a:gd name="adj3" fmla="val 16667"/>
                </a:avLst>
              </a:pr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  <p:pic>
          <p:nvPicPr>
            <p:cNvPr id="21515" name="图片 32" descr="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4" y="5445"/>
              <a:ext cx="1090" cy="1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80878" y="3677841"/>
            <a:ext cx="5251820" cy="87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因为纵轴上的数是横线上的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倍，每次增加的都一样。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82342" y="2053829"/>
            <a:ext cx="7579317" cy="1270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因为这个点表示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100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人看电影的票费是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200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，纵轴上的数也是横轴上的</a:t>
            </a:r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倍，所以这个点也在这条直线上，小明说得对。</a:t>
            </a:r>
            <a:endParaRPr lang="zh-CN" altLang="en-US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3554" name="组合 4"/>
          <p:cNvGrpSpPr/>
          <p:nvPr/>
        </p:nvGrpSpPr>
        <p:grpSpPr bwMode="auto">
          <a:xfrm>
            <a:off x="538242" y="617935"/>
            <a:ext cx="8067517" cy="1338730"/>
            <a:chOff x="865" y="1932"/>
            <a:chExt cx="16525" cy="2812"/>
          </a:xfrm>
        </p:grpSpPr>
        <p:sp>
          <p:nvSpPr>
            <p:cNvPr id="23555" name="文本框 20"/>
            <p:cNvSpPr txBox="1">
              <a:spLocks noChangeArrowheads="1"/>
            </p:cNvSpPr>
            <p:nvPr/>
          </p:nvSpPr>
          <p:spPr bwMode="auto">
            <a:xfrm>
              <a:off x="1658" y="1932"/>
              <a:ext cx="15732" cy="2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700" b="1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点</a:t>
              </a:r>
              <a:r>
                <a:rPr lang="zh-CN" altLang="zh-CN" sz="2700" b="1" i="1">
                  <a:latin typeface="Times New Roman" panose="02020603050405020304" pitchFamily="18" charset="0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zh-CN" altLang="zh-CN" sz="2700" b="1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是直线上一点，这一点表示什么含义？小明说点（100，200）也在这条直线上，你认为他说得对吗？</a:t>
              </a:r>
              <a:endParaRPr lang="zh-CN" altLang="zh-CN" sz="27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椭圆 1"/>
            <p:cNvSpPr/>
            <p:nvPr/>
          </p:nvSpPr>
          <p:spPr>
            <a:xfrm>
              <a:off x="865" y="2137"/>
              <a:ext cx="680" cy="67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A2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3000"/>
                </a:lnSpc>
              </a:pPr>
              <a:endParaRPr lang="zh-CN" altLang="en-US" noProof="1"/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782342" y="3419475"/>
            <a:ext cx="7069147" cy="1293019"/>
            <a:chOff x="1102" y="7181"/>
            <a:chExt cx="14480" cy="2714"/>
          </a:xfrm>
        </p:grpSpPr>
        <p:grpSp>
          <p:nvGrpSpPr>
            <p:cNvPr id="23558" name="组合 6"/>
            <p:cNvGrpSpPr/>
            <p:nvPr/>
          </p:nvGrpSpPr>
          <p:grpSpPr bwMode="auto">
            <a:xfrm>
              <a:off x="4322" y="7396"/>
              <a:ext cx="11260" cy="2284"/>
              <a:chOff x="222" y="1485"/>
              <a:chExt cx="11258" cy="2285"/>
            </a:xfrm>
          </p:grpSpPr>
          <p:sp>
            <p:nvSpPr>
              <p:cNvPr id="23559" name="文本框 1"/>
              <p:cNvSpPr txBox="1">
                <a:spLocks noChangeArrowheads="1"/>
              </p:cNvSpPr>
              <p:nvPr/>
            </p:nvSpPr>
            <p:spPr bwMode="auto">
              <a:xfrm>
                <a:off x="816" y="1778"/>
                <a:ext cx="10321" cy="1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zh-CN" sz="26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当一个数固定倍数随另一个数增长时，所绘出的图形是一条直线。</a:t>
                </a:r>
                <a:endParaRPr lang="zh-CN" altLang="zh-CN" sz="26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圆角矩形标注 7"/>
              <p:cNvSpPr/>
              <p:nvPr/>
            </p:nvSpPr>
            <p:spPr>
              <a:xfrm>
                <a:off x="222" y="1485"/>
                <a:ext cx="11258" cy="2285"/>
              </a:xfrm>
              <a:prstGeom prst="wedgeRoundRectCallout">
                <a:avLst>
                  <a:gd name="adj1" fmla="val -55487"/>
                  <a:gd name="adj2" fmla="val -2346"/>
                  <a:gd name="adj3" fmla="val 16667"/>
                </a:avLst>
              </a:prstGeom>
              <a:noFill/>
              <a:ln w="317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  <p:pic>
          <p:nvPicPr>
            <p:cNvPr id="23561" name="图片 13" descr="6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02" y="7181"/>
              <a:ext cx="2393" cy="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2611" y="464344"/>
            <a:ext cx="2076074" cy="56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784783" y="515541"/>
            <a:ext cx="158543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知识提炼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48"/>
          <p:cNvSpPr>
            <a:spLocks noChangeArrowheads="1"/>
          </p:cNvSpPr>
          <p:nvPr/>
        </p:nvSpPr>
        <p:spPr bwMode="auto">
          <a:xfrm>
            <a:off x="1004474" y="1269207"/>
            <a:ext cx="749022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）成正比例的两个对应的量表示的各点在同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一条直线上。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48"/>
          <p:cNvSpPr>
            <a:spLocks noChangeArrowheads="1"/>
          </p:cNvSpPr>
          <p:nvPr/>
        </p:nvSpPr>
        <p:spPr bwMode="auto">
          <a:xfrm>
            <a:off x="1004474" y="2286000"/>
            <a:ext cx="749022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）从图象中可以直观看到两个量的变化情况。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8"/>
          <p:cNvSpPr>
            <a:spLocks noChangeArrowheads="1"/>
          </p:cNvSpPr>
          <p:nvPr/>
        </p:nvSpPr>
        <p:spPr bwMode="auto">
          <a:xfrm>
            <a:off x="1004474" y="2946797"/>
            <a:ext cx="749022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）从图象中可以直接找出与一个量的值相对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应的另一个量的值。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8"/>
          <p:cNvSpPr>
            <a:spLocks noChangeArrowheads="1"/>
          </p:cNvSpPr>
          <p:nvPr/>
        </p:nvSpPr>
        <p:spPr bwMode="auto">
          <a:xfrm>
            <a:off x="1004474" y="3964782"/>
            <a:ext cx="749022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）根据正比例关系，可快速判断一个点是不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是在正比例图象上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4" descr="标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567" y="265510"/>
            <a:ext cx="2213990" cy="56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文本框 5"/>
          <p:cNvSpPr txBox="1">
            <a:spLocks noChangeArrowheads="1"/>
          </p:cNvSpPr>
          <p:nvPr/>
        </p:nvSpPr>
        <p:spPr bwMode="auto">
          <a:xfrm>
            <a:off x="701789" y="252413"/>
            <a:ext cx="1585432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小试牛刀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5"/>
          <p:cNvSpPr txBox="1">
            <a:spLocks noChangeArrowheads="1"/>
          </p:cNvSpPr>
          <p:nvPr/>
        </p:nvSpPr>
        <p:spPr bwMode="auto">
          <a:xfrm>
            <a:off x="390561" y="1150144"/>
            <a:ext cx="5360444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一种文具盒的数量和总价如下表。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5"/>
          <p:cNvSpPr txBox="1">
            <a:spLocks noChangeArrowheads="1"/>
          </p:cNvSpPr>
          <p:nvPr/>
        </p:nvSpPr>
        <p:spPr bwMode="auto">
          <a:xfrm>
            <a:off x="2866959" y="265510"/>
            <a:ext cx="1298614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填空题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3" name="文本框 5"/>
          <p:cNvSpPr txBox="1">
            <a:spLocks noChangeArrowheads="1"/>
          </p:cNvSpPr>
          <p:nvPr/>
        </p:nvSpPr>
        <p:spPr bwMode="auto">
          <a:xfrm>
            <a:off x="701789" y="3105150"/>
            <a:ext cx="771723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这种文具盒的数量和总价成正比例吗？为什么？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64602" y="3827860"/>
            <a:ext cx="6214796" cy="87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成正比例，因为总价和文具盒的数量的比值即文具盒的单价一定。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7655" name="图片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1144" y="1770460"/>
            <a:ext cx="5721713" cy="114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" descr="图片6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30994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文本框 4"/>
          <p:cNvSpPr txBox="1">
            <a:spLocks noChangeArrowheads="1"/>
          </p:cNvSpPr>
          <p:nvPr/>
        </p:nvSpPr>
        <p:spPr bwMode="auto">
          <a:xfrm>
            <a:off x="423515" y="2570560"/>
            <a:ext cx="7928380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E3007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错因分析：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d（一定），虽然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的比值一定，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      但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是一个固定的值，不是变量，因此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C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700" b="1" i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不成正比例，就不能用正比例图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      象表示两者的关系。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423515" y="1029891"/>
            <a:ext cx="8022358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E3007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700" b="1">
                <a:ea typeface="楷体" panose="02010609060101010101" pitchFamily="49" charset="-122"/>
              </a:rPr>
              <a:t>判断：圆的直径一定时，圆的周长与</a:t>
            </a:r>
            <a:r>
              <a:rPr lang="en-US" altLang="zh-CN" sz="2700" b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zh-CN" sz="2700" b="1">
                <a:ea typeface="楷体" panose="02010609060101010101" pitchFamily="49" charset="-122"/>
              </a:rPr>
              <a:t>的关系</a:t>
            </a:r>
            <a:endParaRPr lang="zh-CN" altLang="zh-CN" sz="2700" b="1">
              <a:ea typeface="楷体" panose="02010609060101010101" pitchFamily="49" charset="-122"/>
            </a:endParaRPr>
          </a:p>
          <a:p>
            <a:r>
              <a:rPr lang="zh-CN" altLang="zh-CN" sz="2700" b="1">
                <a:ea typeface="楷体" panose="02010609060101010101" pitchFamily="49" charset="-122"/>
              </a:rPr>
              <a:t>                可以用正比例图象表示。 （       ）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文本框 14"/>
          <p:cNvSpPr txBox="1">
            <a:spLocks noChangeArrowheads="1"/>
          </p:cNvSpPr>
          <p:nvPr/>
        </p:nvSpPr>
        <p:spPr bwMode="auto">
          <a:xfrm>
            <a:off x="423515" y="1928813"/>
            <a:ext cx="3519927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E3007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错误解答：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423514" y="4344591"/>
            <a:ext cx="242025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E3007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正确解答：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277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" descr="图片7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130969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681040" y="1082279"/>
            <a:ext cx="5596001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乘船的人数与所付船费如下表。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7"/>
          <p:cNvSpPr txBox="1">
            <a:spLocks noChangeArrowheads="1"/>
          </p:cNvSpPr>
          <p:nvPr/>
        </p:nvSpPr>
        <p:spPr bwMode="auto">
          <a:xfrm>
            <a:off x="6034162" y="1054894"/>
            <a:ext cx="2908456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（选自教材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P45 T1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0" name="文本框 1"/>
          <p:cNvSpPr txBox="1">
            <a:spLocks noChangeArrowheads="1"/>
          </p:cNvSpPr>
          <p:nvPr/>
        </p:nvSpPr>
        <p:spPr bwMode="auto">
          <a:xfrm>
            <a:off x="681040" y="3007519"/>
            <a:ext cx="466475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）把上面的表格填完整。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9814" name="表格 119813"/>
          <p:cNvGraphicFramePr/>
          <p:nvPr/>
        </p:nvGraphicFramePr>
        <p:xfrm>
          <a:off x="964197" y="1671638"/>
          <a:ext cx="7215605" cy="1045369"/>
        </p:xfrm>
        <a:graphic>
          <a:graphicData uri="http://schemas.openxmlformats.org/drawingml/2006/table">
            <a:tbl>
              <a:tblPr/>
              <a:tblGrid>
                <a:gridCol w="1282905"/>
                <a:gridCol w="658050"/>
                <a:gridCol w="659515"/>
                <a:gridCol w="659026"/>
                <a:gridCol w="659026"/>
                <a:gridCol w="659026"/>
                <a:gridCol w="660979"/>
                <a:gridCol w="659026"/>
                <a:gridCol w="659026"/>
                <a:gridCol w="659026"/>
              </a:tblGrid>
              <a:tr h="434538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831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船费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/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元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296" marR="70296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6" name="文本框 1"/>
          <p:cNvSpPr txBox="1">
            <a:spLocks noChangeArrowheads="1"/>
          </p:cNvSpPr>
          <p:nvPr/>
        </p:nvSpPr>
        <p:spPr bwMode="auto">
          <a:xfrm>
            <a:off x="681040" y="3645694"/>
            <a:ext cx="638688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）所付船费与乘船人数成正比例吗？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911300" y="2185988"/>
            <a:ext cx="63954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20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54504" y="2185988"/>
            <a:ext cx="63954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25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97708" y="2185988"/>
            <a:ext cx="63954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64102" y="2185988"/>
            <a:ext cx="639543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35</a:t>
            </a:r>
            <a:endParaRPr lang="en-US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1041" y="4275535"/>
            <a:ext cx="749632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成正比例，因为所付船费和人数的比一定。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681041" y="756047"/>
            <a:ext cx="7496322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）先根据上表描点，再顺次连接各点，你发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现了什么？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681040" y="2650331"/>
            <a:ext cx="7629358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）点（8,40）在这条直线上吗？这一点表示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什么含义？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10900" y="1829991"/>
            <a:ext cx="632220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答：发现：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所有的点都在一条直线上。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340111" y="3692128"/>
            <a:ext cx="646499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答：点（8,40）在这条直线上，它表示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有8个人乘船时所付船费为40元。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748168" y="467917"/>
            <a:ext cx="7647665" cy="156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、在弹性范围内，弹簧伸长的长度与所挂物体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的质量情况如下表。判断弹簧伸长的长度与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所挂物体的质量是否成正比例，并说明理由。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文本框 7"/>
          <p:cNvSpPr txBox="1">
            <a:spLocks noChangeArrowheads="1"/>
          </p:cNvSpPr>
          <p:nvPr/>
        </p:nvSpPr>
        <p:spPr bwMode="auto">
          <a:xfrm>
            <a:off x="6185504" y="4268391"/>
            <a:ext cx="2908456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（选自教材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P45 T2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0866" name="表格 120865"/>
          <p:cNvGraphicFramePr/>
          <p:nvPr/>
        </p:nvGraphicFramePr>
        <p:xfrm>
          <a:off x="468673" y="2141935"/>
          <a:ext cx="8209093" cy="1038226"/>
        </p:xfrm>
        <a:graphic>
          <a:graphicData uri="http://schemas.openxmlformats.org/drawingml/2006/table">
            <a:tbl>
              <a:tblPr/>
              <a:tblGrid>
                <a:gridCol w="2983572"/>
                <a:gridCol w="872955"/>
                <a:gridCol w="870025"/>
                <a:gridCol w="870513"/>
                <a:gridCol w="870025"/>
                <a:gridCol w="870513"/>
                <a:gridCol w="871490"/>
              </a:tblGrid>
              <a:tr h="434540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物体质量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/kg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686"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弹簧伸长的长度</a:t>
                      </a: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/cm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0.4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0.8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1.2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1.6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</a:t>
                      </a:r>
                      <a:endParaRPr lang="en-US" altLang="zh-CN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305" marR="70305" marT="34306" marB="34306"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1269" y="3367088"/>
            <a:ext cx="8423904" cy="131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答：成正比例。因为弹簧伸长的长度随所挂的物体质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量的变化而变化，且弹簧伸长的长度与物体质量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的比为定值，所以它们成正比例。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632220" y="323850"/>
            <a:ext cx="310739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、回答下列问题。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文本框 7"/>
          <p:cNvSpPr txBox="1">
            <a:spLocks noChangeArrowheads="1"/>
          </p:cNvSpPr>
          <p:nvPr/>
        </p:nvSpPr>
        <p:spPr bwMode="auto">
          <a:xfrm>
            <a:off x="3739618" y="309563"/>
            <a:ext cx="2908456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（选自教材</a:t>
            </a:r>
            <a:r>
              <a:rPr lang="en-US" altLang="zh-CN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P45T3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03730" y="928688"/>
            <a:ext cx="2405609" cy="396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文本框 1"/>
          <p:cNvSpPr txBox="1">
            <a:spLocks noChangeArrowheads="1"/>
          </p:cNvSpPr>
          <p:nvPr/>
        </p:nvSpPr>
        <p:spPr bwMode="auto">
          <a:xfrm>
            <a:off x="632220" y="1091803"/>
            <a:ext cx="505531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）圆的周长与直径成正比例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 吗？为什么？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32220" y="2468166"/>
            <a:ext cx="5145636" cy="172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成正比例。因为圆的周长随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直径的变化而变化，且周长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与对应直径的比值不变，所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以圆的周长与直径成正比例。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8896" y="907257"/>
            <a:ext cx="2405610" cy="396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1"/>
          <p:cNvSpPr txBox="1">
            <a:spLocks noChangeArrowheads="1"/>
          </p:cNvSpPr>
          <p:nvPr/>
        </p:nvSpPr>
        <p:spPr bwMode="auto">
          <a:xfrm>
            <a:off x="306346" y="658416"/>
            <a:ext cx="5642380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）根据右图，先估计圆的周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     长，再实际计算。（</a:t>
            </a:r>
            <a:r>
              <a:rPr lang="zh-CN" altLang="en-US" sz="2700" b="1">
                <a:latin typeface="Times New Roman" panose="02020603050405020304" pitchFamily="18" charset="0"/>
                <a:ea typeface="楷体" panose="02010609060101010101" pitchFamily="49" charset="-122"/>
              </a:rPr>
              <a:t>π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取3.14）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47834" y="1774032"/>
            <a:ext cx="574857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</a:rPr>
              <a:t>16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6" name="文本框 1"/>
          <p:cNvSpPr txBox="1">
            <a:spLocks noChangeArrowheads="1"/>
          </p:cNvSpPr>
          <p:nvPr/>
        </p:nvSpPr>
        <p:spPr bwMode="auto">
          <a:xfrm>
            <a:off x="461350" y="1882378"/>
            <a:ext cx="5642381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①直径为5cm的圆的周长约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cm，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计算结果为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cm。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7" name="文本框 2"/>
          <p:cNvSpPr txBox="1">
            <a:spLocks noChangeArrowheads="1"/>
          </p:cNvSpPr>
          <p:nvPr/>
        </p:nvSpPr>
        <p:spPr bwMode="auto">
          <a:xfrm>
            <a:off x="461350" y="3311128"/>
            <a:ext cx="5642381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②直径为15cm的圆的周长约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cm，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计算结果为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cm。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85105" y="2246710"/>
            <a:ext cx="85191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  <a:sym typeface="宋体" panose="02010600030101010101" pitchFamily="2" charset="-122"/>
              </a:rPr>
              <a:t>15.7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65002" y="3311129"/>
            <a:ext cx="54190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  <a:sym typeface="宋体" panose="02010600030101010101" pitchFamily="2" charset="-122"/>
              </a:rPr>
              <a:t>47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85105" y="3726657"/>
            <a:ext cx="85191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  <a:sym typeface="宋体" panose="02010600030101010101" pitchFamily="2" charset="-122"/>
              </a:rPr>
              <a:t>47.1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7487" y="97632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文本框 1"/>
          <p:cNvSpPr txBox="1">
            <a:spLocks noChangeArrowheads="1"/>
          </p:cNvSpPr>
          <p:nvPr/>
        </p:nvSpPr>
        <p:spPr bwMode="auto">
          <a:xfrm>
            <a:off x="766475" y="1628775"/>
            <a:ext cx="8032123" cy="2559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1.认识正比例图象，了解正比例图象的特点。 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2.能借助图象根据一个量的值找出另一个量的值。 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（难点）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1"/>
          <p:cNvSpPr txBox="1">
            <a:spLocks noChangeArrowheads="1"/>
          </p:cNvSpPr>
          <p:nvPr/>
        </p:nvSpPr>
        <p:spPr bwMode="auto">
          <a:xfrm>
            <a:off x="567534" y="510778"/>
            <a:ext cx="80077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小亮周末骑车去公园游玩，下面的图象表示他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骑车的路程和时间的关系。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2258" y="1493044"/>
            <a:ext cx="4602513" cy="2355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1"/>
          <p:cNvSpPr txBox="1">
            <a:spLocks noChangeArrowheads="1"/>
          </p:cNvSpPr>
          <p:nvPr/>
        </p:nvSpPr>
        <p:spPr bwMode="auto">
          <a:xfrm>
            <a:off x="756711" y="669132"/>
            <a:ext cx="8007713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）小亮骑车行驶的路程和时间成正比例吗？为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 什么？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8"/>
          <p:cNvSpPr txBox="1">
            <a:spLocks noChangeArrowheads="1"/>
          </p:cNvSpPr>
          <p:nvPr/>
        </p:nvSpPr>
        <p:spPr bwMode="auto">
          <a:xfrm>
            <a:off x="920259" y="1701403"/>
            <a:ext cx="7503645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成正比例，因为小亮骑车行驶的路程和时</a:t>
            </a:r>
            <a:endParaRPr lang="zh-CN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间的比值即速度一定。</a:t>
            </a:r>
            <a:endParaRPr lang="zh-CN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1"/>
          <p:cNvSpPr txBox="1">
            <a:spLocks noChangeArrowheads="1"/>
          </p:cNvSpPr>
          <p:nvPr/>
        </p:nvSpPr>
        <p:spPr bwMode="auto">
          <a:xfrm>
            <a:off x="755492" y="2862262"/>
            <a:ext cx="8008933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）利用图象估计，小亮20分大约行了多少千米？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     行20 km大约用了多少分？</a:t>
            </a:r>
            <a:endParaRPr lang="zh-CN" altLang="zh-CN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707482" y="3826666"/>
            <a:ext cx="5793722" cy="937968"/>
            <a:chOff x="3497" y="8035"/>
            <a:chExt cx="11868" cy="1970"/>
          </a:xfrm>
        </p:grpSpPr>
        <p:sp>
          <p:nvSpPr>
            <p:cNvPr id="35845" name="TextBox 8"/>
            <p:cNvSpPr txBox="1">
              <a:spLocks noChangeArrowheads="1"/>
            </p:cNvSpPr>
            <p:nvPr/>
          </p:nvSpPr>
          <p:spPr bwMode="auto">
            <a:xfrm>
              <a:off x="3497" y="8535"/>
              <a:ext cx="11868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zh-CN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小亮20分大约行了    千米</a:t>
              </a:r>
              <a:r>
                <a:rPr lang="zh-CN" altLang="en-US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846" name="组合 1"/>
            <p:cNvGrpSpPr/>
            <p:nvPr/>
          </p:nvGrpSpPr>
          <p:grpSpPr bwMode="auto">
            <a:xfrm>
              <a:off x="11035" y="8035"/>
              <a:ext cx="1165" cy="1970"/>
              <a:chOff x="15343" y="6936"/>
              <a:chExt cx="874" cy="1970"/>
            </a:xfrm>
          </p:grpSpPr>
          <p:sp>
            <p:nvSpPr>
              <p:cNvPr id="35847" name="文本框 2"/>
              <p:cNvSpPr txBox="1">
                <a:spLocks noChangeArrowheads="1"/>
              </p:cNvSpPr>
              <p:nvPr/>
            </p:nvSpPr>
            <p:spPr bwMode="auto">
              <a:xfrm>
                <a:off x="15489" y="7839"/>
                <a:ext cx="728" cy="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848" name="文本框 12"/>
              <p:cNvSpPr txBox="1">
                <a:spLocks noChangeArrowheads="1"/>
              </p:cNvSpPr>
              <p:nvPr/>
            </p:nvSpPr>
            <p:spPr bwMode="auto">
              <a:xfrm>
                <a:off x="15343" y="6936"/>
                <a:ext cx="873" cy="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7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endParaRPr lang="en-US" altLang="zh-CN" sz="27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15343" y="7811"/>
                <a:ext cx="784" cy="8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1"/>
          <p:cNvSpPr txBox="1">
            <a:spLocks noChangeArrowheads="1"/>
          </p:cNvSpPr>
          <p:nvPr/>
        </p:nvSpPr>
        <p:spPr bwMode="auto">
          <a:xfrm>
            <a:off x="850690" y="513160"/>
            <a:ext cx="530186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700" b="1">
                <a:ea typeface="楷体" panose="02010609060101010101" pitchFamily="49" charset="-122"/>
              </a:rPr>
              <a:t>参观人数与所付费用如下表。</a:t>
            </a:r>
            <a:endParaRPr lang="zh-CN" altLang="en-US" sz="2700" b="1">
              <a:ea typeface="楷体" panose="02010609060101010101" pitchFamily="49" charset="-122"/>
            </a:endParaRPr>
          </a:p>
        </p:txBody>
      </p:sp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1316922" y="1270397"/>
            <a:ext cx="353823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700" b="1">
                <a:ea typeface="楷体" panose="02010609060101010101" pitchFamily="49" charset="-122"/>
              </a:rPr>
              <a:t>把下表填写完整：</a:t>
            </a:r>
            <a:endParaRPr lang="zh-CN" altLang="zh-CN" sz="2700" b="1">
              <a:ea typeface="楷体" panose="02010609060101010101" pitchFamily="49" charset="-122"/>
            </a:endParaRPr>
          </a:p>
        </p:txBody>
      </p:sp>
      <p:pic>
        <p:nvPicPr>
          <p:cNvPr id="36867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994" y="1975248"/>
            <a:ext cx="7360846" cy="1539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569151" y="2920604"/>
            <a:ext cx="76403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  <a:sym typeface="宋体" panose="02010600030101010101" pitchFamily="2" charset="-122"/>
              </a:rPr>
              <a:t>400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33185" y="2920604"/>
            <a:ext cx="76281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>
                <a:solidFill>
                  <a:srgbClr val="FF0000"/>
                </a:solidFill>
                <a:ea typeface="迷你简胖头鱼" pitchFamily="65" charset="-122"/>
                <a:sym typeface="宋体" panose="02010600030101010101" pitchFamily="2" charset="-122"/>
              </a:rPr>
              <a:t>500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70" name="文本框 4"/>
          <p:cNvSpPr txBox="1">
            <a:spLocks noChangeArrowheads="1"/>
          </p:cNvSpPr>
          <p:nvPr/>
        </p:nvSpPr>
        <p:spPr bwMode="auto">
          <a:xfrm>
            <a:off x="850690" y="3738563"/>
            <a:ext cx="722537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700" b="1">
                <a:ea typeface="楷体" panose="02010609060101010101" pitchFamily="49" charset="-122"/>
              </a:rPr>
              <a:t>参观人数与所付费用成正比例吗？为什么？</a:t>
            </a:r>
            <a:endParaRPr lang="zh-CN" altLang="zh-CN" sz="2700" b="1"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07810" y="4381500"/>
            <a:ext cx="816271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成正比例，因为所付费用与参观人数的比值一定。</a:t>
            </a:r>
            <a:endParaRPr lang="en-US" altLang="zh-CN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4" descr="图片8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93239" y="125017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48"/>
          <p:cNvSpPr>
            <a:spLocks noChangeArrowheads="1"/>
          </p:cNvSpPr>
          <p:nvPr/>
        </p:nvSpPr>
        <p:spPr bwMode="auto">
          <a:xfrm>
            <a:off x="893408" y="1364457"/>
            <a:ext cx="748899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）成正比例的两个对应的量表示的各点在同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一条直线上。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48"/>
          <p:cNvSpPr>
            <a:spLocks noChangeArrowheads="1"/>
          </p:cNvSpPr>
          <p:nvPr/>
        </p:nvSpPr>
        <p:spPr bwMode="auto">
          <a:xfrm>
            <a:off x="893408" y="2401491"/>
            <a:ext cx="7488999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）从图象中可以直观看到两个量的变化情况。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8"/>
          <p:cNvSpPr>
            <a:spLocks noChangeArrowheads="1"/>
          </p:cNvSpPr>
          <p:nvPr/>
        </p:nvSpPr>
        <p:spPr bwMode="auto">
          <a:xfrm>
            <a:off x="893408" y="3022997"/>
            <a:ext cx="748899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）从图象中可以直接找出与一个量的值相对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应的另一个量的值。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8"/>
          <p:cNvSpPr>
            <a:spLocks noChangeArrowheads="1"/>
          </p:cNvSpPr>
          <p:nvPr/>
        </p:nvSpPr>
        <p:spPr bwMode="auto">
          <a:xfrm>
            <a:off x="893408" y="4060032"/>
            <a:ext cx="7488999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）根据正比例关系，可快速判断一个点是不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是在正比例图象上</a:t>
            </a:r>
            <a:endParaRPr lang="zh-CN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55587" y="789522"/>
            <a:ext cx="5047019" cy="466725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7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7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5" descr="图片9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7251" y="122635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38" name="组合 6"/>
          <p:cNvGrpSpPr/>
          <p:nvPr/>
        </p:nvGrpSpPr>
        <p:grpSpPr bwMode="auto">
          <a:xfrm>
            <a:off x="1039868" y="1352550"/>
            <a:ext cx="7086234" cy="2970610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4" cy="6236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79" y="3417"/>
              <a:ext cx="13724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70867" y="2075260"/>
            <a:ext cx="515417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完成教材相关练习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70868" y="2999185"/>
            <a:ext cx="659803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完成对应的练习题</a:t>
            </a: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4"/>
          <p:cNvSpPr txBox="1">
            <a:spLocks noChangeArrowheads="1"/>
          </p:cNvSpPr>
          <p:nvPr/>
        </p:nvSpPr>
        <p:spPr bwMode="auto">
          <a:xfrm>
            <a:off x="648087" y="1027510"/>
            <a:ext cx="4720901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判断下面的量是否成正比例。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3" descr="图片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23589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14"/>
          <p:cNvSpPr txBox="1">
            <a:spLocks noChangeArrowheads="1"/>
          </p:cNvSpPr>
          <p:nvPr/>
        </p:nvSpPr>
        <p:spPr bwMode="auto">
          <a:xfrm>
            <a:off x="703009" y="1752600"/>
            <a:ext cx="649917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）长方形的宽一定，它的面积和长。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Text Box 14"/>
          <p:cNvSpPr txBox="1">
            <a:spLocks noChangeArrowheads="1"/>
          </p:cNvSpPr>
          <p:nvPr/>
        </p:nvSpPr>
        <p:spPr bwMode="auto">
          <a:xfrm>
            <a:off x="648087" y="3187303"/>
            <a:ext cx="7542702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）每天播种的面积一定，播种的总面积和播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 种天数。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21557" y="2420541"/>
            <a:ext cx="249226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答：是正比例。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521557" y="4238625"/>
            <a:ext cx="249226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答：是正比例。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0" descr="4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91116" y="1996679"/>
            <a:ext cx="1474366" cy="1439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14"/>
          <p:cNvSpPr txBox="1">
            <a:spLocks noChangeArrowheads="1"/>
          </p:cNvSpPr>
          <p:nvPr/>
        </p:nvSpPr>
        <p:spPr bwMode="auto">
          <a:xfrm>
            <a:off x="814076" y="1535906"/>
            <a:ext cx="5879157" cy="2558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我们已经知道了正比例的意义，会判断两个相关联的变量是否成正比例，那么我们能否用图形的形式表示两个成正比例的量的变化关系呢？今天这节课，我们一起来画一画。</a:t>
            </a:r>
            <a:endParaRPr lang="en-US" altLang="zh-CN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3" descr="图片5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16266" y="119063"/>
            <a:ext cx="2109027" cy="650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图片 2" descr="标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4141" y="808435"/>
            <a:ext cx="165744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文本框 5"/>
          <p:cNvSpPr txBox="1">
            <a:spLocks noChangeArrowheads="1"/>
          </p:cNvSpPr>
          <p:nvPr/>
        </p:nvSpPr>
        <p:spPr bwMode="auto">
          <a:xfrm>
            <a:off x="504068" y="797719"/>
            <a:ext cx="1362080" cy="45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知识点</a:t>
            </a:r>
            <a:endParaRPr lang="en-US" altLang="zh-CN" sz="2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文本框 7"/>
          <p:cNvSpPr txBox="1">
            <a:spLocks noChangeArrowheads="1"/>
          </p:cNvSpPr>
          <p:nvPr/>
        </p:nvSpPr>
        <p:spPr bwMode="auto">
          <a:xfrm>
            <a:off x="2094382" y="808435"/>
            <a:ext cx="2805934" cy="45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5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认识正比例图像</a:t>
            </a:r>
            <a:endParaRPr lang="zh-CN" altLang="en-US" sz="25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4068" y="1847851"/>
            <a:ext cx="7958892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全班同学去看电影，看电影的人数与所付票费如下表。</a:t>
            </a:r>
            <a:endParaRPr lang="zh-CN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5222" y="2780110"/>
            <a:ext cx="7091116" cy="125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2"/>
          <p:cNvGrpSpPr/>
          <p:nvPr/>
        </p:nvGrpSpPr>
        <p:grpSpPr bwMode="auto">
          <a:xfrm>
            <a:off x="482099" y="2145507"/>
            <a:ext cx="5426351" cy="892471"/>
            <a:chOff x="1033" y="3001"/>
            <a:chExt cx="11116" cy="1875"/>
          </a:xfrm>
        </p:grpSpPr>
        <p:sp>
          <p:nvSpPr>
            <p:cNvPr id="13314" name="矩形 48"/>
            <p:cNvSpPr>
              <a:spLocks noChangeArrowheads="1"/>
            </p:cNvSpPr>
            <p:nvPr/>
          </p:nvSpPr>
          <p:spPr bwMode="auto">
            <a:xfrm>
              <a:off x="1710" y="3001"/>
              <a:ext cx="10439" cy="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把上表填写完整，并判断看电影的人数与所付票费是否成正比例。</a:t>
              </a:r>
              <a:endPara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椭圆 1"/>
            <p:cNvSpPr/>
            <p:nvPr/>
          </p:nvSpPr>
          <p:spPr>
            <a:xfrm>
              <a:off x="1033" y="3136"/>
              <a:ext cx="680" cy="67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A2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3000"/>
                </a:lnSpc>
              </a:pPr>
              <a:endParaRPr lang="zh-CN" altLang="en-US" noProof="1"/>
            </a:p>
          </p:txBody>
        </p:sp>
      </p:grpSp>
      <p:pic>
        <p:nvPicPr>
          <p:cNvPr id="13316" name="图片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97546" y="519113"/>
            <a:ext cx="2816918" cy="410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0967" y="895350"/>
            <a:ext cx="7091116" cy="1254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66956" y="1614488"/>
            <a:ext cx="579739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10079" y="1602582"/>
            <a:ext cx="579738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489818" y="1614488"/>
            <a:ext cx="579739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978018" y="1602582"/>
            <a:ext cx="579739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14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533347" y="1602582"/>
            <a:ext cx="579738" cy="4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pPr algn="ctr"/>
            <a:r>
              <a:rPr lang="en-US" altLang="zh-CN" sz="2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</a:t>
            </a:r>
            <a:endParaRPr lang="en-US" altLang="zh-CN" sz="2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1052073" y="2636044"/>
            <a:ext cx="7077691" cy="1565672"/>
            <a:chOff x="2156" y="5535"/>
            <a:chExt cx="14496" cy="3288"/>
          </a:xfrm>
        </p:grpSpPr>
        <p:grpSp>
          <p:nvGrpSpPr>
            <p:cNvPr id="15368" name="组合 16"/>
            <p:cNvGrpSpPr/>
            <p:nvPr/>
          </p:nvGrpSpPr>
          <p:grpSpPr bwMode="auto">
            <a:xfrm>
              <a:off x="2156" y="5535"/>
              <a:ext cx="11226" cy="3288"/>
              <a:chOff x="4036" y="6081"/>
              <a:chExt cx="11226" cy="3288"/>
            </a:xfrm>
          </p:grpSpPr>
          <p:sp>
            <p:nvSpPr>
              <p:cNvPr id="15369" name="文本框 1"/>
              <p:cNvSpPr txBox="1">
                <a:spLocks noChangeArrowheads="1"/>
              </p:cNvSpPr>
              <p:nvPr/>
            </p:nvSpPr>
            <p:spPr bwMode="auto">
              <a:xfrm>
                <a:off x="4365" y="6265"/>
                <a:ext cx="10778" cy="28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zh-CN" sz="2700" b="1" dirty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票费随着人数的增加而增减，且票费与人数的比值不变，所以看电影的人数与所付费成正比例。</a:t>
                </a:r>
                <a:endParaRPr lang="zh-CN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" name="圆角矩形标注 15"/>
              <p:cNvSpPr/>
              <p:nvPr/>
            </p:nvSpPr>
            <p:spPr>
              <a:xfrm>
                <a:off x="4036" y="6081"/>
                <a:ext cx="11226" cy="3288"/>
              </a:xfrm>
              <a:prstGeom prst="wedgeRoundRectCallout">
                <a:avLst>
                  <a:gd name="adj1" fmla="val 55487"/>
                  <a:gd name="adj2" fmla="val -3862"/>
                  <a:gd name="adj3" fmla="val 16667"/>
                </a:avLst>
              </a:pr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</p:grpSp>
        <p:pic>
          <p:nvPicPr>
            <p:cNvPr id="15371" name="图片 17" descr="35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570" y="6057"/>
              <a:ext cx="2082" cy="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97546" y="519113"/>
            <a:ext cx="2816918" cy="410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 bwMode="auto">
          <a:xfrm>
            <a:off x="2056546" y="1238250"/>
            <a:ext cx="3788438" cy="1153716"/>
            <a:chOff x="221" y="1486"/>
            <a:chExt cx="7758" cy="2421"/>
          </a:xfrm>
        </p:grpSpPr>
        <p:sp>
          <p:nvSpPr>
            <p:cNvPr id="17411" name="文本框 1"/>
            <p:cNvSpPr txBox="1">
              <a:spLocks noChangeArrowheads="1"/>
            </p:cNvSpPr>
            <p:nvPr/>
          </p:nvSpPr>
          <p:spPr bwMode="auto">
            <a:xfrm>
              <a:off x="816" y="1778"/>
              <a:ext cx="6797" cy="1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这个图表的横轴表示什么？纵轴呢？</a:t>
              </a:r>
              <a:endPara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圆角矩形标注 6"/>
            <p:cNvSpPr/>
            <p:nvPr/>
          </p:nvSpPr>
          <p:spPr>
            <a:xfrm>
              <a:off x="221" y="1486"/>
              <a:ext cx="7758" cy="2421"/>
            </a:xfrm>
            <a:prstGeom prst="wedgeRoundRectCallout">
              <a:avLst>
                <a:gd name="adj1" fmla="val -59285"/>
                <a:gd name="adj2" fmla="val -8551"/>
                <a:gd name="adj3" fmla="val 16667"/>
              </a:avLst>
            </a:prstGeom>
            <a:noFill/>
            <a:ln w="317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pic>
        <p:nvPicPr>
          <p:cNvPr id="17413" name="图片 4" descr="4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102" y="1110854"/>
            <a:ext cx="815295" cy="1408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39624" y="3124200"/>
            <a:ext cx="5105360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横轴表示人数，纵轴表示票费。</a:t>
            </a:r>
            <a:endParaRPr lang="zh-CN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44984" y="357188"/>
            <a:ext cx="1329126" cy="486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/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5003" y="4319588"/>
            <a:ext cx="539462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anchor="ctr"/>
          <a:lstStyle/>
          <a:p>
            <a:pPr algn="ctr"/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75100" y="1526381"/>
            <a:ext cx="7092336" cy="167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）横轴上找到表示人数2的点，在纵轴上找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到表示票费4的点，过两点分别作横、纵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轴的垂线，两条垂线的交点就是所要找的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点，即点（2，4）表示2人的票费是4元。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9458" name="组合 4"/>
          <p:cNvGrpSpPr/>
          <p:nvPr/>
        </p:nvGrpSpPr>
        <p:grpSpPr bwMode="auto">
          <a:xfrm>
            <a:off x="447925" y="510778"/>
            <a:ext cx="7946687" cy="923204"/>
            <a:chOff x="916" y="1140"/>
            <a:chExt cx="16278" cy="1939"/>
          </a:xfrm>
        </p:grpSpPr>
        <p:sp>
          <p:nvSpPr>
            <p:cNvPr id="19459" name="文本框 1"/>
            <p:cNvSpPr txBox="1">
              <a:spLocks noChangeArrowheads="1"/>
            </p:cNvSpPr>
            <p:nvPr/>
          </p:nvSpPr>
          <p:spPr bwMode="auto">
            <a:xfrm>
              <a:off x="916" y="1140"/>
              <a:ext cx="16278" cy="1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</a:t>
              </a:r>
              <a:r>
                <a:rPr lang="zh-CN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根据上表，可以描出右图中的点，说说（2，4）</a:t>
              </a:r>
              <a:endPara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zh-CN" sz="27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是如何得到的，（8，16）呢？</a:t>
              </a:r>
              <a:endPara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" name="椭圆 1"/>
            <p:cNvSpPr/>
            <p:nvPr/>
          </p:nvSpPr>
          <p:spPr>
            <a:xfrm>
              <a:off x="1146" y="1275"/>
              <a:ext cx="680" cy="68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A2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3000"/>
                </a:lnSpc>
              </a:pPr>
              <a:endParaRPr lang="zh-CN" altLang="en-US" noProof="1"/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92187" y="3271838"/>
            <a:ext cx="7502425" cy="167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9668" tIns="34834" rIns="69668" bIns="34834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）在横轴上找到表示人数8的点，在纵轴上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找到表示票费16的点，过两点分别作横、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纵轴的垂线，两条垂线的交点就是所要找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的点，即点（8，16）表示8人的票费是16元。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tags/tag1.xml><?xml version="1.0" encoding="utf-8"?>
<p:tagLst xmlns:p="http://schemas.openxmlformats.org/presentationml/2006/main">
  <p:tag name="KSO_WM_DOC_GUID" val="{804f8f90-6b9a-4f37-b4da-a82f96252237}"/>
  <p:tag name="KSO_WPP_MARK_KEY" val="42b3c550-ccf8-486a-890d-2648232dd6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2297</Words>
  <Application>WPS 演示</Application>
  <PresentationFormat>全屏显示(16:9)</PresentationFormat>
  <Paragraphs>283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Arial Unicode MS</vt:lpstr>
      <vt:lpstr>迷你简胖头鱼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248</cp:revision>
  <dcterms:created xsi:type="dcterms:W3CDTF">2018-10-27T09:08:00Z</dcterms:created>
  <dcterms:modified xsi:type="dcterms:W3CDTF">2023-02-13T05:16:16Z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6B8485891D0C43E89350947169E5B25A</vt:lpwstr>
  </property>
</Properties>
</file>