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9.xml"/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9.xml"/><Relationship Id="rId4" Type="http://schemas.openxmlformats.org/officeDocument/2006/relationships/slide" Target="slide21.xml"/><Relationship Id="rId3" Type="http://schemas.openxmlformats.org/officeDocument/2006/relationships/slide" Target="slide19.xml"/><Relationship Id="rId2" Type="http://schemas.openxmlformats.org/officeDocument/2006/relationships/audio" Target="../media/audio2.wav"/><Relationship Id="rId1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2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2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slide" Target="slide12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6.emf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slide" Target="slide1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slide" Target="slide12.xml"/><Relationship Id="rId3" Type="http://schemas.openxmlformats.org/officeDocument/2006/relationships/slide" Target="slide22.xml"/><Relationship Id="rId2" Type="http://schemas.openxmlformats.org/officeDocument/2006/relationships/slide" Target="slide10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2"/>
          <p:cNvGrpSpPr/>
          <p:nvPr/>
        </p:nvGrpSpPr>
        <p:grpSpPr bwMode="auto">
          <a:xfrm>
            <a:off x="971600" y="4734662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3686244" y="4725144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6454879" y="4725144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4" name="TextBox 16"/>
          <p:cNvSpPr txBox="1">
            <a:spLocks noChangeArrowheads="1"/>
          </p:cNvSpPr>
          <p:nvPr/>
        </p:nvSpPr>
        <p:spPr bwMode="auto">
          <a:xfrm>
            <a:off x="0" y="980728"/>
            <a:ext cx="9144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2800" dirty="0" smtClean="0">
                <a:latin typeface="华文仿宋" pitchFamily="2" charset="-122"/>
                <a:ea typeface="华文仿宋" pitchFamily="2" charset="-122"/>
              </a:rPr>
              <a:t>4</a:t>
            </a:r>
            <a:r>
              <a:rPr lang="zh-CN" altLang="en-US" sz="2800" dirty="0" smtClean="0">
                <a:latin typeface="华文仿宋" pitchFamily="2" charset="-122"/>
                <a:ea typeface="华文仿宋" pitchFamily="2" charset="-122"/>
              </a:rPr>
              <a:t>单</a:t>
            </a:r>
            <a:r>
              <a:rPr lang="zh-CN" altLang="en-US" sz="2800" dirty="0">
                <a:latin typeface="华文仿宋" pitchFamily="2" charset="-122"/>
                <a:ea typeface="华文仿宋" pitchFamily="2" charset="-122"/>
              </a:rPr>
              <a:t>元   </a:t>
            </a:r>
            <a:r>
              <a:rPr lang="zh-CN" altLang="en-US" sz="2800" dirty="0" smtClean="0">
                <a:latin typeface="华文仿宋" pitchFamily="2" charset="-122"/>
                <a:ea typeface="华文仿宋" pitchFamily="2" charset="-122"/>
              </a:rPr>
              <a:t>  正比例与反比例</a:t>
            </a:r>
            <a:endParaRPr lang="zh-CN" altLang="en-US" sz="28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1772816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反比例</a:t>
            </a:r>
            <a:endParaRPr lang="zh-CN" altLang="en-US" sz="6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72266" y="3642862"/>
            <a:ext cx="1297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500066" y="843961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页“练习四”第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1357298"/>
            <a:ext cx="8786874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给一间教室铺地砖，每块地砖的面积与所需地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砖的数量如下。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42910" y="2990818"/>
          <a:ext cx="8028003" cy="12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47709"/>
                <a:gridCol w="780049"/>
                <a:gridCol w="780049"/>
                <a:gridCol w="780049"/>
                <a:gridCol w="780049"/>
                <a:gridCol w="780049"/>
                <a:gridCol w="780049"/>
              </a:tblGrid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每块地砖的面积</a:t>
                      </a:r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/m</a:t>
                      </a:r>
                      <a:r>
                        <a:rPr lang="en-US" altLang="zh-CN" sz="2800" b="1" baseline="30000" dirty="0" smtClean="0"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lang="zh-CN" altLang="en-US" sz="2800" b="1" baseline="300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0.2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0.3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0.4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0.6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0.8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新宋体" panose="02010609030101010101" charset="-122"/>
                          <a:ea typeface="新宋体" panose="02010609030101010101" charset="-122"/>
                        </a:rPr>
                        <a:t>…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所需地砖的数量</a:t>
                      </a:r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块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600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400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300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200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150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新宋体" panose="02010609030101010101" charset="-122"/>
                          <a:ea typeface="新宋体" panose="02010609030101010101" charset="-122"/>
                        </a:rPr>
                        <a:t>…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142844" y="4312515"/>
            <a:ext cx="885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每块地砖的面积和所需地砖的数量有什么关系？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2910" y="5273117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每块地砖的面积和所需地砖的数量成反比例。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3" name="AutoShape 13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7158" y="571480"/>
            <a:ext cx="8643998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如果每块地砖的面积是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0.5m²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，铺这一地面需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要多少块地砖？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1210" y="1986969"/>
            <a:ext cx="4613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0.2×600÷0.5=240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（块）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6896" y="2772787"/>
            <a:ext cx="40446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答：需要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块地砖。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58" y="3357562"/>
            <a:ext cx="8643998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铺这一地面用了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块地砖，所用的地砖每块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面积是多大？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1210" y="4773051"/>
            <a:ext cx="4841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0.2×600÷500=0.24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m²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5852" y="5558869"/>
            <a:ext cx="6631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答：所用的地砖每块面积是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0.24m²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214282" y="714356"/>
            <a:ext cx="5740674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想一想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7158" y="1357298"/>
            <a:ext cx="8501122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从甲城到乙城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不同车辆行驶的速度和所需时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间有如下关系。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000099" y="2714620"/>
          <a:ext cx="6643735" cy="928694"/>
        </p:xfrm>
        <a:graphic>
          <a:graphicData uri="http://schemas.openxmlformats.org/drawingml/2006/table">
            <a:tbl>
              <a:tblPr/>
              <a:tblGrid>
                <a:gridCol w="2952770"/>
                <a:gridCol w="738193"/>
                <a:gridCol w="738193"/>
                <a:gridCol w="738193"/>
                <a:gridCol w="738193"/>
                <a:gridCol w="738193"/>
              </a:tblGrid>
              <a:tr h="464347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速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度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千米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时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)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347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时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间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时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428596" y="3643314"/>
            <a:ext cx="8429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由表可知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是两种相关联的量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随着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的变化而变化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它们的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速度和时间是成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的量。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86050" y="384435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速度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43438" y="385762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时间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85852" y="457200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时间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71868" y="457200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速度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2255" y="528638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积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72132" y="534455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反比例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28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500042"/>
            <a:ext cx="8501122" cy="686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一块耕地有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57224" y="1214422"/>
          <a:ext cx="7215238" cy="1285884"/>
        </p:xfrm>
        <a:graphic>
          <a:graphicData uri="http://schemas.openxmlformats.org/drawingml/2006/table">
            <a:tbl>
              <a:tblPr/>
              <a:tblGrid>
                <a:gridCol w="4008466"/>
                <a:gridCol w="801693"/>
                <a:gridCol w="801693"/>
                <a:gridCol w="801693"/>
                <a:gridCol w="801693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每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天播种的面积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米</a:t>
                      </a:r>
                      <a:r>
                        <a:rPr lang="en-US" sz="2800" kern="100" baseline="300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80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播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种天数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天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28596" y="2571744"/>
            <a:ext cx="8429684" cy="3604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由表可知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是两种相关联的量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随着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的变化而变化。在变化的过程中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没有变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所以每天播种的面积与播种天数成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比例。如果播种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那么平均每天播种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9199" y="264318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每天播种的面积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2264" y="264318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播种天数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03181" y="321468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播种天数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384435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每天播种的面积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0232" y="442913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播种的面积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0496" y="500063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反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00496" y="5572140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3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2" name="Rectangle 68"/>
          <p:cNvSpPr>
            <a:spLocks noChangeArrowheads="1"/>
          </p:cNvSpPr>
          <p:nvPr/>
        </p:nvSpPr>
        <p:spPr bwMode="auto">
          <a:xfrm>
            <a:off x="285720" y="627099"/>
            <a:ext cx="8572528" cy="130170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判断下面各题中的两个量是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否成反比例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成反比例的在括号里面画“○”。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0034" y="2272721"/>
            <a:ext cx="821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一个加数和另一个加数。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644" y="341572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0034" y="3357562"/>
            <a:ext cx="821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长方形的面积一定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它的长和宽。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58082" y="521495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34" y="4286256"/>
            <a:ext cx="821537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糖果总数一定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分的人数和平均每人分到的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块数。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	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28" grpId="0"/>
      <p:bldP spid="29" grpId="0"/>
      <p:bldP spid="30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2" name="Rectangle 68"/>
          <p:cNvSpPr>
            <a:spLocks noChangeArrowheads="1"/>
          </p:cNvSpPr>
          <p:nvPr/>
        </p:nvSpPr>
        <p:spPr bwMode="auto">
          <a:xfrm>
            <a:off x="285720" y="627099"/>
            <a:ext cx="8572528" cy="130170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判断下面各题中的两个量是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否成反比例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成反比例的在括号里面画“○”。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0034" y="2143116"/>
            <a:ext cx="821537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一支铅笔总长度一定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用去的长度和剩下的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长度。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0034" y="3929066"/>
            <a:ext cx="821537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(5)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生产玩具的总件数一定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平均每天生产的件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数和所用的天数。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58082" y="485776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5" name="Rectangle 68"/>
          <p:cNvSpPr>
            <a:spLocks noChangeArrowheads="1"/>
          </p:cNvSpPr>
          <p:nvPr/>
        </p:nvSpPr>
        <p:spPr bwMode="auto">
          <a:xfrm>
            <a:off x="285720" y="627099"/>
            <a:ext cx="8572528" cy="67717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我是聪明的小法官。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596" y="1428736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速度一定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汽车行驶的路程和时间成反比例。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48865" y="192880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8596" y="2853824"/>
            <a:ext cx="821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单价一定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总价和数量成正比例。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72396" y="284620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8596" y="3788166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小云要做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道数学题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做完的题数和没做的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题数成反比例。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72396" y="471686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2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3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5" name="Rectangle 68"/>
          <p:cNvSpPr>
            <a:spLocks noChangeArrowheads="1"/>
          </p:cNvSpPr>
          <p:nvPr/>
        </p:nvSpPr>
        <p:spPr bwMode="auto">
          <a:xfrm>
            <a:off x="285720" y="627099"/>
            <a:ext cx="8572528" cy="67717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我是聪明的小法官。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596" y="1719037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完成一项工程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工作效率和工作时间成反比例。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48865" y="221910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8596" y="3144125"/>
            <a:ext cx="821537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(5)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将绳子剪成同样长的小段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剪成的段数和每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段的长度成正比例。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43834" y="400505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285720" y="714356"/>
            <a:ext cx="8572560" cy="13726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</a:t>
            </a:r>
            <a:r>
              <a:rPr lang="en-US" altLang="zh-CN" sz="3200" dirty="0" err="1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</a:t>
            </a:r>
            <a:r>
              <a:rPr lang="en-US" altLang="zh-CN" sz="3200" dirty="0" err="1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三种量的关系是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</a:t>
            </a:r>
            <a:r>
              <a:rPr lang="en-US" altLang="zh-CN" sz="3200" dirty="0" err="1" smtClean="0">
                <a:solidFill>
                  <a:schemeClr val="tx1"/>
                </a:solidFill>
                <a:latin typeface="+mj-ea"/>
                <a:ea typeface="+mj-ea"/>
              </a:rPr>
              <a:t>×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=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</a:t>
            </a:r>
            <a:r>
              <a:rPr lang="en-US" altLang="zh-CN" sz="3200" dirty="0" err="1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</a:t>
            </a:r>
            <a:r>
              <a:rPr lang="en-US" altLang="zh-CN" sz="3200" dirty="0" err="1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非零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42910" y="2344159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 err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比例关系。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3487167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 err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比例关系。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4630175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 err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比例关系。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628" y="235743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反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628" y="350043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28" y="464344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57158" y="1000108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想一想—下列每组两个变量是不是反比例关系。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20" y="1643050"/>
            <a:ext cx="850112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购买笔记本的本数和单价成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43834" y="1844093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反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5720" y="3215563"/>
            <a:ext cx="850112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220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吨货物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每次运的吨数和运的次数成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0100" y="414338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反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5720" y="5058803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被除数一定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无余数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商和除数成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43702" y="507207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反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285720" y="714356"/>
            <a:ext cx="8572560" cy="677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填表。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42910" y="1428736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已知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成正比例。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3643314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已知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成反比例。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285852" y="2143116"/>
          <a:ext cx="6500858" cy="1357322"/>
        </p:xfrm>
        <a:graphic>
          <a:graphicData uri="http://schemas.openxmlformats.org/drawingml/2006/table">
            <a:tbl>
              <a:tblPr/>
              <a:tblGrid>
                <a:gridCol w="928694"/>
                <a:gridCol w="928694"/>
                <a:gridCol w="928694"/>
                <a:gridCol w="928694"/>
                <a:gridCol w="928694"/>
                <a:gridCol w="928694"/>
                <a:gridCol w="928694"/>
              </a:tblGrid>
              <a:tr h="67866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A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B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285852" y="4500570"/>
          <a:ext cx="6500858" cy="1357322"/>
        </p:xfrm>
        <a:graphic>
          <a:graphicData uri="http://schemas.openxmlformats.org/drawingml/2006/table">
            <a:tbl>
              <a:tblPr/>
              <a:tblGrid>
                <a:gridCol w="928694"/>
                <a:gridCol w="928694"/>
                <a:gridCol w="928694"/>
                <a:gridCol w="928694"/>
                <a:gridCol w="928694"/>
                <a:gridCol w="928694"/>
                <a:gridCol w="928694"/>
              </a:tblGrid>
              <a:tr h="67866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A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0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B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480462" y="2915663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88233" y="2928934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17059" y="2942205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00760" y="2955476"/>
            <a:ext cx="7617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31571" y="2968747"/>
            <a:ext cx="7617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57422" y="5273117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31241" y="5273117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14942" y="5273117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43636" y="4572008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43768" y="4572008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5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6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7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7" grpId="0"/>
      <p:bldP spid="8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57158" y="581008"/>
            <a:ext cx="8429684" cy="2562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甲、乙两地相距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8000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小刚和小强同时从甲地出发去乙地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小刚和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小强的速度比是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4∶3,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小刚到达乙地时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小强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离乙地还有多少米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1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2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pic>
        <p:nvPicPr>
          <p:cNvPr id="13" name="Picture 5" descr="http://images.missyuan.com/attachments/day_090512/20090512_604d852697e83d197d33I9I9V9V9II6t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643182"/>
            <a:ext cx="2261075" cy="3286148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1000100" y="3500438"/>
            <a:ext cx="4751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8000-8000÷4×3=2000(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7224" y="4572008"/>
            <a:ext cx="54681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答：小强离乙地还有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7158" y="1000108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想一想—下列每组两个变量是不是反比例关系。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20" y="1915531"/>
            <a:ext cx="850112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平行四边形的面积一定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它的底和高成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43834" y="211657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反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5720" y="3773796"/>
            <a:ext cx="850112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(5)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油的总量一定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每天的用油量和用油的天数成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0100" y="4701613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反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28596" y="714356"/>
            <a:ext cx="8429684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买苹果的总钱数一定，苹果的单价与数量成反比例吗？你是怎么想的？与同伴交流。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5" name="图片 14" descr="17.png"/>
          <p:cNvPicPr>
            <a:picLocks noChangeAspect="1"/>
          </p:cNvPicPr>
          <p:nvPr/>
        </p:nvPicPr>
        <p:blipFill>
          <a:blip r:embed="rId1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02316" y="2071678"/>
            <a:ext cx="444112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 descr="18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071810"/>
            <a:ext cx="487820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571472" y="2571744"/>
            <a:ext cx="8215370" cy="2597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买苹果的总钱数一定时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苹果的单价与数量成反比例。苹果的单价增加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数量就减少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苹果的单价减少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数量就增加。单价与数量的积是一定的。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0034" y="642918"/>
            <a:ext cx="7929617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奇思读一本书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已读的页数与剩下的页数的情况如下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714348" y="2344159"/>
          <a:ext cx="7643863" cy="1214446"/>
        </p:xfrm>
        <a:graphic>
          <a:graphicData uri="http://schemas.openxmlformats.org/drawingml/2006/table">
            <a:tbl>
              <a:tblPr/>
              <a:tblGrid>
                <a:gridCol w="2474167"/>
                <a:gridCol w="861616"/>
                <a:gridCol w="861616"/>
                <a:gridCol w="861616"/>
                <a:gridCol w="861616"/>
                <a:gridCol w="861616"/>
                <a:gridCol w="861616"/>
              </a:tblGrid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已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读的页数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…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剩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下的页数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79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78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77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…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642910" y="4201547"/>
            <a:ext cx="6429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请同学们独立把表格填写完整。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910282" y="2912274"/>
            <a:ext cx="85883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76</a:t>
            </a:r>
            <a:endParaRPr lang="zh-CN" altLang="en-US" sz="36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89771" y="2272721"/>
            <a:ext cx="61118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784996" y="2896399"/>
            <a:ext cx="85883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75</a:t>
            </a:r>
            <a:endParaRPr lang="zh-CN" altLang="en-US" sz="36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714348" y="785794"/>
          <a:ext cx="7643863" cy="1214446"/>
        </p:xfrm>
        <a:graphic>
          <a:graphicData uri="http://schemas.openxmlformats.org/drawingml/2006/table">
            <a:tbl>
              <a:tblPr/>
              <a:tblGrid>
                <a:gridCol w="2474167"/>
                <a:gridCol w="861616"/>
                <a:gridCol w="861616"/>
                <a:gridCol w="861616"/>
                <a:gridCol w="861616"/>
                <a:gridCol w="861616"/>
                <a:gridCol w="861616"/>
              </a:tblGrid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已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读的页数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…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剩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下的页数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79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78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77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…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910282" y="1353909"/>
            <a:ext cx="85883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76</a:t>
            </a:r>
            <a:endParaRPr lang="zh-CN" altLang="en-US" sz="36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89771" y="714356"/>
            <a:ext cx="61118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784996" y="1338034"/>
            <a:ext cx="85883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75</a:t>
            </a:r>
            <a:endParaRPr lang="zh-CN" altLang="en-US" sz="36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8596" y="2000240"/>
            <a:ext cx="8358246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试判断已读的页数与剩下的页数成反比例吗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为什么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图片 8" descr="1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43174" y="2786058"/>
            <a:ext cx="5967413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云形标注 10"/>
          <p:cNvSpPr/>
          <p:nvPr/>
        </p:nvSpPr>
        <p:spPr>
          <a:xfrm>
            <a:off x="1357290" y="4286256"/>
            <a:ext cx="4000528" cy="142876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不成反比例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71472" y="1071546"/>
            <a:ext cx="4572000" cy="22127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生活中成反比例的例子还有很多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请同学们分别找一找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再与同伴交流。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057" name="Picture 9" descr="http://pic7.nipic.com/20100525/3356797_101521001984_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38022" y="714356"/>
            <a:ext cx="4705978" cy="4857784"/>
          </a:xfrm>
          <a:prstGeom prst="rect">
            <a:avLst/>
          </a:prstGeom>
          <a:noFill/>
        </p:spPr>
      </p:pic>
      <p:grpSp>
        <p:nvGrpSpPr>
          <p:cNvPr id="16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随堂练习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-71438" y="630875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282" y="1144212"/>
            <a:ext cx="892971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如图是两个互相啮合的齿轮，它们在同一时间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内转动时，大齿轮和小齿轮转动的总齿数是相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同的。尝试回答下面的问题。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8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2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22" name="图片 5" descr="20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2214554"/>
            <a:ext cx="2714644" cy="1824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22"/>
          <p:cNvSpPr/>
          <p:nvPr/>
        </p:nvSpPr>
        <p:spPr>
          <a:xfrm>
            <a:off x="571472" y="3129977"/>
            <a:ext cx="571504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⑴大齿轮和小齿轮在同一时间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内转动时，哪个齿轮转得更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快？哪个齿轮转的圈数多？</a:t>
            </a:r>
            <a:endParaRPr lang="en-US" altLang="zh-CN" sz="3200" spc="-1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14414" y="505880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小齿轮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43306" y="505880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小齿轮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71472" y="3143248"/>
            <a:ext cx="571504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⑵转过的总齿数一定时，每个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齿轮的齿数和转过的圈数是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什么关系？</a:t>
            </a:r>
            <a:endParaRPr lang="en-US" altLang="zh-CN" sz="3200" spc="-1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14414" y="507207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成反比例关系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1472" y="2857496"/>
            <a:ext cx="571504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⑶大齿轮有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个齿，小齿轮有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24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个齿。如果大齿轮每分转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90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圈，小齿轮每分转多少圈？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14414" y="4786322"/>
            <a:ext cx="42418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40×90÷24=150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（圈）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00100" y="5357826"/>
            <a:ext cx="48654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答：小齿轮每分转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圈。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1403350" y="3141663"/>
            <a:ext cx="5429250" cy="1555750"/>
            <a:chOff x="884" y="1933"/>
            <a:chExt cx="3420" cy="980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608" y="1933"/>
              <a:ext cx="1696" cy="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884" y="1933"/>
              <a:ext cx="1451" cy="499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勇往直前！</a:t>
              </a:r>
              <a:endParaRPr lang="en-US" altLang="zh-CN" sz="2800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45a69b0e-5148-41bb-8015-64388a22612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2635</Words>
  <Application>WPS 演示</Application>
  <PresentationFormat>全屏显示(4:3)</PresentationFormat>
  <Paragraphs>496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华文楷体</vt:lpstr>
      <vt:lpstr>Times New Roman</vt:lpstr>
      <vt:lpstr>楷体_GB2312</vt:lpstr>
      <vt:lpstr>Arial Unicode MS</vt:lpstr>
      <vt:lpstr>隶书</vt:lpstr>
      <vt:lpstr>Times New Roman</vt:lpstr>
      <vt:lpstr>NEU-BZ-S92</vt:lpstr>
      <vt:lpstr>Segoe Print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2023-02-13T05:18:40Z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794D3415D9774FB7BC015C1531998E9C</vt:lpwstr>
  </property>
</Properties>
</file>