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0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9.xml"/><Relationship Id="rId4" Type="http://schemas.openxmlformats.org/officeDocument/2006/relationships/slide" Target="slide16.xml"/><Relationship Id="rId3" Type="http://schemas.openxmlformats.org/officeDocument/2006/relationships/slide" Target="slide14.xml"/><Relationship Id="rId2" Type="http://schemas.openxmlformats.org/officeDocument/2006/relationships/audio" Target="../media/audio2.wav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8.emf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slide" Target="slide11.xml"/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439" y="1052736"/>
            <a:ext cx="91415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 smtClean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3200" dirty="0" smtClean="0">
                <a:latin typeface="华文仿宋" pitchFamily="2" charset="-122"/>
                <a:ea typeface="华文仿宋" pitchFamily="2" charset="-122"/>
              </a:rPr>
              <a:t>单</a:t>
            </a: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元   </a:t>
            </a:r>
            <a:r>
              <a:rPr lang="zh-CN" altLang="en-US" sz="3200" dirty="0" smtClean="0">
                <a:latin typeface="华文仿宋" pitchFamily="2" charset="-122"/>
                <a:ea typeface="华文仿宋" pitchFamily="2" charset="-122"/>
              </a:rPr>
              <a:t> 正比例与反比例</a:t>
            </a:r>
            <a:endParaRPr lang="zh-CN" altLang="en-US" sz="3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060848"/>
            <a:ext cx="91415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变化的量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785786" y="4662654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3643306" y="4653136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786578" y="4653136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38" y="843961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357298"/>
            <a:ext cx="878687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当圆柱的底面积等于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10cm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时，圆柱的体积和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高的变化情况如下表。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0363" y="2643182"/>
            <a:ext cx="8532812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571472" y="3786190"/>
            <a:ext cx="814393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结合上表的数据，说一说圆柱的体积与高之间的变化关系。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1472" y="5072074"/>
            <a:ext cx="8215370" cy="124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圆柱的体积随着高的变化而变化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高变大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体积变大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高减小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体积减小。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29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14283" y="714356"/>
            <a:ext cx="8786874" cy="137268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小红看一本书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她把自己每天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已看的页数和未看的页数做了一个统计。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28726" y="2143116"/>
          <a:ext cx="5929356" cy="1214446"/>
        </p:xfrm>
        <a:graphic>
          <a:graphicData uri="http://schemas.openxmlformats.org/drawingml/2006/table">
            <a:tbl>
              <a:tblPr/>
              <a:tblGrid>
                <a:gridCol w="2441501"/>
                <a:gridCol w="697571"/>
                <a:gridCol w="697571"/>
                <a:gridCol w="697571"/>
                <a:gridCol w="697571"/>
                <a:gridCol w="697571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已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看的页数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页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96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178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未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看的页数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页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152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7158" y="3571876"/>
            <a:ext cx="8501122" cy="260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在小红所统计的表格中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是两种相关联的量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化而变化。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256" y="371475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已看的页数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57290" y="435769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未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3504" y="500063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已看的页数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57290" y="500063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未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7158" y="4429132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已看的页数与未看的页数的和是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00892" y="4451386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214282" y="1201151"/>
            <a:ext cx="871543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名学生看同一本书的情况如下表。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1000100" y="2071678"/>
          <a:ext cx="7143805" cy="1643074"/>
        </p:xfrm>
        <a:graphic>
          <a:graphicData uri="http://schemas.openxmlformats.org/drawingml/2006/table">
            <a:tbl>
              <a:tblPr/>
              <a:tblGrid>
                <a:gridCol w="3383905"/>
                <a:gridCol w="939975"/>
                <a:gridCol w="939975"/>
                <a:gridCol w="939975"/>
                <a:gridCol w="939975"/>
              </a:tblGrid>
              <a:tr h="53827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小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兰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小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华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小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红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小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张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27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每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天看的页数</a:t>
                      </a:r>
                      <a:r>
                        <a:rPr lang="en-US" sz="28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页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52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看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完所用的天数</a:t>
                      </a:r>
                      <a:r>
                        <a:rPr lang="en-US" sz="28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天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714348" y="4071942"/>
            <a:ext cx="3156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把表填完整。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29388" y="2571744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358082" y="314324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4349" y="3857628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两个量发生了变化。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143108" y="408521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每天看的页数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497022" y="4085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看完所用的天数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14348" y="3643314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增加时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);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减少时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   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785918" y="384435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每天看的页数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857884" y="384435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看完所用的天数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280713" y="457200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减少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143372" y="457200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每天看的页数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643042" y="528638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看完所用的天数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143636" y="52863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增加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14348" y="3929066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表中两个量的乘积是这本书的总页数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书一共有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167311" y="4880068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0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81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82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0" grpId="0"/>
      <p:bldP spid="40" grpId="1"/>
      <p:bldP spid="41" grpId="0"/>
      <p:bldP spid="67" grpId="0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85784" y="785794"/>
            <a:ext cx="9144000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妈妈购买西瓜的质量和应付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的钱数如下表。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43041" y="2071678"/>
          <a:ext cx="5572166" cy="1500198"/>
        </p:xfrm>
        <a:graphic>
          <a:graphicData uri="http://schemas.openxmlformats.org/drawingml/2006/table">
            <a:tbl>
              <a:tblPr/>
              <a:tblGrid>
                <a:gridCol w="2786082"/>
                <a:gridCol w="696521"/>
                <a:gridCol w="696521"/>
                <a:gridCol w="696521"/>
                <a:gridCol w="696521"/>
              </a:tblGrid>
              <a:tr h="75009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西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瓜的质量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千克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09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应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付的钱数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元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500034" y="3643314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是相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关联的两个量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应付的钱数随着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的变化而变化。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1670" y="385762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西瓜的质量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3504" y="385762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应付的钱数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7290" y="528638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西瓜的质量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034" y="4572008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应付的钱数与西瓜的质量的比值是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58082" y="4581045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14282" y="714356"/>
            <a:ext cx="9144000" cy="1195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小明的年龄和爸爸的年龄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变化情况如下表。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42910" y="2000240"/>
          <a:ext cx="7715306" cy="1285884"/>
        </p:xfrm>
        <a:graphic>
          <a:graphicData uri="http://schemas.openxmlformats.org/drawingml/2006/table">
            <a:tbl>
              <a:tblPr/>
              <a:tblGrid>
                <a:gridCol w="2842478"/>
                <a:gridCol w="812138"/>
                <a:gridCol w="812138"/>
                <a:gridCol w="812138"/>
                <a:gridCol w="812138"/>
                <a:gridCol w="812138"/>
                <a:gridCol w="812138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小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明的年龄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岁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爸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爸的年龄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岁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642910" y="3571876"/>
            <a:ext cx="3156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把表填完整。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1" y="3406692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是相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关联的两个量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的变化而变化。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72198" y="207167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29124" y="2701349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4942" y="2701349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60133" y="2701349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17389" y="2701349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14546" y="363427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小明的年龄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86380" y="363427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爸爸的年龄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29058" y="434865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爸爸的年龄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57290" y="506303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小明的年龄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2910" y="3929066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小明的年龄和爸爸的年龄相差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岁。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15140" y="4152417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910" y="3429000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表示小明的年龄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表示爸爸的年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用式子表示这两个变量之间的关系是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07826" y="5117253"/>
            <a:ext cx="1511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=27+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endParaRPr lang="zh-CN" altLang="en-US" sz="3200" i="1" dirty="0" smtClean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7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8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2" grpId="0"/>
      <p:bldP spid="12" grpId="1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57158" y="571480"/>
            <a:ext cx="8429684" cy="13017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一列火车行驶的时间和所行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驶的路程如下表。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857224" y="2000240"/>
          <a:ext cx="7429550" cy="1214446"/>
        </p:xfrm>
        <a:graphic>
          <a:graphicData uri="http://schemas.openxmlformats.org/drawingml/2006/table">
            <a:tbl>
              <a:tblPr/>
              <a:tblGrid>
                <a:gridCol w="1768942"/>
                <a:gridCol w="707576"/>
                <a:gridCol w="707576"/>
                <a:gridCol w="707576"/>
                <a:gridCol w="707576"/>
                <a:gridCol w="707576"/>
                <a:gridCol w="707576"/>
                <a:gridCol w="707576"/>
                <a:gridCol w="707576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间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时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路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程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千米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90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180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270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450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540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630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785786" y="3500438"/>
            <a:ext cx="3640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表中有哪两种量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7826" y="4429132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火车行驶的路程和时间。</a:t>
            </a:r>
            <a:endParaRPr lang="zh-CN" altLang="en-US" sz="3200" i="1" dirty="0" smtClean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5786" y="3500438"/>
            <a:ext cx="7114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路程是怎样随时间的变化而变化的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07826" y="4429132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路程随着时间的增加而增加。</a:t>
            </a:r>
            <a:endParaRPr lang="zh-CN" altLang="en-US" sz="3200" i="1" dirty="0" smtClean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5786" y="3357562"/>
            <a:ext cx="8072494" cy="1495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时间用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路程用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用式子表示出路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程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随时间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的变化规律。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00232" y="4942469"/>
            <a:ext cx="1114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=90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t</a:t>
            </a:r>
            <a:endParaRPr lang="zh-CN" altLang="en-US" sz="3200" i="1" dirty="0" smtClean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57158" y="857232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淘气和笑笑分别用表格和图表示了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妙想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岁前的体重变化情况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14414" y="2000240"/>
          <a:ext cx="6072232" cy="1500198"/>
        </p:xfrm>
        <a:graphic>
          <a:graphicData uri="http://schemas.openxmlformats.org/drawingml/2006/table">
            <a:tbl>
              <a:tblPr/>
              <a:tblGrid>
                <a:gridCol w="1428761"/>
                <a:gridCol w="1428761"/>
                <a:gridCol w="1071570"/>
                <a:gridCol w="1071570"/>
                <a:gridCol w="1071570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年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龄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出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生时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岁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岁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岁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体</a:t>
                      </a:r>
                      <a:r>
                        <a:rPr lang="zh-CN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重</a:t>
                      </a:r>
                      <a:r>
                        <a:rPr lang="en-US" sz="2800" i="1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/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kg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14</a:t>
                      </a: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18</a:t>
                      </a: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21</a:t>
                      </a:r>
                      <a:r>
                        <a:rPr lang="en-US" sz="2800" i="1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0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dt234.jpg" descr="id:2147511464;FounderCES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3714752"/>
            <a:ext cx="3214710" cy="257176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8" descr="4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3108" y="1214422"/>
            <a:ext cx="4857784" cy="233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928662" y="4859736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骆驼的体温随着时间的变化而变化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并且变化的周期是一天。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02" y="3429877"/>
            <a:ext cx="8001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）一天中，骆驼体温最高是多少？最低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是多少？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分别在什么时刻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4857760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体温最高是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 ℃,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最低是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 ℃;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最高在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最低在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34" y="3429000"/>
            <a:ext cx="8001088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图中所反映的两个变化的量是哪两个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32" y="4211965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横轴的时间和纵轴的骆驼的体温。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034" y="3429000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一天中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什么时间范围内骆驼的体温在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什么时间范围内骆驼的体温在下降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0132" y="4828648"/>
            <a:ext cx="757242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时在上升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;16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时在下降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时至第二天凌晨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34" y="3429000"/>
            <a:ext cx="8501122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时骆驼的体温与前一天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时的体温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有什么关系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0132" y="4828648"/>
            <a:ext cx="7572428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相等。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034" y="342900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骆驼的体温有什么变化规律吗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57290" y="357166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j-ea"/>
              </a:rPr>
              <a:t>骆驼被称为“沙漠之舟”，它的体温随时间的变化而发生较大的变化。</a:t>
            </a:r>
            <a:endParaRPr lang="zh-CN" altLang="en-US" dirty="0">
              <a:solidFill>
                <a:schemeClr val="tx1"/>
              </a:solidFill>
              <a:latin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Administrator\AppData\Roaming\Tencent\Users\271766067\QQ\WinTemp\RichOle\R{7U[]@41`NBA{2CI7LC$E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43768" y="2643182"/>
            <a:ext cx="1785950" cy="2222516"/>
          </a:xfrm>
          <a:prstGeom prst="rect">
            <a:avLst/>
          </a:prstGeom>
          <a:noFill/>
        </p:spPr>
      </p:pic>
      <p:pic>
        <p:nvPicPr>
          <p:cNvPr id="41987" name="Picture 3" descr="C:\Users\Administrator\AppData\Roaming\Tencent\Users\271766067\QQ\WinTemp\RichOle\J~{Q_8T`WRYW[V~%O1B}GS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1550382" cy="1857388"/>
          </a:xfrm>
          <a:prstGeom prst="rect">
            <a:avLst/>
          </a:prstGeom>
          <a:noFill/>
        </p:spPr>
      </p:pic>
      <p:sp>
        <p:nvSpPr>
          <p:cNvPr id="7" name="矩形标注 6"/>
          <p:cNvSpPr/>
          <p:nvPr/>
        </p:nvSpPr>
        <p:spPr>
          <a:xfrm>
            <a:off x="2500298" y="642918"/>
            <a:ext cx="4071966" cy="1714512"/>
          </a:xfrm>
          <a:prstGeom prst="wedgeRectCallout">
            <a:avLst>
              <a:gd name="adj1" fmla="val -63042"/>
              <a:gd name="adj2" fmla="val 3336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蟋蟀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分叫的次数除以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，所得的结果与当时的气温差不多。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2285984" y="2428868"/>
            <a:ext cx="4357718" cy="1928826"/>
          </a:xfrm>
          <a:prstGeom prst="wedgeRectCallout">
            <a:avLst>
              <a:gd name="adj1" fmla="val 64413"/>
              <a:gd name="adj2" fmla="val -12287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表示蟋蟀每分叫的次数，用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表示当时的气温，你能用式子表示这个近似关系吗？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488" y="4929198"/>
            <a:ext cx="25026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44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44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4400" dirty="0" smtClean="0">
                <a:latin typeface="华文楷体" pitchFamily="2" charset="-122"/>
                <a:ea typeface="华文楷体" pitchFamily="2" charset="-122"/>
              </a:rPr>
              <a:t>÷7+3</a:t>
            </a:r>
            <a:endParaRPr lang="zh-CN" altLang="en-US" sz="4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158" y="857232"/>
            <a:ext cx="5786478" cy="3500462"/>
            <a:chOff x="1571604" y="1071546"/>
            <a:chExt cx="5786478" cy="3500462"/>
          </a:xfrm>
        </p:grpSpPr>
        <p:sp>
          <p:nvSpPr>
            <p:cNvPr id="5" name="圆角矩形 4"/>
            <p:cNvSpPr/>
            <p:nvPr/>
          </p:nvSpPr>
          <p:spPr>
            <a:xfrm>
              <a:off x="1571604" y="1071546"/>
              <a:ext cx="5786478" cy="3500462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643042" y="1071546"/>
              <a:ext cx="5500726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600" dirty="0" smtClean="0">
                  <a:latin typeface="华文楷体" pitchFamily="2" charset="-122"/>
                  <a:ea typeface="华文楷体" pitchFamily="2" charset="-122"/>
                </a:rPr>
                <a:t>在我们的生活中</a:t>
              </a:r>
              <a:r>
                <a:rPr lang="en-US" altLang="zh-CN" sz="36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600" dirty="0" smtClean="0">
                  <a:latin typeface="华文楷体" pitchFamily="2" charset="-122"/>
                  <a:ea typeface="华文楷体" pitchFamily="2" charset="-122"/>
                </a:rPr>
                <a:t>存在着大量的相互有着关系的变量。其中一个量变化</a:t>
              </a:r>
              <a:r>
                <a:rPr lang="en-US" altLang="zh-CN" sz="36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600" dirty="0" smtClean="0">
                  <a:latin typeface="华文楷体" pitchFamily="2" charset="-122"/>
                  <a:ea typeface="华文楷体" pitchFamily="2" charset="-122"/>
                </a:rPr>
                <a:t>另一个量也会随着发生变化。</a:t>
              </a:r>
              <a:endParaRPr lang="zh-CN" altLang="zh-CN" sz="36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0962" name="Picture 2" descr="http://img3.3lian.com/2006/013/11/2006021121313891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57884" y="2071678"/>
            <a:ext cx="2971800" cy="3733800"/>
          </a:xfrm>
          <a:prstGeom prst="rect">
            <a:avLst/>
          </a:prstGeom>
          <a:noFill/>
        </p:spPr>
      </p:pic>
      <p:grpSp>
        <p:nvGrpSpPr>
          <p:cNvPr id="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71438" y="571480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142984"/>
            <a:ext cx="8715436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你见过摩天轮吗？人所在座舱的高度的变化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情况可以用下图来表示。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7194" y="2662253"/>
            <a:ext cx="5759450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2428868"/>
            <a:ext cx="3793159" cy="378621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714356"/>
            <a:ext cx="842968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⑴转动过程中，到达的最高点是多少米？最低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点是多少米？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2158363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转动过程中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到达的最高点是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18 m,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最低点是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 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060714"/>
            <a:ext cx="842968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⑵转动第一圈的过程中，什么时间范围内高度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在增加？什么时间范围内高度在降低？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472" y="435967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转动第一圈的过程中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分时高度在增加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高度在降低。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571612"/>
            <a:ext cx="514353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⑶到达最高点后，下一次再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到达最高点需要经过几分？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3049502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到达最高点后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下一次再到达最高点需要经过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分钟。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29322" y="785794"/>
            <a:ext cx="2643206" cy="2638366"/>
          </a:xfrm>
          <a:prstGeom prst="rect">
            <a:avLst/>
          </a:prstGeom>
          <a:noFill/>
        </p:spPr>
      </p:pic>
      <p:grpSp>
        <p:nvGrpSpPr>
          <p:cNvPr id="9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403350" y="3141663"/>
            <a:ext cx="5429250" cy="1555750"/>
            <a:chOff x="884" y="1933"/>
            <a:chExt cx="3420" cy="9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08" y="1933"/>
              <a:ext cx="1696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884" y="1933"/>
              <a:ext cx="1451" cy="499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你追我赶！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e8e196a-8256-437a-8ba0-82b026b7e89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2252</Words>
  <Application>WPS 演示</Application>
  <PresentationFormat>全屏显示(4:3)</PresentationFormat>
  <Paragraphs>453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Times New Roman</vt:lpstr>
      <vt:lpstr>华文楷体</vt:lpstr>
      <vt:lpstr>Times New Roman</vt:lpstr>
      <vt:lpstr>楷体_GB2312</vt:lpstr>
      <vt:lpstr>隶书</vt:lpstr>
      <vt:lpstr>NEU-BZ-S92</vt:lpstr>
      <vt:lpstr>Segoe Print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《变化的量》正比例与反比例PPT课件下载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569</cp:revision>
  <dcterms:created xsi:type="dcterms:W3CDTF">2015-11-21T07:20:00Z</dcterms:created>
  <dcterms:modified xsi:type="dcterms:W3CDTF">2023-02-13T05:21:23Z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491FE427BB764F9BB8AABEC974E19291</vt:lpwstr>
  </property>
</Properties>
</file>