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handoutMasterIdLst>
    <p:handoutMasterId r:id="rId14"/>
  </p:handoutMasterIdLst>
  <p:sldIdLst>
    <p:sldId id="256" r:id="rId3"/>
    <p:sldId id="284" r:id="rId5"/>
    <p:sldId id="259" r:id="rId6"/>
    <p:sldId id="282" r:id="rId7"/>
    <p:sldId id="281" r:id="rId8"/>
    <p:sldId id="285" r:id="rId9"/>
    <p:sldId id="286" r:id="rId10"/>
    <p:sldId id="276" r:id="rId11"/>
    <p:sldId id="287" r:id="rId12"/>
    <p:sldId id="288" r:id="rId13"/>
  </p:sldIdLst>
  <p:sldSz cx="9144000" cy="6858000" type="screen4x3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DAB1D"/>
    <a:srgbClr val="94B41E"/>
    <a:srgbClr val="32A929"/>
    <a:srgbClr val="288721"/>
    <a:srgbClr val="639729"/>
    <a:srgbClr val="99CC00"/>
    <a:srgbClr val="76B531"/>
    <a:srgbClr val="85CA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2662" autoAdjust="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2844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6CA5C29D-C66A-4D17-8665-1EA9894949DC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02B8A12-EEDF-4B47-9D05-F40BC2CAFDA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2B7404B5-34D6-455F-B971-11FD98715ACA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86543A3C-4977-497F-A598-3B308CEC9BC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99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75BDFE2D-8074-42E9-A2A3-9849D9D88229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65ACA951-312E-48B7-843A-34D31743E200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ABDE979-C02C-4C82-B267-224BAC4F1685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96C4799A-451D-4F00-8B69-95D9174562BF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54DB7E0-416C-4301-AD2B-145EB15571BE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6FFECFEF-BABA-46E9-8438-8F847FBA3355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50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73A2195E-8355-48B7-8F53-9C568B13192C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1BE57D7C-9214-44FC-8A82-FD2C690EEFDC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8BCA6F4-E76D-4C26-B115-1554174F8668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74453B5E-3BF4-44DF-BE58-D62E19CFCB20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12"/>
          <p:cNvCxnSpPr>
            <a:cxnSpLocks noChangeShapeType="1"/>
          </p:cNvCxnSpPr>
          <p:nvPr userDrawn="1"/>
        </p:nvCxnSpPr>
        <p:spPr bwMode="auto">
          <a:xfrm>
            <a:off x="0" y="965200"/>
            <a:ext cx="9144000" cy="0"/>
          </a:xfrm>
          <a:prstGeom prst="line">
            <a:avLst/>
          </a:prstGeom>
          <a:noFill/>
          <a:ln w="22225" algn="ctr">
            <a:solidFill>
              <a:srgbClr val="639729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" name="矩形 5"/>
          <p:cNvSpPr/>
          <p:nvPr userDrawn="1"/>
        </p:nvSpPr>
        <p:spPr>
          <a:xfrm>
            <a:off x="0" y="1000125"/>
            <a:ext cx="9144000" cy="71438"/>
          </a:xfrm>
          <a:prstGeom prst="rect">
            <a:avLst/>
          </a:prstGeom>
          <a:solidFill>
            <a:srgbClr val="6397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Picture 4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4498181"/>
            <a:ext cx="9144000" cy="235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副标题 2"/>
          <p:cNvSpPr txBox="1"/>
          <p:nvPr userDrawn="1"/>
        </p:nvSpPr>
        <p:spPr>
          <a:xfrm>
            <a:off x="356617" y="404664"/>
            <a:ext cx="4143375" cy="5000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 fontAlgn="auto"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义务教育教科书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9" name="图片 11" descr="xiaopihai124.png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51450" y="2955925"/>
            <a:ext cx="3606800" cy="311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12" descr="caodi123.png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 rot="1149738">
            <a:off x="5754688" y="5551488"/>
            <a:ext cx="527050" cy="25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0"/>
            <a:ext cx="9144000" cy="692150"/>
          </a:xfrm>
          <a:prstGeom prst="rect">
            <a:avLst/>
          </a:prstGeom>
          <a:solidFill>
            <a:srgbClr val="8DAB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" name="组合 8"/>
          <p:cNvGrpSpPr/>
          <p:nvPr userDrawn="1"/>
        </p:nvGrpSpPr>
        <p:grpSpPr bwMode="auto">
          <a:xfrm flipH="1">
            <a:off x="61913" y="115888"/>
            <a:ext cx="2652712" cy="455612"/>
            <a:chOff x="167054" y="1295580"/>
            <a:chExt cx="4404946" cy="764932"/>
          </a:xfrm>
        </p:grpSpPr>
        <p:sp>
          <p:nvSpPr>
            <p:cNvPr id="8" name="矩形 7"/>
            <p:cNvSpPr/>
            <p:nvPr userDrawn="1"/>
          </p:nvSpPr>
          <p:spPr>
            <a:xfrm>
              <a:off x="728545" y="1295580"/>
              <a:ext cx="3843455" cy="76493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dist="76200" dir="8100000" algn="tr" rotWithShape="0">
                <a:prstClr val="black">
                  <a:alpha val="8000"/>
                </a:prstClr>
              </a:outerShdw>
            </a:effectLst>
          </p:spPr>
          <p:txBody>
            <a:bodyPr lIns="252000" rIns="252000" anchor="ctr"/>
            <a:lstStyle/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等腰三角形 8"/>
            <p:cNvSpPr/>
            <p:nvPr userDrawn="1"/>
          </p:nvSpPr>
          <p:spPr>
            <a:xfrm rot="16200000">
              <a:off x="65333" y="1397299"/>
              <a:ext cx="764932" cy="561491"/>
            </a:xfrm>
            <a:prstGeom prst="triangl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</p:grpSp>
      <p:pic>
        <p:nvPicPr>
          <p:cNvPr id="10" name="图片 11" descr="1-2年例题标志（小红花）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633413" y="965200"/>
            <a:ext cx="685800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1357290" y="749989"/>
            <a:ext cx="6786610" cy="1143000"/>
          </a:xfrm>
        </p:spPr>
        <p:txBody>
          <a:bodyPr/>
          <a:lstStyle>
            <a:lvl1pPr>
              <a:defRPr sz="36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1000100" y="2000240"/>
            <a:ext cx="7143800" cy="428628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4" name="文本占位符 2"/>
          <p:cNvSpPr>
            <a:spLocks noGrp="1"/>
          </p:cNvSpPr>
          <p:nvPr>
            <p:ph type="body" idx="13"/>
          </p:nvPr>
        </p:nvSpPr>
        <p:spPr>
          <a:xfrm>
            <a:off x="285008" y="3156"/>
            <a:ext cx="4592391" cy="639762"/>
          </a:xfrm>
        </p:spPr>
        <p:txBody>
          <a:bodyPr anchor="ctr">
            <a:noAutofit/>
          </a:bodyPr>
          <a:lstStyle>
            <a:lvl1pPr marL="0" indent="0">
              <a:buNone/>
              <a:defRPr sz="2800" b="0">
                <a:solidFill>
                  <a:srgbClr val="8C8C8C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15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9EF442-D4C8-4F41-AB14-714092A75191}" type="datetimeFigureOut">
              <a:rPr lang="zh-CN" altLang="en-US"/>
            </a:fld>
            <a:endParaRPr lang="zh-CN" altLang="en-US"/>
          </a:p>
        </p:txBody>
      </p:sp>
      <p:sp>
        <p:nvSpPr>
          <p:cNvPr id="16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7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C61A65-71DD-49C0-BD2B-E9719EA5163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0"/>
            <a:ext cx="9144000" cy="692150"/>
          </a:xfrm>
          <a:prstGeom prst="rect">
            <a:avLst/>
          </a:prstGeom>
          <a:solidFill>
            <a:srgbClr val="8DAB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" name="组合 8"/>
          <p:cNvGrpSpPr/>
          <p:nvPr userDrawn="1"/>
        </p:nvGrpSpPr>
        <p:grpSpPr bwMode="auto">
          <a:xfrm flipH="1">
            <a:off x="61913" y="115888"/>
            <a:ext cx="2652712" cy="455612"/>
            <a:chOff x="167054" y="1295580"/>
            <a:chExt cx="4404946" cy="764932"/>
          </a:xfrm>
        </p:grpSpPr>
        <p:sp>
          <p:nvSpPr>
            <p:cNvPr id="8" name="矩形 7"/>
            <p:cNvSpPr/>
            <p:nvPr userDrawn="1"/>
          </p:nvSpPr>
          <p:spPr>
            <a:xfrm>
              <a:off x="728545" y="1295580"/>
              <a:ext cx="3843455" cy="76493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dist="76200" dir="8100000" algn="tr" rotWithShape="0">
                <a:prstClr val="black">
                  <a:alpha val="8000"/>
                </a:prstClr>
              </a:outerShdw>
            </a:effectLst>
          </p:spPr>
          <p:txBody>
            <a:bodyPr lIns="252000" rIns="252000" anchor="ctr"/>
            <a:lstStyle/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等腰三角形 8"/>
            <p:cNvSpPr/>
            <p:nvPr userDrawn="1"/>
          </p:nvSpPr>
          <p:spPr>
            <a:xfrm rot="16200000">
              <a:off x="65333" y="1397299"/>
              <a:ext cx="764932" cy="561491"/>
            </a:xfrm>
            <a:prstGeom prst="triangl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</p:grpSp>
      <p:pic>
        <p:nvPicPr>
          <p:cNvPr id="10" name="图片 11" descr="1-2年例题标志（小红花）.png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47713" y="876300"/>
            <a:ext cx="1785937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43174" y="749989"/>
            <a:ext cx="5500726" cy="1143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1000100" y="2000240"/>
            <a:ext cx="7143800" cy="4286280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14" name="文本占位符 2"/>
          <p:cNvSpPr>
            <a:spLocks noGrp="1"/>
          </p:cNvSpPr>
          <p:nvPr>
            <p:ph type="body" idx="13"/>
          </p:nvPr>
        </p:nvSpPr>
        <p:spPr>
          <a:xfrm>
            <a:off x="285008" y="3156"/>
            <a:ext cx="4592391" cy="639762"/>
          </a:xfrm>
        </p:spPr>
        <p:txBody>
          <a:bodyPr anchor="ctr">
            <a:noAutofit/>
          </a:bodyPr>
          <a:lstStyle>
            <a:lvl1pPr marL="0" indent="0">
              <a:buNone/>
              <a:defRPr sz="2800" b="0">
                <a:solidFill>
                  <a:srgbClr val="8C8C8C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15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9B448-B585-4D6E-B988-F022702597E8}" type="datetimeFigureOut">
              <a:rPr lang="zh-CN" altLang="en-US"/>
            </a:fld>
            <a:endParaRPr lang="zh-CN" altLang="en-US"/>
          </a:p>
        </p:txBody>
      </p:sp>
      <p:sp>
        <p:nvSpPr>
          <p:cNvPr id="16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7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93B59-F271-41F7-88CD-B2C6D44CFCE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0"/>
            <a:ext cx="9144000" cy="692150"/>
          </a:xfrm>
          <a:prstGeom prst="rect">
            <a:avLst/>
          </a:prstGeom>
          <a:solidFill>
            <a:srgbClr val="8DAB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" name="组合 8"/>
          <p:cNvGrpSpPr/>
          <p:nvPr userDrawn="1"/>
        </p:nvGrpSpPr>
        <p:grpSpPr bwMode="auto">
          <a:xfrm flipH="1">
            <a:off x="61913" y="115888"/>
            <a:ext cx="2652712" cy="455612"/>
            <a:chOff x="167054" y="1295580"/>
            <a:chExt cx="4404946" cy="764932"/>
          </a:xfrm>
        </p:grpSpPr>
        <p:sp>
          <p:nvSpPr>
            <p:cNvPr id="8" name="矩形 7"/>
            <p:cNvSpPr/>
            <p:nvPr userDrawn="1"/>
          </p:nvSpPr>
          <p:spPr>
            <a:xfrm>
              <a:off x="728545" y="1295580"/>
              <a:ext cx="3843455" cy="76493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dist="76200" dir="8100000" algn="tr" rotWithShape="0">
                <a:prstClr val="black">
                  <a:alpha val="8000"/>
                </a:prstClr>
              </a:outerShdw>
            </a:effectLst>
          </p:spPr>
          <p:txBody>
            <a:bodyPr lIns="252000" rIns="252000" anchor="ctr"/>
            <a:lstStyle/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等腰三角形 8"/>
            <p:cNvSpPr/>
            <p:nvPr userDrawn="1"/>
          </p:nvSpPr>
          <p:spPr>
            <a:xfrm rot="16200000">
              <a:off x="65333" y="1397299"/>
              <a:ext cx="764932" cy="561491"/>
            </a:xfrm>
            <a:prstGeom prst="triangl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</p:grpSp>
      <p:pic>
        <p:nvPicPr>
          <p:cNvPr id="10" name="图片 11" descr="1-2年例题标志（小红花）.png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9125" y="857250"/>
            <a:ext cx="6731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57290" y="749989"/>
            <a:ext cx="6786610" cy="1143000"/>
          </a:xfrm>
        </p:spPr>
        <p:txBody>
          <a:bodyPr/>
          <a:lstStyle>
            <a:lvl1pPr>
              <a:defRPr sz="36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00100" y="2000240"/>
            <a:ext cx="7143800" cy="428628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6" name="文本占位符 2"/>
          <p:cNvSpPr>
            <a:spLocks noGrp="1"/>
          </p:cNvSpPr>
          <p:nvPr>
            <p:ph type="body" idx="13"/>
          </p:nvPr>
        </p:nvSpPr>
        <p:spPr>
          <a:xfrm>
            <a:off x="285008" y="3156"/>
            <a:ext cx="4592391" cy="639762"/>
          </a:xfrm>
        </p:spPr>
        <p:txBody>
          <a:bodyPr anchor="ctr">
            <a:noAutofit/>
          </a:bodyPr>
          <a:lstStyle>
            <a:lvl1pPr marL="0" indent="0">
              <a:buNone/>
              <a:defRPr sz="2800" b="0">
                <a:solidFill>
                  <a:srgbClr val="8C8C8C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643ACE-932C-4FE7-BEEA-BE66015C3873}" type="datetimeFigureOut">
              <a:rPr lang="zh-CN" altLang="en-US"/>
            </a:fld>
            <a:endParaRPr lang="zh-CN" altLang="en-US"/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804B1C-C3DE-476F-8FC3-1EC2BEDF6B8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0"/>
            <a:ext cx="9144000" cy="692150"/>
          </a:xfrm>
          <a:prstGeom prst="rect">
            <a:avLst/>
          </a:prstGeom>
          <a:solidFill>
            <a:srgbClr val="8DAB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6" name="组合 8"/>
          <p:cNvGrpSpPr/>
          <p:nvPr userDrawn="1"/>
        </p:nvGrpSpPr>
        <p:grpSpPr bwMode="auto">
          <a:xfrm flipH="1">
            <a:off x="61913" y="115888"/>
            <a:ext cx="2652712" cy="455612"/>
            <a:chOff x="167054" y="1295580"/>
            <a:chExt cx="4404946" cy="764932"/>
          </a:xfrm>
        </p:grpSpPr>
        <p:sp>
          <p:nvSpPr>
            <p:cNvPr id="7" name="矩形 6"/>
            <p:cNvSpPr/>
            <p:nvPr userDrawn="1"/>
          </p:nvSpPr>
          <p:spPr>
            <a:xfrm>
              <a:off x="728545" y="1295580"/>
              <a:ext cx="3843455" cy="76493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dist="76200" dir="8100000" algn="tr" rotWithShape="0">
                <a:prstClr val="black">
                  <a:alpha val="8000"/>
                </a:prstClr>
              </a:outerShdw>
            </a:effectLst>
          </p:spPr>
          <p:txBody>
            <a:bodyPr lIns="252000" rIns="252000" anchor="ctr"/>
            <a:lstStyle/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等腰三角形 7"/>
            <p:cNvSpPr/>
            <p:nvPr userDrawn="1"/>
          </p:nvSpPr>
          <p:spPr>
            <a:xfrm rot="16200000">
              <a:off x="65333" y="1397299"/>
              <a:ext cx="764932" cy="561491"/>
            </a:xfrm>
            <a:prstGeom prst="triangl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</p:grpSp>
      <p:pic>
        <p:nvPicPr>
          <p:cNvPr id="10" name="图片 11" descr="1-2年例题标志（小红花）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619125" y="952500"/>
            <a:ext cx="688975" cy="80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标题 1"/>
          <p:cNvSpPr>
            <a:spLocks noGrp="1"/>
          </p:cNvSpPr>
          <p:nvPr>
            <p:ph type="title"/>
          </p:nvPr>
        </p:nvSpPr>
        <p:spPr>
          <a:xfrm>
            <a:off x="1357290" y="749989"/>
            <a:ext cx="6786610" cy="1143000"/>
          </a:xfrm>
        </p:spPr>
        <p:txBody>
          <a:bodyPr/>
          <a:lstStyle>
            <a:lvl1pPr>
              <a:defRPr sz="36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5" name="内容占位符 2"/>
          <p:cNvSpPr>
            <a:spLocks noGrp="1"/>
          </p:cNvSpPr>
          <p:nvPr>
            <p:ph idx="1"/>
          </p:nvPr>
        </p:nvSpPr>
        <p:spPr>
          <a:xfrm>
            <a:off x="1000100" y="2000240"/>
            <a:ext cx="7143800" cy="428628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7" name="文本占位符 2"/>
          <p:cNvSpPr>
            <a:spLocks noGrp="1"/>
          </p:cNvSpPr>
          <p:nvPr>
            <p:ph type="body" idx="13"/>
          </p:nvPr>
        </p:nvSpPr>
        <p:spPr>
          <a:xfrm>
            <a:off x="285008" y="3156"/>
            <a:ext cx="4592391" cy="639762"/>
          </a:xfrm>
        </p:spPr>
        <p:txBody>
          <a:bodyPr anchor="ctr">
            <a:noAutofit/>
          </a:bodyPr>
          <a:lstStyle>
            <a:lvl1pPr marL="0" indent="0">
              <a:buNone/>
              <a:defRPr sz="2800" b="0">
                <a:solidFill>
                  <a:srgbClr val="8C8C8C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C9E964-0FC6-4EEA-8B37-5A25AA290E8E}" type="datetimeFigureOut">
              <a:rPr lang="zh-CN" altLang="en-US"/>
            </a:fld>
            <a:endParaRPr lang="zh-CN" altLang="en-US"/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6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D3B772-B666-426E-B849-75517C4BAD0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0"/>
            <a:ext cx="9144000" cy="692150"/>
          </a:xfrm>
          <a:prstGeom prst="rect">
            <a:avLst/>
          </a:prstGeom>
          <a:solidFill>
            <a:srgbClr val="8DAB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6" name="组合 8"/>
          <p:cNvGrpSpPr/>
          <p:nvPr userDrawn="1"/>
        </p:nvGrpSpPr>
        <p:grpSpPr bwMode="auto">
          <a:xfrm flipH="1">
            <a:off x="61913" y="115888"/>
            <a:ext cx="2652712" cy="455612"/>
            <a:chOff x="167054" y="1295580"/>
            <a:chExt cx="4404946" cy="764932"/>
          </a:xfrm>
        </p:grpSpPr>
        <p:sp>
          <p:nvSpPr>
            <p:cNvPr id="7" name="矩形 6"/>
            <p:cNvSpPr/>
            <p:nvPr userDrawn="1"/>
          </p:nvSpPr>
          <p:spPr>
            <a:xfrm>
              <a:off x="728545" y="1295580"/>
              <a:ext cx="3843455" cy="76493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dist="76200" dir="8100000" algn="tr" rotWithShape="0">
                <a:prstClr val="black">
                  <a:alpha val="8000"/>
                </a:prstClr>
              </a:outerShdw>
            </a:effectLst>
          </p:spPr>
          <p:txBody>
            <a:bodyPr lIns="252000" rIns="252000" anchor="ctr"/>
            <a:lstStyle/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等腰三角形 7"/>
            <p:cNvSpPr/>
            <p:nvPr userDrawn="1"/>
          </p:nvSpPr>
          <p:spPr>
            <a:xfrm rot="16200000">
              <a:off x="65333" y="1397299"/>
              <a:ext cx="764932" cy="561491"/>
            </a:xfrm>
            <a:prstGeom prst="triangl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</p:grpSp>
      <p:pic>
        <p:nvPicPr>
          <p:cNvPr id="10" name="图片 11" descr="1-2年例题标志（小红花）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619125" y="962025"/>
            <a:ext cx="695325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标题 1"/>
          <p:cNvSpPr>
            <a:spLocks noGrp="1"/>
          </p:cNvSpPr>
          <p:nvPr>
            <p:ph type="title"/>
          </p:nvPr>
        </p:nvSpPr>
        <p:spPr>
          <a:xfrm>
            <a:off x="1357290" y="749989"/>
            <a:ext cx="6786610" cy="1143000"/>
          </a:xfrm>
        </p:spPr>
        <p:txBody>
          <a:bodyPr/>
          <a:lstStyle>
            <a:lvl1pPr>
              <a:defRPr sz="36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4" name="内容占位符 2"/>
          <p:cNvSpPr>
            <a:spLocks noGrp="1"/>
          </p:cNvSpPr>
          <p:nvPr>
            <p:ph idx="1"/>
          </p:nvPr>
        </p:nvSpPr>
        <p:spPr>
          <a:xfrm>
            <a:off x="1000100" y="2000240"/>
            <a:ext cx="7143800" cy="428628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6" name="文本占位符 2"/>
          <p:cNvSpPr>
            <a:spLocks noGrp="1"/>
          </p:cNvSpPr>
          <p:nvPr>
            <p:ph type="body" idx="13"/>
          </p:nvPr>
        </p:nvSpPr>
        <p:spPr>
          <a:xfrm>
            <a:off x="285008" y="3156"/>
            <a:ext cx="4592391" cy="639762"/>
          </a:xfrm>
        </p:spPr>
        <p:txBody>
          <a:bodyPr anchor="ctr">
            <a:noAutofit/>
          </a:bodyPr>
          <a:lstStyle>
            <a:lvl1pPr marL="0" indent="0">
              <a:buNone/>
              <a:defRPr sz="2800" b="0">
                <a:solidFill>
                  <a:srgbClr val="8C8C8C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12" name="日期占位符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99880D-586D-4852-96A6-A8F8D7C5FA4A}" type="datetimeFigureOut">
              <a:rPr lang="zh-CN" altLang="en-US"/>
            </a:fld>
            <a:endParaRPr lang="zh-CN" altLang="en-US"/>
          </a:p>
        </p:txBody>
      </p:sp>
      <p:sp>
        <p:nvSpPr>
          <p:cNvPr id="15" name="页脚占位符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7" name="灯片编号占位符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CF028-7439-46F9-9114-92B0C64B5F3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0"/>
            <a:ext cx="9144000" cy="692150"/>
          </a:xfrm>
          <a:prstGeom prst="rect">
            <a:avLst/>
          </a:prstGeom>
          <a:solidFill>
            <a:srgbClr val="8DAB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" name="组合 8"/>
          <p:cNvGrpSpPr/>
          <p:nvPr userDrawn="1"/>
        </p:nvGrpSpPr>
        <p:grpSpPr bwMode="auto">
          <a:xfrm flipH="1">
            <a:off x="61913" y="115888"/>
            <a:ext cx="2652712" cy="455612"/>
            <a:chOff x="167054" y="1295580"/>
            <a:chExt cx="4404946" cy="764932"/>
          </a:xfrm>
        </p:grpSpPr>
        <p:sp>
          <p:nvSpPr>
            <p:cNvPr id="8" name="矩形 7"/>
            <p:cNvSpPr/>
            <p:nvPr userDrawn="1"/>
          </p:nvSpPr>
          <p:spPr>
            <a:xfrm>
              <a:off x="728545" y="1295580"/>
              <a:ext cx="3843455" cy="76493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dist="76200" dir="8100000" algn="tr" rotWithShape="0">
                <a:prstClr val="black">
                  <a:alpha val="8000"/>
                </a:prstClr>
              </a:outerShdw>
            </a:effectLst>
          </p:spPr>
          <p:txBody>
            <a:bodyPr lIns="252000" rIns="252000" anchor="ctr"/>
            <a:lstStyle/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等腰三角形 8"/>
            <p:cNvSpPr/>
            <p:nvPr userDrawn="1"/>
          </p:nvSpPr>
          <p:spPr>
            <a:xfrm rot="16200000">
              <a:off x="65333" y="1397299"/>
              <a:ext cx="764932" cy="561491"/>
            </a:xfrm>
            <a:prstGeom prst="triangl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</p:grpSp>
      <p:pic>
        <p:nvPicPr>
          <p:cNvPr id="10" name="图片 11" descr="1-2年例题标志（小红花）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619125" y="962025"/>
            <a:ext cx="695325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标题 1"/>
          <p:cNvSpPr>
            <a:spLocks noGrp="1"/>
          </p:cNvSpPr>
          <p:nvPr>
            <p:ph type="title"/>
          </p:nvPr>
        </p:nvSpPr>
        <p:spPr>
          <a:xfrm>
            <a:off x="1357290" y="749989"/>
            <a:ext cx="6786610" cy="1143000"/>
          </a:xfrm>
        </p:spPr>
        <p:txBody>
          <a:bodyPr/>
          <a:lstStyle>
            <a:lvl1pPr>
              <a:defRPr sz="36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1" name="内容占位符 2"/>
          <p:cNvSpPr>
            <a:spLocks noGrp="1"/>
          </p:cNvSpPr>
          <p:nvPr>
            <p:ph idx="1"/>
          </p:nvPr>
        </p:nvSpPr>
        <p:spPr>
          <a:xfrm>
            <a:off x="1000100" y="2000240"/>
            <a:ext cx="7143800" cy="428628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3" name="文本占位符 2"/>
          <p:cNvSpPr>
            <a:spLocks noGrp="1"/>
          </p:cNvSpPr>
          <p:nvPr>
            <p:ph type="body" idx="13"/>
          </p:nvPr>
        </p:nvSpPr>
        <p:spPr>
          <a:xfrm>
            <a:off x="285008" y="3156"/>
            <a:ext cx="4592391" cy="639762"/>
          </a:xfrm>
        </p:spPr>
        <p:txBody>
          <a:bodyPr anchor="ctr">
            <a:noAutofit/>
          </a:bodyPr>
          <a:lstStyle>
            <a:lvl1pPr marL="0" indent="0">
              <a:buNone/>
              <a:defRPr sz="2800" b="0">
                <a:solidFill>
                  <a:srgbClr val="8C8C8C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2FF021-52AE-4C67-94F9-CFAB82745AB4}" type="datetimeFigureOut">
              <a:rPr lang="zh-CN" altLang="en-US"/>
            </a:fld>
            <a:endParaRPr lang="zh-CN" altLang="en-US"/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239033-7FD5-460E-A9B8-C49AD1D8A05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0"/>
            <a:ext cx="9144000" cy="692150"/>
          </a:xfrm>
          <a:prstGeom prst="rect">
            <a:avLst/>
          </a:prstGeom>
          <a:solidFill>
            <a:srgbClr val="8DAB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" name="组合 8"/>
          <p:cNvGrpSpPr/>
          <p:nvPr userDrawn="1"/>
        </p:nvGrpSpPr>
        <p:grpSpPr bwMode="auto">
          <a:xfrm flipH="1">
            <a:off x="61913" y="115888"/>
            <a:ext cx="2652712" cy="455612"/>
            <a:chOff x="167054" y="1295580"/>
            <a:chExt cx="4404946" cy="764932"/>
          </a:xfrm>
        </p:grpSpPr>
        <p:sp>
          <p:nvSpPr>
            <p:cNvPr id="8" name="矩形 7"/>
            <p:cNvSpPr/>
            <p:nvPr userDrawn="1"/>
          </p:nvSpPr>
          <p:spPr>
            <a:xfrm>
              <a:off x="728545" y="1295580"/>
              <a:ext cx="3843455" cy="76493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dist="76200" dir="8100000" algn="tr" rotWithShape="0">
                <a:prstClr val="black">
                  <a:alpha val="8000"/>
                </a:prstClr>
              </a:outerShdw>
            </a:effectLst>
          </p:spPr>
          <p:txBody>
            <a:bodyPr lIns="252000" rIns="252000" anchor="ctr"/>
            <a:lstStyle/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等腰三角形 8"/>
            <p:cNvSpPr/>
            <p:nvPr userDrawn="1"/>
          </p:nvSpPr>
          <p:spPr>
            <a:xfrm rot="16200000">
              <a:off x="65333" y="1397299"/>
              <a:ext cx="764932" cy="561491"/>
            </a:xfrm>
            <a:prstGeom prst="triangl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</p:grpSp>
      <p:pic>
        <p:nvPicPr>
          <p:cNvPr id="10" name="图片 11" descr="1-2年例题标志（小红花）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620713" y="962025"/>
            <a:ext cx="692150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标题 1"/>
          <p:cNvSpPr>
            <a:spLocks noGrp="1"/>
          </p:cNvSpPr>
          <p:nvPr>
            <p:ph type="title"/>
          </p:nvPr>
        </p:nvSpPr>
        <p:spPr>
          <a:xfrm>
            <a:off x="1357290" y="749989"/>
            <a:ext cx="6786610" cy="1143000"/>
          </a:xfrm>
        </p:spPr>
        <p:txBody>
          <a:bodyPr/>
          <a:lstStyle>
            <a:lvl1pPr>
              <a:defRPr sz="36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2" name="内容占位符 2"/>
          <p:cNvSpPr>
            <a:spLocks noGrp="1"/>
          </p:cNvSpPr>
          <p:nvPr>
            <p:ph idx="1"/>
          </p:nvPr>
        </p:nvSpPr>
        <p:spPr>
          <a:xfrm>
            <a:off x="1000100" y="2000240"/>
            <a:ext cx="7143800" cy="428628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3" name="文本占位符 2"/>
          <p:cNvSpPr>
            <a:spLocks noGrp="1"/>
          </p:cNvSpPr>
          <p:nvPr>
            <p:ph type="body" idx="13"/>
          </p:nvPr>
        </p:nvSpPr>
        <p:spPr>
          <a:xfrm>
            <a:off x="285008" y="3156"/>
            <a:ext cx="4592391" cy="639762"/>
          </a:xfrm>
        </p:spPr>
        <p:txBody>
          <a:bodyPr anchor="ctr">
            <a:noAutofit/>
          </a:bodyPr>
          <a:lstStyle>
            <a:lvl1pPr marL="0" indent="0">
              <a:buNone/>
              <a:defRPr sz="2800" b="0">
                <a:solidFill>
                  <a:srgbClr val="8C8C8C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15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6936A8-D633-48BE-B07A-74F560EB4A8D}" type="datetimeFigureOut">
              <a:rPr lang="zh-CN" altLang="en-US"/>
            </a:fld>
            <a:endParaRPr lang="zh-CN" altLang="en-US"/>
          </a:p>
        </p:txBody>
      </p:sp>
      <p:sp>
        <p:nvSpPr>
          <p:cNvPr id="16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7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798064-0A18-42AD-922E-1C2375A508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0"/>
            <a:ext cx="9144000" cy="692150"/>
          </a:xfrm>
          <a:prstGeom prst="rect">
            <a:avLst/>
          </a:prstGeom>
          <a:solidFill>
            <a:srgbClr val="8DAB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" name="组合 8"/>
          <p:cNvGrpSpPr/>
          <p:nvPr userDrawn="1"/>
        </p:nvGrpSpPr>
        <p:grpSpPr bwMode="auto">
          <a:xfrm flipH="1">
            <a:off x="61913" y="115888"/>
            <a:ext cx="2652712" cy="455612"/>
            <a:chOff x="167054" y="1295580"/>
            <a:chExt cx="4404946" cy="764932"/>
          </a:xfrm>
        </p:grpSpPr>
        <p:sp>
          <p:nvSpPr>
            <p:cNvPr id="8" name="矩形 7"/>
            <p:cNvSpPr/>
            <p:nvPr userDrawn="1"/>
          </p:nvSpPr>
          <p:spPr>
            <a:xfrm>
              <a:off x="728545" y="1295580"/>
              <a:ext cx="3843455" cy="76493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dist="76200" dir="8100000" algn="tr" rotWithShape="0">
                <a:prstClr val="black">
                  <a:alpha val="8000"/>
                </a:prstClr>
              </a:outerShdw>
            </a:effectLst>
          </p:spPr>
          <p:txBody>
            <a:bodyPr lIns="252000" rIns="252000" anchor="ctr"/>
            <a:lstStyle/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等腰三角形 8"/>
            <p:cNvSpPr/>
            <p:nvPr userDrawn="1"/>
          </p:nvSpPr>
          <p:spPr>
            <a:xfrm rot="16200000">
              <a:off x="65333" y="1397299"/>
              <a:ext cx="764932" cy="561491"/>
            </a:xfrm>
            <a:prstGeom prst="triangl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</p:grpSp>
      <p:pic>
        <p:nvPicPr>
          <p:cNvPr id="10" name="图片 11" descr="1-2年例题标志（小红花）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620713" y="962025"/>
            <a:ext cx="693737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标题 1"/>
          <p:cNvSpPr>
            <a:spLocks noGrp="1"/>
          </p:cNvSpPr>
          <p:nvPr>
            <p:ph type="title"/>
          </p:nvPr>
        </p:nvSpPr>
        <p:spPr>
          <a:xfrm>
            <a:off x="1357290" y="749989"/>
            <a:ext cx="6786610" cy="1143000"/>
          </a:xfrm>
        </p:spPr>
        <p:txBody>
          <a:bodyPr/>
          <a:lstStyle>
            <a:lvl1pPr>
              <a:defRPr sz="36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6" name="内容占位符 2"/>
          <p:cNvSpPr>
            <a:spLocks noGrp="1"/>
          </p:cNvSpPr>
          <p:nvPr>
            <p:ph idx="1"/>
          </p:nvPr>
        </p:nvSpPr>
        <p:spPr>
          <a:xfrm>
            <a:off x="1000100" y="2000240"/>
            <a:ext cx="7143800" cy="428628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7" name="文本占位符 2"/>
          <p:cNvSpPr>
            <a:spLocks noGrp="1"/>
          </p:cNvSpPr>
          <p:nvPr>
            <p:ph type="body" idx="13"/>
          </p:nvPr>
        </p:nvSpPr>
        <p:spPr>
          <a:xfrm>
            <a:off x="285008" y="3156"/>
            <a:ext cx="4592391" cy="639762"/>
          </a:xfrm>
        </p:spPr>
        <p:txBody>
          <a:bodyPr anchor="ctr">
            <a:noAutofit/>
          </a:bodyPr>
          <a:lstStyle>
            <a:lvl1pPr marL="0" indent="0">
              <a:buNone/>
              <a:defRPr sz="2800" b="0">
                <a:solidFill>
                  <a:srgbClr val="8C8C8C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2FF5F4-F4CA-42A9-B362-DB996E8F2F81}" type="datetimeFigureOut">
              <a:rPr lang="zh-CN" altLang="en-US"/>
            </a:fld>
            <a:endParaRPr lang="zh-CN" altLang="en-US"/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A28B2A-1A21-4589-860C-BA4D2910463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0"/>
            <a:ext cx="9144000" cy="692150"/>
          </a:xfrm>
          <a:prstGeom prst="rect">
            <a:avLst/>
          </a:prstGeom>
          <a:solidFill>
            <a:srgbClr val="8DAB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" name="组合 8"/>
          <p:cNvGrpSpPr/>
          <p:nvPr userDrawn="1"/>
        </p:nvGrpSpPr>
        <p:grpSpPr bwMode="auto">
          <a:xfrm flipH="1">
            <a:off x="61913" y="115888"/>
            <a:ext cx="2652712" cy="455612"/>
            <a:chOff x="167054" y="1295580"/>
            <a:chExt cx="4404946" cy="764932"/>
          </a:xfrm>
        </p:grpSpPr>
        <p:sp>
          <p:nvSpPr>
            <p:cNvPr id="8" name="矩形 7"/>
            <p:cNvSpPr/>
            <p:nvPr userDrawn="1"/>
          </p:nvSpPr>
          <p:spPr>
            <a:xfrm>
              <a:off x="728545" y="1295580"/>
              <a:ext cx="3843455" cy="76493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dist="76200" dir="8100000" algn="tr" rotWithShape="0">
                <a:prstClr val="black">
                  <a:alpha val="8000"/>
                </a:prstClr>
              </a:outerShdw>
            </a:effectLst>
          </p:spPr>
          <p:txBody>
            <a:bodyPr lIns="252000" rIns="252000" anchor="ctr"/>
            <a:lstStyle/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等腰三角形 8"/>
            <p:cNvSpPr/>
            <p:nvPr userDrawn="1"/>
          </p:nvSpPr>
          <p:spPr>
            <a:xfrm rot="16200000">
              <a:off x="65333" y="1397299"/>
              <a:ext cx="764932" cy="561491"/>
            </a:xfrm>
            <a:prstGeom prst="triangl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</p:grpSp>
      <p:pic>
        <p:nvPicPr>
          <p:cNvPr id="10" name="图片 11" descr="1-2年例题标志（小红花）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620713" y="963613"/>
            <a:ext cx="695325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标题 1"/>
          <p:cNvSpPr>
            <a:spLocks noGrp="1"/>
          </p:cNvSpPr>
          <p:nvPr>
            <p:ph type="title"/>
          </p:nvPr>
        </p:nvSpPr>
        <p:spPr>
          <a:xfrm>
            <a:off x="1357290" y="749989"/>
            <a:ext cx="6786610" cy="1143000"/>
          </a:xfrm>
        </p:spPr>
        <p:txBody>
          <a:bodyPr/>
          <a:lstStyle>
            <a:lvl1pPr>
              <a:defRPr sz="36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4" name="内容占位符 2"/>
          <p:cNvSpPr>
            <a:spLocks noGrp="1"/>
          </p:cNvSpPr>
          <p:nvPr>
            <p:ph idx="1"/>
          </p:nvPr>
        </p:nvSpPr>
        <p:spPr>
          <a:xfrm>
            <a:off x="1000100" y="2000240"/>
            <a:ext cx="7143800" cy="428628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文本占位符 2"/>
          <p:cNvSpPr>
            <a:spLocks noGrp="1"/>
          </p:cNvSpPr>
          <p:nvPr>
            <p:ph type="body" idx="13"/>
          </p:nvPr>
        </p:nvSpPr>
        <p:spPr>
          <a:xfrm>
            <a:off x="285008" y="3156"/>
            <a:ext cx="4592391" cy="639762"/>
          </a:xfrm>
        </p:spPr>
        <p:txBody>
          <a:bodyPr anchor="ctr">
            <a:noAutofit/>
          </a:bodyPr>
          <a:lstStyle>
            <a:lvl1pPr marL="0" indent="0">
              <a:buNone/>
              <a:defRPr sz="2800" b="0">
                <a:solidFill>
                  <a:srgbClr val="8C8C8C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D5B865-7880-4B2C-81DE-7C02A6C7B60E}" type="datetimeFigureOut">
              <a:rPr lang="zh-CN" altLang="en-US"/>
            </a:fld>
            <a:endParaRPr lang="zh-CN" altLang="en-US"/>
          </a:p>
        </p:txBody>
      </p:sp>
      <p:sp>
        <p:nvSpPr>
          <p:cNvPr id="16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7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12392-AFA6-4FFE-BA3A-FA90CFA3462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0"/>
            <a:ext cx="9144000" cy="692150"/>
          </a:xfrm>
          <a:prstGeom prst="rect">
            <a:avLst/>
          </a:prstGeom>
          <a:solidFill>
            <a:srgbClr val="8DAB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" name="组合 8"/>
          <p:cNvGrpSpPr/>
          <p:nvPr userDrawn="1"/>
        </p:nvGrpSpPr>
        <p:grpSpPr bwMode="auto">
          <a:xfrm flipH="1">
            <a:off x="61913" y="115888"/>
            <a:ext cx="2652712" cy="455612"/>
            <a:chOff x="167054" y="1295580"/>
            <a:chExt cx="4404946" cy="764932"/>
          </a:xfrm>
        </p:grpSpPr>
        <p:sp>
          <p:nvSpPr>
            <p:cNvPr id="8" name="矩形 7"/>
            <p:cNvSpPr/>
            <p:nvPr userDrawn="1"/>
          </p:nvSpPr>
          <p:spPr>
            <a:xfrm>
              <a:off x="728545" y="1295580"/>
              <a:ext cx="3843455" cy="76493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dist="76200" dir="8100000" algn="tr" rotWithShape="0">
                <a:prstClr val="black">
                  <a:alpha val="8000"/>
                </a:prstClr>
              </a:outerShdw>
            </a:effectLst>
          </p:spPr>
          <p:txBody>
            <a:bodyPr lIns="252000" rIns="252000" anchor="ctr"/>
            <a:lstStyle/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等腰三角形 8"/>
            <p:cNvSpPr/>
            <p:nvPr userDrawn="1"/>
          </p:nvSpPr>
          <p:spPr>
            <a:xfrm rot="16200000">
              <a:off x="65333" y="1397299"/>
              <a:ext cx="764932" cy="561491"/>
            </a:xfrm>
            <a:prstGeom prst="triangl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</p:grpSp>
      <p:pic>
        <p:nvPicPr>
          <p:cNvPr id="10" name="图片 11" descr="1-2年例题标志（小红花）.png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0713" y="892175"/>
            <a:ext cx="7016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1357290" y="749989"/>
            <a:ext cx="6786610" cy="1143000"/>
          </a:xfrm>
        </p:spPr>
        <p:txBody>
          <a:bodyPr/>
          <a:lstStyle>
            <a:lvl1pPr>
              <a:defRPr sz="36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1000100" y="2000240"/>
            <a:ext cx="7143800" cy="428628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4" name="文本占位符 2"/>
          <p:cNvSpPr>
            <a:spLocks noGrp="1"/>
          </p:cNvSpPr>
          <p:nvPr>
            <p:ph type="body" idx="13"/>
          </p:nvPr>
        </p:nvSpPr>
        <p:spPr>
          <a:xfrm>
            <a:off x="285008" y="3156"/>
            <a:ext cx="4592391" cy="639762"/>
          </a:xfrm>
        </p:spPr>
        <p:txBody>
          <a:bodyPr anchor="ctr">
            <a:noAutofit/>
          </a:bodyPr>
          <a:lstStyle>
            <a:lvl1pPr marL="0" indent="0">
              <a:buNone/>
              <a:defRPr sz="2800" b="0">
                <a:solidFill>
                  <a:srgbClr val="8C8C8C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15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9AF993-03ED-4C45-9767-3784E88E3F59}" type="datetimeFigureOut">
              <a:rPr lang="zh-CN" altLang="en-US"/>
            </a:fld>
            <a:endParaRPr lang="zh-CN" altLang="en-US"/>
          </a:p>
        </p:txBody>
      </p:sp>
      <p:sp>
        <p:nvSpPr>
          <p:cNvPr id="16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7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6E412A-3C15-48FB-9783-8A897395664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fld id="{428F9D67-06EC-499D-B3CF-D14450168EC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fld id="{B8C47157-830A-43A2-8208-24A21838A3A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1pPr>
      <a:lvl2pPr marL="742950" indent="-285750"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2pPr>
      <a:lvl3pPr marL="1143000" indent="-228600"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3pPr>
      <a:lvl4pPr marL="1600200" indent="-228600"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4pPr>
      <a:lvl5pPr marL="2057400" indent="-228600"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副标题 4"/>
          <p:cNvSpPr>
            <a:spLocks noGrp="1"/>
          </p:cNvSpPr>
          <p:nvPr>
            <p:ph type="subTitle" idx="4294967295"/>
          </p:nvPr>
        </p:nvSpPr>
        <p:spPr>
          <a:xfrm>
            <a:off x="0" y="2060848"/>
            <a:ext cx="6732240" cy="1224136"/>
          </a:xfrm>
        </p:spPr>
        <p:txBody>
          <a:bodyPr/>
          <a:lstStyle/>
          <a:p>
            <a:pPr marL="0" indent="0" algn="ctr">
              <a:buNone/>
            </a:pPr>
            <a:r>
              <a:rPr lang="zh-CN" altLang="en-US" sz="5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了解生活中的负数</a:t>
            </a:r>
            <a:endParaRPr lang="zh-CN" altLang="en-US" sz="5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内容占位符 5"/>
          <p:cNvSpPr>
            <a:spLocks noGrp="1"/>
          </p:cNvSpPr>
          <p:nvPr>
            <p:ph idx="1"/>
          </p:nvPr>
        </p:nvSpPr>
        <p:spPr>
          <a:xfrm>
            <a:off x="1000125" y="3071813"/>
            <a:ext cx="7143750" cy="714375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>
                <a:latin typeface="黑体" panose="02010609060101010101" pitchFamily="2" charset="-122"/>
                <a:ea typeface="黑体" panose="02010609060101010101" pitchFamily="2" charset="-122"/>
              </a:rPr>
              <a:t>通过这节课说一说你收获了什么</a:t>
            </a:r>
            <a:r>
              <a:rPr lang="zh-CN" altLang="en-US" sz="3600" dirty="0" smtClean="0">
                <a:latin typeface="黑体" panose="02010609060101010101" pitchFamily="2" charset="-122"/>
                <a:ea typeface="黑体" panose="02010609060101010101" pitchFamily="2" charset="-122"/>
              </a:rPr>
              <a:t>？ </a:t>
            </a:r>
            <a:endParaRPr lang="zh-CN" altLang="en-US" sz="3600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7890" name="文本占位符 6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  <a:endParaRPr lang="zh-CN" altLang="en-US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200" dirty="0" smtClean="0">
                <a:latin typeface="黑体" panose="02010609060101010101" pitchFamily="2" charset="-122"/>
                <a:ea typeface="黑体" panose="02010609060101010101" pitchFamily="2" charset="-122"/>
              </a:rPr>
              <a:t>观察下图，你发现了什么？</a:t>
            </a:r>
            <a:endParaRPr lang="zh-CN" altLang="en-US" sz="3200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9700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1" cstate="email">
            <a:lum contrast="20000"/>
          </a:blip>
          <a:srcRect/>
          <a:stretch>
            <a:fillRect/>
          </a:stretch>
        </p:blipFill>
        <p:spPr>
          <a:xfrm>
            <a:off x="1000125" y="1876425"/>
            <a:ext cx="7143750" cy="1954213"/>
          </a:xfrm>
          <a:noFill/>
        </p:spPr>
      </p:pic>
      <p:sp>
        <p:nvSpPr>
          <p:cNvPr id="29698" name="文本占位符 1"/>
          <p:cNvSpPr>
            <a:spLocks noGrp="1"/>
          </p:cNvSpPr>
          <p:nvPr>
            <p:ph type="body" idx="13"/>
          </p:nvPr>
        </p:nvSpPr>
        <p:spPr>
          <a:xfrm>
            <a:off x="323528" y="52933"/>
            <a:ext cx="4591050" cy="639763"/>
          </a:xfrm>
        </p:spPr>
        <p:txBody>
          <a:bodyPr/>
          <a:lstStyle/>
          <a:p>
            <a:pPr eaLnBrk="1" hangingPunct="1"/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情境导入</a:t>
            </a:r>
            <a:endParaRPr lang="zh-CN" altLang="en-US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9701" name="Picture 6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966788" y="4019550"/>
            <a:ext cx="7210425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占位符 6"/>
          <p:cNvSpPr>
            <a:spLocks noGrp="1"/>
          </p:cNvSpPr>
          <p:nvPr>
            <p:ph type="body" idx="13"/>
          </p:nvPr>
        </p:nvSpPr>
        <p:spPr>
          <a:xfrm>
            <a:off x="276225" y="0"/>
            <a:ext cx="4591050" cy="639763"/>
          </a:xfrm>
        </p:spPr>
        <p:txBody>
          <a:bodyPr/>
          <a:lstStyle/>
          <a:p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新知探究</a:t>
            </a:r>
            <a:endParaRPr lang="zh-CN" altLang="en-US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0723" name="Picture 5"/>
          <p:cNvPicPr>
            <a:picLocks noChangeAspect="1" noChangeArrowheads="1"/>
          </p:cNvPicPr>
          <p:nvPr/>
        </p:nvPicPr>
        <p:blipFill>
          <a:blip r:embed="rId1">
            <a:lum contrast="20000"/>
          </a:blip>
          <a:srcRect/>
          <a:stretch>
            <a:fillRect/>
          </a:stretch>
        </p:blipFill>
        <p:spPr bwMode="auto">
          <a:xfrm>
            <a:off x="4624388" y="785813"/>
            <a:ext cx="3590925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909763" y="2000250"/>
            <a:ext cx="25193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</a:rPr>
              <a:t>-3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℃</a:t>
            </a: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～  </a:t>
            </a: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℃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AutoShape 27"/>
          <p:cNvSpPr>
            <a:spLocks noChangeArrowheads="1"/>
          </p:cNvSpPr>
          <p:nvPr/>
        </p:nvSpPr>
        <p:spPr bwMode="auto">
          <a:xfrm>
            <a:off x="1000125" y="2944813"/>
            <a:ext cx="1571625" cy="1055687"/>
          </a:xfrm>
          <a:prstGeom prst="wedgeRoundRectCallout">
            <a:avLst>
              <a:gd name="adj1" fmla="val 34949"/>
              <a:gd name="adj2" fmla="val -85194"/>
              <a:gd name="adj3" fmla="val 16667"/>
            </a:avLst>
          </a:prstGeom>
          <a:solidFill>
            <a:schemeClr val="bg1"/>
          </a:solidFill>
          <a:ln w="19050">
            <a:solidFill>
              <a:srgbClr val="00B0F0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当地最低气温。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AutoShape 27"/>
          <p:cNvSpPr>
            <a:spLocks noChangeArrowheads="1"/>
          </p:cNvSpPr>
          <p:nvPr/>
        </p:nvSpPr>
        <p:spPr bwMode="auto">
          <a:xfrm>
            <a:off x="3429000" y="2944813"/>
            <a:ext cx="1571625" cy="1055687"/>
          </a:xfrm>
          <a:prstGeom prst="wedgeRoundRectCallout">
            <a:avLst>
              <a:gd name="adj1" fmla="val -32259"/>
              <a:gd name="adj2" fmla="val -85194"/>
              <a:gd name="adj3" fmla="val 16667"/>
            </a:avLst>
          </a:prstGeom>
          <a:solidFill>
            <a:schemeClr val="bg1"/>
          </a:solidFill>
          <a:ln w="19050">
            <a:solidFill>
              <a:srgbClr val="00B0F0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当地最高气温。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870075" y="2027238"/>
            <a:ext cx="1000125" cy="484187"/>
          </a:xfrm>
          <a:prstGeom prst="round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3487738" y="2016125"/>
            <a:ext cx="1000125" cy="484188"/>
          </a:xfrm>
          <a:prstGeom prst="round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928688" y="4416425"/>
            <a:ext cx="72151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气温：是指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空气的温度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928688" y="5208588"/>
            <a:ext cx="7215187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温度：表示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冷热的程度，计量单位是摄</a:t>
            </a:r>
            <a:endParaRPr lang="en-US" altLang="zh-CN" sz="32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氏度，用符号“℃”表示。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1" grpId="0" animBg="1"/>
      <p:bldP spid="12" grpId="0" animBg="1"/>
      <p:bldP spid="13" grpId="0" animBg="1"/>
      <p:bldP spid="14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131840" y="263691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  <p:sp>
        <p:nvSpPr>
          <p:cNvPr id="46084" name="内容占位符 3"/>
          <p:cNvSpPr>
            <a:spLocks noGrp="1"/>
          </p:cNvSpPr>
          <p:nvPr>
            <p:ph idx="1"/>
          </p:nvPr>
        </p:nvSpPr>
        <p:spPr>
          <a:xfrm>
            <a:off x="755576" y="2420888"/>
            <a:ext cx="7704856" cy="3589560"/>
          </a:xfrm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低于</a:t>
            </a:r>
            <a:r>
              <a:rPr lang="en-US" altLang="zh-CN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0</a:t>
            </a:r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℃的，在数值前添上“</a:t>
            </a:r>
            <a:r>
              <a:rPr lang="en-US" altLang="zh-CN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”。</a:t>
            </a:r>
            <a:endParaRPr lang="en-US" altLang="zh-CN" dirty="0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如：</a:t>
            </a:r>
            <a:r>
              <a:rPr lang="en-US" altLang="zh-CN" dirty="0" smtClean="0">
                <a:latin typeface="黑体" panose="02010609060101010101" pitchFamily="2" charset="-122"/>
                <a:ea typeface="黑体" panose="02010609060101010101" pitchFamily="2" charset="-122"/>
              </a:rPr>
              <a:t>-3</a:t>
            </a:r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℃表示比</a:t>
            </a:r>
            <a:r>
              <a:rPr lang="en-US" altLang="zh-CN" dirty="0" smtClean="0">
                <a:latin typeface="黑体" panose="02010609060101010101" pitchFamily="2" charset="-122"/>
                <a:ea typeface="黑体" panose="02010609060101010101" pitchFamily="2" charset="-122"/>
              </a:rPr>
              <a:t>0</a:t>
            </a:r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℃低</a:t>
            </a:r>
            <a:r>
              <a:rPr lang="en-US" altLang="zh-CN" dirty="0" smtClean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℃，读作零下</a:t>
            </a:r>
            <a:r>
              <a:rPr lang="en-US" altLang="zh-CN" dirty="0" smtClean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度或负</a:t>
            </a:r>
            <a:r>
              <a:rPr lang="en-US" altLang="zh-CN" dirty="0" smtClean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度。</a:t>
            </a:r>
            <a:endParaRPr lang="en-US" altLang="zh-CN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高于</a:t>
            </a:r>
            <a:r>
              <a:rPr lang="en-US" altLang="zh-CN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0</a:t>
            </a:r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℃的，在数字前加“</a:t>
            </a:r>
            <a:r>
              <a:rPr lang="en-US" altLang="zh-CN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+</a:t>
            </a:r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”，一般情况下省略不写。</a:t>
            </a:r>
            <a:endParaRPr lang="en-US" altLang="zh-CN" dirty="0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如：</a:t>
            </a:r>
            <a:r>
              <a:rPr lang="en-US" altLang="zh-CN" dirty="0" smtClean="0">
                <a:latin typeface="黑体" panose="02010609060101010101" pitchFamily="2" charset="-122"/>
                <a:ea typeface="黑体" panose="02010609060101010101" pitchFamily="2" charset="-122"/>
              </a:rPr>
              <a:t>17</a:t>
            </a:r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℃表示比</a:t>
            </a:r>
            <a:r>
              <a:rPr lang="en-US" altLang="zh-CN" dirty="0" smtClean="0">
                <a:latin typeface="黑体" panose="02010609060101010101" pitchFamily="2" charset="-122"/>
                <a:ea typeface="黑体" panose="02010609060101010101" pitchFamily="2" charset="-122"/>
              </a:rPr>
              <a:t>0</a:t>
            </a:r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℃高</a:t>
            </a:r>
            <a:r>
              <a:rPr lang="en-US" altLang="zh-CN" dirty="0" smtClean="0">
                <a:latin typeface="黑体" panose="02010609060101010101" pitchFamily="2" charset="-122"/>
                <a:ea typeface="黑体" panose="02010609060101010101" pitchFamily="2" charset="-122"/>
              </a:rPr>
              <a:t>17</a:t>
            </a:r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℃，读作零上</a:t>
            </a:r>
            <a:r>
              <a:rPr lang="en-US" altLang="zh-CN" dirty="0" smtClean="0">
                <a:latin typeface="黑体" panose="02010609060101010101" pitchFamily="2" charset="-122"/>
                <a:ea typeface="黑体" panose="02010609060101010101" pitchFamily="2" charset="-122"/>
              </a:rPr>
              <a:t>17</a:t>
            </a:r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度或</a:t>
            </a:r>
            <a:r>
              <a:rPr lang="en-US" altLang="zh-CN" dirty="0" smtClean="0">
                <a:latin typeface="黑体" panose="02010609060101010101" pitchFamily="2" charset="-122"/>
                <a:ea typeface="黑体" panose="02010609060101010101" pitchFamily="2" charset="-122"/>
              </a:rPr>
              <a:t>17</a:t>
            </a:r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度</a:t>
            </a:r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en-US" altLang="zh-CN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1746" name="文本占位符 1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新知探究</a:t>
            </a:r>
            <a:endParaRPr lang="zh-CN" altLang="en-US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1748" name="矩形 4"/>
          <p:cNvSpPr>
            <a:spLocks noChangeArrowheads="1"/>
          </p:cNvSpPr>
          <p:nvPr/>
        </p:nvSpPr>
        <p:spPr bwMode="auto">
          <a:xfrm>
            <a:off x="2073275" y="844550"/>
            <a:ext cx="55197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比</a:t>
            </a:r>
            <a:r>
              <a:rPr lang="en-US" altLang="zh-CN" sz="3200" dirty="0">
                <a:latin typeface="黑体" panose="02010609060101010101" pitchFamily="2" charset="-122"/>
                <a:ea typeface="黑体" panose="02010609060101010101" pitchFamily="2" charset="-122"/>
              </a:rPr>
              <a:t>0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℃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低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的温度叫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零下温度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3200" dirty="0"/>
          </a:p>
        </p:txBody>
      </p:sp>
      <p:sp>
        <p:nvSpPr>
          <p:cNvPr id="31749" name="矩形 5"/>
          <p:cNvSpPr>
            <a:spLocks noChangeArrowheads="1"/>
          </p:cNvSpPr>
          <p:nvPr/>
        </p:nvSpPr>
        <p:spPr bwMode="auto">
          <a:xfrm>
            <a:off x="2071688" y="1441450"/>
            <a:ext cx="5519737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比</a:t>
            </a:r>
            <a:r>
              <a:rPr lang="en-US" altLang="zh-CN" sz="3200" dirty="0">
                <a:latin typeface="黑体" panose="02010609060101010101" pitchFamily="2" charset="-122"/>
                <a:ea typeface="黑体" panose="02010609060101010101" pitchFamily="2" charset="-122"/>
              </a:rPr>
              <a:t>0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℃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高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的温度叫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零上温度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6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60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60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60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标题 2"/>
          <p:cNvSpPr>
            <a:spLocks noGrp="1"/>
          </p:cNvSpPr>
          <p:nvPr>
            <p:ph type="title"/>
          </p:nvPr>
        </p:nvSpPr>
        <p:spPr>
          <a:xfrm>
            <a:off x="1357290" y="749989"/>
            <a:ext cx="7247158" cy="1143000"/>
          </a:xfrm>
        </p:spPr>
        <p:txBody>
          <a:bodyPr/>
          <a:lstStyle/>
          <a:p>
            <a:pPr eaLnBrk="1" hangingPunct="1"/>
            <a:r>
              <a:rPr lang="zh-CN" altLang="en-US" sz="3200" dirty="0" smtClean="0">
                <a:latin typeface="黑体" panose="02010609060101010101" pitchFamily="2" charset="-122"/>
                <a:ea typeface="黑体" panose="02010609060101010101" pitchFamily="2" charset="-122"/>
              </a:rPr>
              <a:t>这天最高气温、最低气温各指的是什么？</a:t>
            </a:r>
            <a:endParaRPr lang="zh-CN" altLang="en-US" sz="3200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2770" name="文本占位符 1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latin typeface="黑体" panose="02010609060101010101" pitchFamily="2" charset="-122"/>
                <a:ea typeface="黑体" panose="02010609060101010101" pitchFamily="2" charset="-122"/>
              </a:rPr>
              <a:t>新知探究</a:t>
            </a:r>
            <a:endParaRPr lang="zh-CN" altLang="en-US" smtClean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2772" name="Picture 5"/>
          <p:cNvPicPr>
            <a:picLocks noChangeAspect="1" noChangeArrowheads="1"/>
          </p:cNvPicPr>
          <p:nvPr/>
        </p:nvPicPr>
        <p:blipFill>
          <a:blip r:embed="rId1" cstate="email">
            <a:lum contrast="20000"/>
          </a:blip>
          <a:srcRect/>
          <a:stretch>
            <a:fillRect/>
          </a:stretch>
        </p:blipFill>
        <p:spPr bwMode="auto">
          <a:xfrm>
            <a:off x="1500188" y="1857375"/>
            <a:ext cx="6072187" cy="166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3" name="Picture 6"/>
          <p:cNvPicPr>
            <a:picLocks noChangeAspect="1" noChangeArrowheads="1"/>
          </p:cNvPicPr>
          <p:nvPr/>
        </p:nvPicPr>
        <p:blipFill>
          <a:blip r:embed="rId2" cstate="email">
            <a:lum contrast="20000"/>
          </a:blip>
          <a:srcRect/>
          <a:stretch>
            <a:fillRect/>
          </a:stretch>
        </p:blipFill>
        <p:spPr bwMode="auto">
          <a:xfrm>
            <a:off x="1500188" y="3494088"/>
            <a:ext cx="6072187" cy="166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016521" y="5218113"/>
            <a:ext cx="714375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最高气温是指这天内温度的最高值；最低气温是指这天内温度的最低值。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标题 2"/>
          <p:cNvSpPr>
            <a:spLocks noGrp="1"/>
          </p:cNvSpPr>
          <p:nvPr>
            <p:ph type="title"/>
          </p:nvPr>
        </p:nvSpPr>
        <p:spPr>
          <a:xfrm>
            <a:off x="1259632" y="980728"/>
            <a:ext cx="7286625" cy="1143000"/>
          </a:xfrm>
        </p:spPr>
        <p:txBody>
          <a:bodyPr/>
          <a:lstStyle/>
          <a:p>
            <a:pPr eaLnBrk="1" hangingPunct="1"/>
            <a:r>
              <a:rPr lang="en-US" altLang="zh-CN" sz="3200" dirty="0" smtClean="0">
                <a:latin typeface="黑体" panose="02010609060101010101" pitchFamily="2" charset="-122"/>
                <a:ea typeface="黑体" panose="02010609060101010101" pitchFamily="2" charset="-122"/>
              </a:rPr>
              <a:t>-15</a:t>
            </a:r>
            <a:r>
              <a:rPr lang="zh-CN" altLang="en-US" sz="3200" dirty="0" smtClean="0">
                <a:latin typeface="黑体" panose="02010609060101010101" pitchFamily="2" charset="-122"/>
                <a:ea typeface="黑体" panose="02010609060101010101" pitchFamily="2" charset="-122"/>
              </a:rPr>
              <a:t>℃和</a:t>
            </a:r>
            <a:r>
              <a:rPr lang="en-US" altLang="zh-CN" sz="3200" dirty="0" smtClean="0">
                <a:latin typeface="黑体" panose="02010609060101010101" pitchFamily="2" charset="-122"/>
                <a:ea typeface="黑体" panose="02010609060101010101" pitchFamily="2" charset="-122"/>
              </a:rPr>
              <a:t>-3</a:t>
            </a:r>
            <a:r>
              <a:rPr lang="zh-CN" altLang="en-US" sz="3200" dirty="0" smtClean="0">
                <a:latin typeface="黑体" panose="02010609060101010101" pitchFamily="2" charset="-122"/>
                <a:ea typeface="黑体" panose="02010609060101010101" pitchFamily="2" charset="-122"/>
              </a:rPr>
              <a:t>摄氏度，哪个温度低，低多少度？</a:t>
            </a:r>
            <a:endParaRPr lang="zh-CN" altLang="en-US" sz="3200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379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1" cstate="email">
            <a:lum contrast="20000"/>
          </a:blip>
          <a:srcRect/>
          <a:stretch>
            <a:fillRect/>
          </a:stretch>
        </p:blipFill>
        <p:spPr>
          <a:xfrm>
            <a:off x="1000125" y="2260600"/>
            <a:ext cx="7143750" cy="1954213"/>
          </a:xfrm>
          <a:noFill/>
        </p:spPr>
      </p:pic>
      <p:sp>
        <p:nvSpPr>
          <p:cNvPr id="33794" name="文本占位符 1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latin typeface="黑体" panose="02010609060101010101" pitchFamily="2" charset="-122"/>
                <a:ea typeface="黑体" panose="02010609060101010101" pitchFamily="2" charset="-122"/>
              </a:rPr>
              <a:t>新知探究</a:t>
            </a:r>
            <a:endParaRPr lang="zh-CN" altLang="en-US" smtClean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000125" y="4422775"/>
            <a:ext cx="714375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-15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℃表示比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0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℃低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15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度；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-3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℃表示比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0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℃低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度，所以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-15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℃温度低。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928937" y="5645151"/>
            <a:ext cx="35718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低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12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℃。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标题 2"/>
          <p:cNvSpPr>
            <a:spLocks noGrp="1"/>
          </p:cNvSpPr>
          <p:nvPr>
            <p:ph type="title"/>
          </p:nvPr>
        </p:nvSpPr>
        <p:spPr>
          <a:xfrm>
            <a:off x="1331640" y="836712"/>
            <a:ext cx="7143750" cy="1143000"/>
          </a:xfrm>
        </p:spPr>
        <p:txBody>
          <a:bodyPr/>
          <a:lstStyle/>
          <a:p>
            <a:r>
              <a:rPr lang="zh-CN" altLang="en-US" sz="3200" dirty="0" smtClean="0">
                <a:latin typeface="黑体" panose="02010609060101010101" pitchFamily="2" charset="-122"/>
                <a:ea typeface="黑体" panose="02010609060101010101" pitchFamily="2" charset="-122"/>
              </a:rPr>
              <a:t>把北京、哈尔滨、昆明和海口四个城市的最低气温从低到高的顺序排一下。</a:t>
            </a:r>
            <a:endParaRPr lang="zh-CN" altLang="en-US" sz="3200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1000125" y="5572125"/>
            <a:ext cx="7143750" cy="714375"/>
          </a:xfrm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-15</a:t>
            </a:r>
            <a:r>
              <a:rPr lang="zh-CN" altLang="en-US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℃＜</a:t>
            </a:r>
            <a:r>
              <a:rPr lang="en-US" altLang="zh-CN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-3</a:t>
            </a:r>
            <a:r>
              <a:rPr lang="zh-CN" altLang="en-US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℃＜</a:t>
            </a:r>
            <a:r>
              <a:rPr lang="en-US" altLang="zh-CN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℃＜</a:t>
            </a:r>
            <a:r>
              <a:rPr lang="en-US" altLang="zh-CN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19</a:t>
            </a:r>
            <a:r>
              <a:rPr lang="zh-CN" altLang="en-US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℃</a:t>
            </a:r>
            <a:endParaRPr lang="zh-CN" altLang="en-US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4818" name="文本占位符 1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zh-CN" altLang="en-US" smtClean="0">
                <a:latin typeface="黑体" panose="02010609060101010101" pitchFamily="2" charset="-122"/>
                <a:ea typeface="黑体" panose="02010609060101010101" pitchFamily="2" charset="-122"/>
              </a:rPr>
              <a:t>新知探究</a:t>
            </a:r>
            <a:endParaRPr lang="zh-CN" altLang="en-US" smtClean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4821" name="Picture 5"/>
          <p:cNvPicPr>
            <a:picLocks noChangeAspect="1" noChangeArrowheads="1"/>
          </p:cNvPicPr>
          <p:nvPr/>
        </p:nvPicPr>
        <p:blipFill>
          <a:blip r:embed="rId1" cstate="email">
            <a:lum contrast="20000"/>
          </a:blip>
          <a:srcRect/>
          <a:stretch>
            <a:fillRect/>
          </a:stretch>
        </p:blipFill>
        <p:spPr bwMode="auto">
          <a:xfrm>
            <a:off x="1500188" y="2052638"/>
            <a:ext cx="6072187" cy="166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2" name="Picture 6"/>
          <p:cNvPicPr>
            <a:picLocks noChangeAspect="1" noChangeArrowheads="1"/>
          </p:cNvPicPr>
          <p:nvPr/>
        </p:nvPicPr>
        <p:blipFill>
          <a:blip r:embed="rId2" cstate="email">
            <a:lum contrast="20000"/>
          </a:blip>
          <a:srcRect/>
          <a:stretch>
            <a:fillRect/>
          </a:stretch>
        </p:blipFill>
        <p:spPr bwMode="auto">
          <a:xfrm>
            <a:off x="1500187" y="3789040"/>
            <a:ext cx="6072187" cy="166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内容占位符 5"/>
          <p:cNvSpPr>
            <a:spLocks noGrp="1"/>
          </p:cNvSpPr>
          <p:nvPr>
            <p:ph idx="1"/>
          </p:nvPr>
        </p:nvSpPr>
        <p:spPr>
          <a:xfrm>
            <a:off x="1000125" y="2000250"/>
            <a:ext cx="7143750" cy="1643063"/>
          </a:xfrm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dirty="0" smtClean="0"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读出下面的温度。</a:t>
            </a:r>
            <a:endParaRPr lang="en-US" altLang="zh-CN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endParaRPr lang="en-US" altLang="zh-CN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dirty="0" smtClean="0">
                <a:latin typeface="黑体" panose="02010609060101010101" pitchFamily="2" charset="-122"/>
                <a:ea typeface="黑体" panose="02010609060101010101" pitchFamily="2" charset="-122"/>
              </a:rPr>
              <a:t>27</a:t>
            </a:r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℃    </a:t>
            </a:r>
            <a:r>
              <a:rPr lang="en-US" altLang="zh-CN" dirty="0" smtClean="0">
                <a:latin typeface="黑体" panose="02010609060101010101" pitchFamily="2" charset="-122"/>
                <a:ea typeface="黑体" panose="02010609060101010101" pitchFamily="2" charset="-122"/>
              </a:rPr>
              <a:t>-11</a:t>
            </a:r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℃</a:t>
            </a:r>
            <a:r>
              <a:rPr lang="en-US" altLang="zh-CN" dirty="0" smtClean="0">
                <a:latin typeface="黑体" panose="02010609060101010101" pitchFamily="2" charset="-122"/>
                <a:ea typeface="黑体" panose="02010609060101010101" pitchFamily="2" charset="-122"/>
              </a:rPr>
              <a:t>    95</a:t>
            </a:r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℃    </a:t>
            </a:r>
            <a:r>
              <a:rPr lang="en-US" altLang="zh-CN" dirty="0" smtClean="0">
                <a:latin typeface="黑体" panose="02010609060101010101" pitchFamily="2" charset="-122"/>
                <a:ea typeface="黑体" panose="02010609060101010101" pitchFamily="2" charset="-122"/>
              </a:rPr>
              <a:t>-24</a:t>
            </a:r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℃</a:t>
            </a:r>
            <a:endParaRPr lang="zh-CN" altLang="en-US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5843" name="文本占位符 6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巩固练习</a:t>
            </a:r>
            <a:endParaRPr lang="zh-CN" altLang="en-US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内容占位符 3"/>
          <p:cNvSpPr txBox="1"/>
          <p:nvPr/>
        </p:nvSpPr>
        <p:spPr bwMode="auto">
          <a:xfrm>
            <a:off x="1000125" y="3786188"/>
            <a:ext cx="714375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en-US" altLang="zh-CN" sz="3200" dirty="0">
                <a:latin typeface="黑体" panose="02010609060101010101" pitchFamily="2" charset="-122"/>
                <a:ea typeface="黑体" panose="02010609060101010101" pitchFamily="2" charset="-122"/>
              </a:rPr>
              <a:t>27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℃  读作：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零上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27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度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内容占位符 3"/>
          <p:cNvSpPr txBox="1"/>
          <p:nvPr/>
        </p:nvSpPr>
        <p:spPr bwMode="auto">
          <a:xfrm>
            <a:off x="928688" y="4394200"/>
            <a:ext cx="714375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en-US" altLang="zh-CN" sz="3200" dirty="0">
                <a:latin typeface="黑体" panose="02010609060101010101" pitchFamily="2" charset="-122"/>
                <a:ea typeface="黑体" panose="02010609060101010101" pitchFamily="2" charset="-122"/>
              </a:rPr>
              <a:t>-11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℃  读作：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零下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11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度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内容占位符 3"/>
          <p:cNvSpPr txBox="1"/>
          <p:nvPr/>
        </p:nvSpPr>
        <p:spPr bwMode="auto">
          <a:xfrm>
            <a:off x="1000125" y="5000625"/>
            <a:ext cx="714375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en-US" altLang="zh-CN" sz="3200" dirty="0">
                <a:latin typeface="黑体" panose="02010609060101010101" pitchFamily="2" charset="-122"/>
                <a:ea typeface="黑体" panose="02010609060101010101" pitchFamily="2" charset="-122"/>
              </a:rPr>
              <a:t>95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℃  读作：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零上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95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度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内容占位符 3"/>
          <p:cNvSpPr txBox="1"/>
          <p:nvPr/>
        </p:nvSpPr>
        <p:spPr bwMode="auto">
          <a:xfrm>
            <a:off x="928688" y="5608638"/>
            <a:ext cx="714375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en-US" altLang="zh-CN" sz="3200" dirty="0">
                <a:latin typeface="黑体" panose="02010609060101010101" pitchFamily="2" charset="-122"/>
                <a:ea typeface="黑体" panose="02010609060101010101" pitchFamily="2" charset="-122"/>
              </a:rPr>
              <a:t>-24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℃  读作：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零下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24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度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build="p"/>
      <p:bldP spid="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zh-CN" dirty="0" smtClean="0"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写出下面温度。</a:t>
            </a:r>
            <a:endParaRPr lang="en-US" altLang="zh-CN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zh-CN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零上</a:t>
            </a:r>
            <a:r>
              <a:rPr lang="en-US" altLang="zh-CN" dirty="0" smtClean="0">
                <a:latin typeface="黑体" panose="02010609060101010101" pitchFamily="2" charset="-122"/>
                <a:ea typeface="黑体" panose="02010609060101010101" pitchFamily="2" charset="-122"/>
              </a:rPr>
              <a:t>31</a:t>
            </a:r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度</a:t>
            </a:r>
            <a:endParaRPr lang="en-US" altLang="zh-CN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zh-CN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零下</a:t>
            </a:r>
            <a:r>
              <a:rPr lang="en-US" altLang="zh-CN" dirty="0" smtClean="0">
                <a:latin typeface="黑体" panose="02010609060101010101" pitchFamily="2" charset="-122"/>
                <a:ea typeface="黑体" panose="02010609060101010101" pitchFamily="2" charset="-122"/>
              </a:rPr>
              <a:t>45</a:t>
            </a:r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度</a:t>
            </a:r>
            <a:endParaRPr lang="en-US" altLang="zh-CN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zh-CN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零下</a:t>
            </a:r>
            <a:r>
              <a:rPr lang="en-US" altLang="zh-CN" dirty="0" smtClean="0">
                <a:latin typeface="黑体" panose="02010609060101010101" pitchFamily="2" charset="-122"/>
                <a:ea typeface="黑体" panose="02010609060101010101" pitchFamily="2" charset="-122"/>
              </a:rPr>
              <a:t>12</a:t>
            </a:r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度</a:t>
            </a:r>
            <a:endParaRPr lang="zh-CN" altLang="en-US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6867" name="文本占位符 3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zh-CN" altLang="en-US" smtClean="0">
                <a:latin typeface="黑体" panose="02010609060101010101" pitchFamily="2" charset="-122"/>
                <a:ea typeface="黑体" panose="02010609060101010101" pitchFamily="2" charset="-122"/>
              </a:rPr>
              <a:t>巩固练习</a:t>
            </a:r>
            <a:endParaRPr lang="zh-CN" altLang="en-US" smtClean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内容占位符 3"/>
          <p:cNvSpPr txBox="1"/>
          <p:nvPr/>
        </p:nvSpPr>
        <p:spPr bwMode="auto">
          <a:xfrm>
            <a:off x="4572000" y="2987675"/>
            <a:ext cx="371475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写作：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31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℃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内容占位符 3"/>
          <p:cNvSpPr txBox="1"/>
          <p:nvPr/>
        </p:nvSpPr>
        <p:spPr bwMode="auto">
          <a:xfrm>
            <a:off x="4572000" y="3976688"/>
            <a:ext cx="371475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写作：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-45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℃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内容占位符 3"/>
          <p:cNvSpPr txBox="1"/>
          <p:nvPr/>
        </p:nvSpPr>
        <p:spPr bwMode="auto">
          <a:xfrm>
            <a:off x="4572000" y="4929188"/>
            <a:ext cx="371475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写作：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-12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℃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build="p"/>
    </p:bldLst>
  </p:timing>
</p:sld>
</file>

<file path=ppt/tags/tag1.xml><?xml version="1.0" encoding="utf-8"?>
<p:tagLst xmlns:p="http://schemas.openxmlformats.org/presentationml/2006/main">
  <p:tag name="KSO_WPP_MARK_KEY" val="236904be-ddd2-4b5c-8559-ea44cdab3bb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1387</Words>
  <Application>WPS 演示</Application>
  <PresentationFormat>全屏显示(4:3)</PresentationFormat>
  <Paragraphs>96</Paragraphs>
  <Slides>10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黑体</vt:lpstr>
      <vt:lpstr>Calibri</vt:lpstr>
      <vt:lpstr>微软雅黑</vt:lpstr>
      <vt:lpstr>Calibri</vt:lpstr>
      <vt:lpstr>Arial</vt:lpstr>
      <vt:lpstr>Arial Unicode MS</vt:lpstr>
      <vt:lpstr>第一PPT模板网-WWW.1PPT.COM</vt:lpstr>
      <vt:lpstr>PowerPoint 演示文稿</vt:lpstr>
      <vt:lpstr>观察下图，你发现了什么？</vt:lpstr>
      <vt:lpstr>PowerPoint 演示文稿</vt:lpstr>
      <vt:lpstr>PowerPoint 演示文稿</vt:lpstr>
      <vt:lpstr>这天最高气温、最低气温各指的是什么？</vt:lpstr>
      <vt:lpstr>-15℃和-3摄氏度，哪个温度低，低多少度？</vt:lpstr>
      <vt:lpstr>把北京、哈尔滨、昆明和海口四个城市的最低气温从低到高的顺序排一下。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keywords>第一PPT模板网-WWW.1PPT.COM</cp:keywords>
  <dc:description>第一PPT模板网-WWW.1PPT.COM</dc:description>
  <dc:subject>第一PPT模板网-WWW.1PPT.COM</dc:subject>
  <cp:lastModifiedBy>小树</cp:lastModifiedBy>
  <cp:revision>4</cp:revision>
  <dcterms:created xsi:type="dcterms:W3CDTF">2015-02-04T07:45:00Z</dcterms:created>
  <dcterms:modified xsi:type="dcterms:W3CDTF">2023-02-14T02:51:54Z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2FCF512E12224102B1D8287088BF1DD0</vt:lpwstr>
  </property>
  <property fmtid="{D5CDD505-2E9C-101B-9397-08002B2CF9AE}" pid="3" name="KSOProductBuildVer">
    <vt:lpwstr>2052-11.1.0.13703</vt:lpwstr>
  </property>
</Properties>
</file>