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20"/>
  </p:notesMasterIdLst>
  <p:sldIdLst>
    <p:sldId id="256" r:id="rId3"/>
    <p:sldId id="299" r:id="rId4"/>
    <p:sldId id="351" r:id="rId5"/>
    <p:sldId id="287" r:id="rId6"/>
    <p:sldId id="288" r:id="rId7"/>
    <p:sldId id="346" r:id="rId8"/>
    <p:sldId id="336" r:id="rId9"/>
    <p:sldId id="337" r:id="rId10"/>
    <p:sldId id="347" r:id="rId11"/>
    <p:sldId id="348" r:id="rId12"/>
    <p:sldId id="349" r:id="rId13"/>
    <p:sldId id="289" r:id="rId14"/>
    <p:sldId id="343" r:id="rId15"/>
    <p:sldId id="344" r:id="rId16"/>
    <p:sldId id="350" r:id="rId17"/>
    <p:sldId id="290" r:id="rId18"/>
    <p:sldId id="277" r:id="rId19"/>
  </p:sldIdLst>
  <p:sldSz cx="12192000" cy="6858000"/>
  <p:notesSz cx="7103745" cy="10234295"/>
  <p:embeddedFontLst>
    <p:embeddedFont>
      <p:font typeface="微软雅黑" panose="020B0503020204020204" charset="-122"/>
      <p:regular r:id="rId24"/>
    </p:embeddedFont>
    <p:embeddedFont>
      <p:font typeface="楷体" panose="02010609060101010101" pitchFamily="49" charset="-122"/>
      <p:regular r:id="rId25"/>
    </p:embeddedFont>
    <p:embeddedFont>
      <p:font typeface="Calibri" panose="020F0502020204030204" charset="0"/>
      <p:regular r:id="rId26"/>
      <p:bold r:id="rId27"/>
      <p:italic r:id="rId28"/>
      <p:boldItalic r:id="rId29"/>
    </p:embeddedFont>
    <p:embeddedFont>
      <p:font typeface="Franklin Gothic Medium" panose="020B0603020102020204" charset="0"/>
      <p:regular r:id="rId30"/>
      <p:italic r:id="rId31"/>
    </p:embeddedFont>
  </p:embeddedFontLst>
  <p:custDataLst>
    <p:tags r:id="rId32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00FF"/>
    <a:srgbClr val="0000FF"/>
    <a:srgbClr val="18CE21"/>
    <a:srgbClr val="1AE023"/>
    <a:srgbClr val="00923F"/>
    <a:srgbClr val="82A337"/>
    <a:srgbClr val="A1C450"/>
    <a:srgbClr val="202020"/>
    <a:srgbClr val="323232"/>
    <a:srgbClr val="CC33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>
        <p:scale>
          <a:sx n="100" d="100"/>
          <a:sy n="100" d="100"/>
        </p:scale>
        <p:origin x="-936" y="-43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2" Type="http://schemas.openxmlformats.org/officeDocument/2006/relationships/tags" Target="tags/tag1.xml"/><Relationship Id="rId31" Type="http://schemas.openxmlformats.org/officeDocument/2006/relationships/font" Target="fonts/font8.fntdata"/><Relationship Id="rId30" Type="http://schemas.openxmlformats.org/officeDocument/2006/relationships/font" Target="fonts/font7.fntdata"/><Relationship Id="rId3" Type="http://schemas.openxmlformats.org/officeDocument/2006/relationships/slide" Target="slides/slide1.xml"/><Relationship Id="rId29" Type="http://schemas.openxmlformats.org/officeDocument/2006/relationships/font" Target="fonts/font6.fntdata"/><Relationship Id="rId28" Type="http://schemas.openxmlformats.org/officeDocument/2006/relationships/font" Target="fonts/font5.fntdata"/><Relationship Id="rId27" Type="http://schemas.openxmlformats.org/officeDocument/2006/relationships/font" Target="fonts/font4.fntdata"/><Relationship Id="rId26" Type="http://schemas.openxmlformats.org/officeDocument/2006/relationships/font" Target="fonts/font3.fntdata"/><Relationship Id="rId25" Type="http://schemas.openxmlformats.org/officeDocument/2006/relationships/font" Target="fonts/font2.fntdata"/><Relationship Id="rId24" Type="http://schemas.openxmlformats.org/officeDocument/2006/relationships/font" Target="fonts/font1.fntdata"/><Relationship Id="rId23" Type="http://schemas.openxmlformats.org/officeDocument/2006/relationships/tableStyles" Target="tableStyles.xml"/><Relationship Id="rId22" Type="http://schemas.openxmlformats.org/officeDocument/2006/relationships/viewProps" Target="viewProps.xml"/><Relationship Id="rId21" Type="http://schemas.openxmlformats.org/officeDocument/2006/relationships/presProps" Target="presProps.xml"/><Relationship Id="rId20" Type="http://schemas.openxmlformats.org/officeDocument/2006/relationships/notesMaster" Target="notesMasters/notesMaster1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4024313" y="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CB1636C-B82B-4EA1-82A4-44D18CBFC377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482600" y="1279525"/>
            <a:ext cx="6140450" cy="34544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711200" y="4926013"/>
            <a:ext cx="5683250" cy="4029075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第二级</a:t>
            </a:r>
            <a:endParaRPr lang="zh-CN" altLang="en-US"/>
          </a:p>
          <a:p>
            <a:pPr lvl="2"/>
            <a:r>
              <a:rPr lang="zh-CN" altLang="en-US"/>
              <a:t>第三级</a:t>
            </a:r>
            <a:endParaRPr lang="zh-CN" altLang="en-US"/>
          </a:p>
          <a:p>
            <a:pPr lvl="3"/>
            <a:r>
              <a:rPr lang="zh-CN" altLang="en-US"/>
              <a:t>第四级</a:t>
            </a:r>
            <a:endParaRPr lang="zh-CN" altLang="en-US"/>
          </a:p>
          <a:p>
            <a:pPr lvl="4"/>
            <a:r>
              <a:rPr lang="zh-CN" altLang="en-US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9721850"/>
            <a:ext cx="3078163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4024313" y="9721850"/>
            <a:ext cx="3078162" cy="51276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04942EA-8533-4FF3-AD87-4DC6A42C6946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首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 userDrawn="1"/>
        </p:nvSpPr>
        <p:spPr>
          <a:xfrm>
            <a:off x="2531522" y="2402005"/>
            <a:ext cx="7128955" cy="2307560"/>
          </a:xfrm>
          <a:custGeom>
            <a:avLst/>
            <a:gdLst/>
            <a:ahLst/>
            <a:cxnLst/>
            <a:rect l="l" t="t" r="r" b="b"/>
            <a:pathLst>
              <a:path w="5564915" h="1801295">
                <a:moveTo>
                  <a:pt x="410468" y="1114127"/>
                </a:moveTo>
                <a:cubicBezTo>
                  <a:pt x="406803" y="1117792"/>
                  <a:pt x="380538" y="1134590"/>
                  <a:pt x="331673" y="1164520"/>
                </a:cubicBezTo>
                <a:cubicBezTo>
                  <a:pt x="282807" y="1194449"/>
                  <a:pt x="233331" y="1221631"/>
                  <a:pt x="183244" y="1246063"/>
                </a:cubicBezTo>
                <a:lnTo>
                  <a:pt x="417798" y="1202085"/>
                </a:lnTo>
                <a:lnTo>
                  <a:pt x="417798" y="1158106"/>
                </a:lnTo>
                <a:lnTo>
                  <a:pt x="513085" y="1158106"/>
                </a:lnTo>
                <a:lnTo>
                  <a:pt x="549734" y="1114127"/>
                </a:lnTo>
                <a:close/>
                <a:moveTo>
                  <a:pt x="3166467" y="1040829"/>
                </a:moveTo>
                <a:cubicBezTo>
                  <a:pt x="3164024" y="1049381"/>
                  <a:pt x="3142034" y="1098552"/>
                  <a:pt x="3100499" y="1188341"/>
                </a:cubicBezTo>
                <a:cubicBezTo>
                  <a:pt x="3058963" y="1278131"/>
                  <a:pt x="3010098" y="1363340"/>
                  <a:pt x="2953903" y="1443968"/>
                </a:cubicBezTo>
                <a:cubicBezTo>
                  <a:pt x="2964898" y="1451297"/>
                  <a:pt x="3005517" y="1448243"/>
                  <a:pt x="3075761" y="1434805"/>
                </a:cubicBezTo>
                <a:cubicBezTo>
                  <a:pt x="3146005" y="1421367"/>
                  <a:pt x="3176240" y="1360897"/>
                  <a:pt x="3166467" y="1253393"/>
                </a:cubicBezTo>
                <a:close/>
                <a:moveTo>
                  <a:pt x="776957" y="798947"/>
                </a:moveTo>
                <a:cubicBezTo>
                  <a:pt x="776957" y="800168"/>
                  <a:pt x="747638" y="827044"/>
                  <a:pt x="689000" y="879574"/>
                </a:cubicBezTo>
                <a:cubicBezTo>
                  <a:pt x="685335" y="884461"/>
                  <a:pt x="678005" y="889347"/>
                  <a:pt x="667010" y="894234"/>
                </a:cubicBezTo>
                <a:lnTo>
                  <a:pt x="901311" y="894234"/>
                </a:lnTo>
                <a:lnTo>
                  <a:pt x="835595" y="798947"/>
                </a:lnTo>
                <a:close/>
                <a:moveTo>
                  <a:pt x="1304702" y="608372"/>
                </a:moveTo>
                <a:cubicBezTo>
                  <a:pt x="1304702" y="614480"/>
                  <a:pt x="1309283" y="647159"/>
                  <a:pt x="1318445" y="706408"/>
                </a:cubicBezTo>
                <a:cubicBezTo>
                  <a:pt x="1327607" y="765657"/>
                  <a:pt x="1340129" y="816049"/>
                  <a:pt x="1356010" y="857585"/>
                </a:cubicBezTo>
                <a:cubicBezTo>
                  <a:pt x="1356010" y="861250"/>
                  <a:pt x="1359675" y="849034"/>
                  <a:pt x="1367005" y="820936"/>
                </a:cubicBezTo>
                <a:cubicBezTo>
                  <a:pt x="1374335" y="792838"/>
                  <a:pt x="1385329" y="734200"/>
                  <a:pt x="1399989" y="645021"/>
                </a:cubicBezTo>
                <a:cubicBezTo>
                  <a:pt x="1398767" y="640135"/>
                  <a:pt x="1401211" y="627918"/>
                  <a:pt x="1407319" y="608372"/>
                </a:cubicBezTo>
                <a:close/>
                <a:moveTo>
                  <a:pt x="5050222" y="527745"/>
                </a:moveTo>
                <a:lnTo>
                  <a:pt x="5050222" y="769627"/>
                </a:lnTo>
                <a:cubicBezTo>
                  <a:pt x="5056329" y="770849"/>
                  <a:pt x="5080151" y="765352"/>
                  <a:pt x="5121686" y="753135"/>
                </a:cubicBezTo>
                <a:cubicBezTo>
                  <a:pt x="5163222" y="740919"/>
                  <a:pt x="5185822" y="721984"/>
                  <a:pt x="5189487" y="696330"/>
                </a:cubicBezTo>
                <a:cubicBezTo>
                  <a:pt x="5191930" y="696330"/>
                  <a:pt x="5186738" y="682281"/>
                  <a:pt x="5173912" y="654183"/>
                </a:cubicBezTo>
                <a:cubicBezTo>
                  <a:pt x="5161084" y="626086"/>
                  <a:pt x="5119854" y="583940"/>
                  <a:pt x="5050222" y="527745"/>
                </a:cubicBezTo>
                <a:close/>
                <a:moveTo>
                  <a:pt x="601042" y="447117"/>
                </a:moveTo>
                <a:lnTo>
                  <a:pt x="601042" y="505755"/>
                </a:lnTo>
                <a:lnTo>
                  <a:pt x="637691" y="505755"/>
                </a:lnTo>
                <a:lnTo>
                  <a:pt x="681670" y="447117"/>
                </a:lnTo>
                <a:close/>
                <a:moveTo>
                  <a:pt x="5050222" y="278532"/>
                </a:moveTo>
                <a:lnTo>
                  <a:pt x="5050222" y="432457"/>
                </a:lnTo>
                <a:lnTo>
                  <a:pt x="5182158" y="278532"/>
                </a:lnTo>
                <a:close/>
                <a:moveTo>
                  <a:pt x="4133999" y="21989"/>
                </a:moveTo>
                <a:lnTo>
                  <a:pt x="4493158" y="21989"/>
                </a:lnTo>
                <a:lnTo>
                  <a:pt x="4493158" y="102617"/>
                </a:lnTo>
                <a:lnTo>
                  <a:pt x="4683733" y="102617"/>
                </a:lnTo>
                <a:lnTo>
                  <a:pt x="4683733" y="322511"/>
                </a:lnTo>
                <a:lnTo>
                  <a:pt x="4478499" y="322511"/>
                </a:lnTo>
                <a:cubicBezTo>
                  <a:pt x="4479720" y="326175"/>
                  <a:pt x="4477277" y="340835"/>
                  <a:pt x="4471169" y="366489"/>
                </a:cubicBezTo>
                <a:lnTo>
                  <a:pt x="4661743" y="366489"/>
                </a:lnTo>
                <a:lnTo>
                  <a:pt x="4661743" y="593713"/>
                </a:lnTo>
                <a:lnTo>
                  <a:pt x="4463839" y="593713"/>
                </a:lnTo>
                <a:cubicBezTo>
                  <a:pt x="4461396" y="592491"/>
                  <a:pt x="4458952" y="602264"/>
                  <a:pt x="4456509" y="623032"/>
                </a:cubicBezTo>
                <a:cubicBezTo>
                  <a:pt x="4454066" y="627918"/>
                  <a:pt x="4451623" y="632805"/>
                  <a:pt x="4449179" y="637691"/>
                </a:cubicBezTo>
                <a:lnTo>
                  <a:pt x="4683733" y="637691"/>
                </a:lnTo>
                <a:lnTo>
                  <a:pt x="4683733" y="872244"/>
                </a:lnTo>
                <a:lnTo>
                  <a:pt x="4412531" y="872244"/>
                </a:lnTo>
                <a:cubicBezTo>
                  <a:pt x="4411309" y="875909"/>
                  <a:pt x="4396955" y="899731"/>
                  <a:pt x="4369468" y="943710"/>
                </a:cubicBezTo>
                <a:cubicBezTo>
                  <a:pt x="4341981" y="987689"/>
                  <a:pt x="4302584" y="1034721"/>
                  <a:pt x="4251275" y="1084808"/>
                </a:cubicBezTo>
                <a:lnTo>
                  <a:pt x="4507818" y="1084808"/>
                </a:lnTo>
                <a:lnTo>
                  <a:pt x="4507818" y="930883"/>
                </a:lnTo>
                <a:lnTo>
                  <a:pt x="4727711" y="930883"/>
                </a:lnTo>
                <a:lnTo>
                  <a:pt x="4727711" y="36649"/>
                </a:lnTo>
                <a:lnTo>
                  <a:pt x="5519328" y="36649"/>
                </a:lnTo>
                <a:lnTo>
                  <a:pt x="5519328" y="307851"/>
                </a:lnTo>
                <a:lnTo>
                  <a:pt x="5402051" y="454447"/>
                </a:lnTo>
                <a:cubicBezTo>
                  <a:pt x="5409381" y="458112"/>
                  <a:pt x="5437784" y="489263"/>
                  <a:pt x="5487260" y="547901"/>
                </a:cubicBezTo>
                <a:cubicBezTo>
                  <a:pt x="5536736" y="606540"/>
                  <a:pt x="5562084" y="675562"/>
                  <a:pt x="5563306" y="754968"/>
                </a:cubicBezTo>
                <a:cubicBezTo>
                  <a:pt x="5570636" y="764741"/>
                  <a:pt x="5552922" y="807193"/>
                  <a:pt x="5510166" y="882323"/>
                </a:cubicBezTo>
                <a:cubicBezTo>
                  <a:pt x="5467408" y="957453"/>
                  <a:pt x="5353186" y="1010289"/>
                  <a:pt x="5167498" y="1040829"/>
                </a:cubicBezTo>
                <a:lnTo>
                  <a:pt x="5050222" y="798947"/>
                </a:lnTo>
                <a:lnTo>
                  <a:pt x="5050222" y="1048159"/>
                </a:lnTo>
                <a:lnTo>
                  <a:pt x="4844988" y="1048159"/>
                </a:lnTo>
                <a:lnTo>
                  <a:pt x="4844988" y="1084808"/>
                </a:lnTo>
                <a:lnTo>
                  <a:pt x="5409381" y="1084808"/>
                </a:lnTo>
                <a:lnTo>
                  <a:pt x="5409381" y="1531925"/>
                </a:lnTo>
                <a:cubicBezTo>
                  <a:pt x="5410603" y="1534368"/>
                  <a:pt x="5410297" y="1546585"/>
                  <a:pt x="5408464" y="1568574"/>
                </a:cubicBezTo>
                <a:cubicBezTo>
                  <a:pt x="5406632" y="1590563"/>
                  <a:pt x="5394111" y="1616218"/>
                  <a:pt x="5370900" y="1645537"/>
                </a:cubicBezTo>
                <a:cubicBezTo>
                  <a:pt x="5347688" y="1674856"/>
                  <a:pt x="5305542" y="1699899"/>
                  <a:pt x="5244460" y="1720667"/>
                </a:cubicBezTo>
                <a:cubicBezTo>
                  <a:pt x="5183380" y="1741435"/>
                  <a:pt x="5094200" y="1751208"/>
                  <a:pt x="4976924" y="1749986"/>
                </a:cubicBezTo>
                <a:lnTo>
                  <a:pt x="4881637" y="1465957"/>
                </a:lnTo>
                <a:cubicBezTo>
                  <a:pt x="4890188" y="1468400"/>
                  <a:pt x="4923172" y="1468095"/>
                  <a:pt x="4980589" y="1465041"/>
                </a:cubicBezTo>
                <a:cubicBezTo>
                  <a:pt x="5038005" y="1461987"/>
                  <a:pt x="5066103" y="1442746"/>
                  <a:pt x="5064881" y="1407319"/>
                </a:cubicBezTo>
                <a:lnTo>
                  <a:pt x="4844988" y="1407319"/>
                </a:lnTo>
                <a:lnTo>
                  <a:pt x="4844988" y="1786635"/>
                </a:lnTo>
                <a:lnTo>
                  <a:pt x="4507818" y="1786635"/>
                </a:lnTo>
                <a:lnTo>
                  <a:pt x="4507818" y="1407319"/>
                </a:lnTo>
                <a:lnTo>
                  <a:pt x="4302584" y="1407319"/>
                </a:lnTo>
                <a:lnTo>
                  <a:pt x="4302584" y="1727997"/>
                </a:lnTo>
                <a:lnTo>
                  <a:pt x="3972743" y="1727997"/>
                </a:lnTo>
                <a:lnTo>
                  <a:pt x="3972743" y="1165436"/>
                </a:lnTo>
                <a:lnTo>
                  <a:pt x="3848137" y="989521"/>
                </a:lnTo>
                <a:cubicBezTo>
                  <a:pt x="3860353" y="990743"/>
                  <a:pt x="3909218" y="951650"/>
                  <a:pt x="3994733" y="872244"/>
                </a:cubicBezTo>
                <a:lnTo>
                  <a:pt x="3840807" y="872244"/>
                </a:lnTo>
                <a:lnTo>
                  <a:pt x="3840807" y="637691"/>
                </a:lnTo>
                <a:lnTo>
                  <a:pt x="4090020" y="637691"/>
                </a:lnTo>
                <a:lnTo>
                  <a:pt x="4090020" y="635859"/>
                </a:lnTo>
                <a:cubicBezTo>
                  <a:pt x="4090020" y="633416"/>
                  <a:pt x="4090020" y="629140"/>
                  <a:pt x="4090020" y="623032"/>
                </a:cubicBezTo>
                <a:cubicBezTo>
                  <a:pt x="4092463" y="620589"/>
                  <a:pt x="4094907" y="610815"/>
                  <a:pt x="4097350" y="593713"/>
                </a:cubicBezTo>
                <a:lnTo>
                  <a:pt x="3877456" y="593713"/>
                </a:lnTo>
                <a:lnTo>
                  <a:pt x="3877456" y="366489"/>
                </a:lnTo>
                <a:lnTo>
                  <a:pt x="4126669" y="366489"/>
                </a:lnTo>
                <a:cubicBezTo>
                  <a:pt x="4126669" y="362824"/>
                  <a:pt x="4126669" y="348165"/>
                  <a:pt x="4126669" y="322511"/>
                </a:cubicBezTo>
                <a:lnTo>
                  <a:pt x="3833477" y="322511"/>
                </a:lnTo>
                <a:lnTo>
                  <a:pt x="3833477" y="102617"/>
                </a:lnTo>
                <a:lnTo>
                  <a:pt x="4133999" y="102617"/>
                </a:lnTo>
                <a:close/>
                <a:moveTo>
                  <a:pt x="300521" y="7330"/>
                </a:moveTo>
                <a:lnTo>
                  <a:pt x="623032" y="7330"/>
                </a:lnTo>
                <a:lnTo>
                  <a:pt x="623032" y="161255"/>
                </a:lnTo>
                <a:lnTo>
                  <a:pt x="820936" y="161255"/>
                </a:lnTo>
                <a:lnTo>
                  <a:pt x="842925" y="117277"/>
                </a:lnTo>
                <a:lnTo>
                  <a:pt x="1092138" y="212564"/>
                </a:lnTo>
                <a:cubicBezTo>
                  <a:pt x="1090916" y="216229"/>
                  <a:pt x="1077784" y="247991"/>
                  <a:pt x="1052740" y="307851"/>
                </a:cubicBezTo>
                <a:cubicBezTo>
                  <a:pt x="1027697" y="367711"/>
                  <a:pt x="996851" y="433679"/>
                  <a:pt x="960202" y="505755"/>
                </a:cubicBezTo>
                <a:lnTo>
                  <a:pt x="996851" y="505755"/>
                </a:lnTo>
                <a:cubicBezTo>
                  <a:pt x="1000515" y="502090"/>
                  <a:pt x="1024337" y="452309"/>
                  <a:pt x="1068316" y="356411"/>
                </a:cubicBezTo>
                <a:cubicBezTo>
                  <a:pt x="1112295" y="260513"/>
                  <a:pt x="1149555" y="144153"/>
                  <a:pt x="1180095" y="7330"/>
                </a:cubicBezTo>
                <a:lnTo>
                  <a:pt x="1502606" y="43979"/>
                </a:lnTo>
                <a:cubicBezTo>
                  <a:pt x="1501384" y="46422"/>
                  <a:pt x="1494971" y="69022"/>
                  <a:pt x="1483365" y="111779"/>
                </a:cubicBezTo>
                <a:cubicBezTo>
                  <a:pt x="1471760" y="154536"/>
                  <a:pt x="1458627" y="202791"/>
                  <a:pt x="1443967" y="256542"/>
                </a:cubicBezTo>
                <a:lnTo>
                  <a:pt x="1825116" y="256542"/>
                </a:lnTo>
                <a:lnTo>
                  <a:pt x="1825116" y="608372"/>
                </a:lnTo>
                <a:lnTo>
                  <a:pt x="1744489" y="608372"/>
                </a:lnTo>
                <a:cubicBezTo>
                  <a:pt x="1744489" y="616924"/>
                  <a:pt x="1733189" y="687778"/>
                  <a:pt x="1710588" y="820936"/>
                </a:cubicBezTo>
                <a:cubicBezTo>
                  <a:pt x="1687988" y="954094"/>
                  <a:pt x="1647980" y="1098246"/>
                  <a:pt x="1590563" y="1253393"/>
                </a:cubicBezTo>
                <a:cubicBezTo>
                  <a:pt x="1591785" y="1259501"/>
                  <a:pt x="1618050" y="1286072"/>
                  <a:pt x="1669359" y="1333105"/>
                </a:cubicBezTo>
                <a:cubicBezTo>
                  <a:pt x="1720667" y="1380137"/>
                  <a:pt x="1782359" y="1417092"/>
                  <a:pt x="1854436" y="1443968"/>
                </a:cubicBezTo>
                <a:lnTo>
                  <a:pt x="1641872" y="1786635"/>
                </a:lnTo>
                <a:cubicBezTo>
                  <a:pt x="1646758" y="1797630"/>
                  <a:pt x="1556358" y="1722499"/>
                  <a:pt x="1370670" y="1561244"/>
                </a:cubicBezTo>
                <a:cubicBezTo>
                  <a:pt x="1365783" y="1564909"/>
                  <a:pt x="1328524" y="1593617"/>
                  <a:pt x="1258891" y="1647369"/>
                </a:cubicBezTo>
                <a:cubicBezTo>
                  <a:pt x="1189258" y="1701121"/>
                  <a:pt x="1114127" y="1752429"/>
                  <a:pt x="1033500" y="1801295"/>
                </a:cubicBezTo>
                <a:lnTo>
                  <a:pt x="813606" y="1531925"/>
                </a:lnTo>
                <a:cubicBezTo>
                  <a:pt x="819714" y="1531925"/>
                  <a:pt x="861250" y="1508103"/>
                  <a:pt x="938212" y="1460460"/>
                </a:cubicBezTo>
                <a:cubicBezTo>
                  <a:pt x="1015175" y="1412816"/>
                  <a:pt x="1088473" y="1346237"/>
                  <a:pt x="1158106" y="1260723"/>
                </a:cubicBezTo>
                <a:cubicBezTo>
                  <a:pt x="1153219" y="1266831"/>
                  <a:pt x="1111684" y="1159328"/>
                  <a:pt x="1033500" y="938212"/>
                </a:cubicBezTo>
                <a:lnTo>
                  <a:pt x="982191" y="1011510"/>
                </a:lnTo>
                <a:lnTo>
                  <a:pt x="901563" y="894600"/>
                </a:lnTo>
                <a:lnTo>
                  <a:pt x="901563" y="1055489"/>
                </a:lnTo>
                <a:lnTo>
                  <a:pt x="820936" y="1165436"/>
                </a:lnTo>
                <a:lnTo>
                  <a:pt x="1011510" y="1128787"/>
                </a:lnTo>
                <a:lnTo>
                  <a:pt x="1011510" y="1378000"/>
                </a:lnTo>
                <a:lnTo>
                  <a:pt x="740308" y="1421978"/>
                </a:lnTo>
                <a:lnTo>
                  <a:pt x="740308" y="1610720"/>
                </a:lnTo>
                <a:cubicBezTo>
                  <a:pt x="741530" y="1614385"/>
                  <a:pt x="737559" y="1633626"/>
                  <a:pt x="728397" y="1668442"/>
                </a:cubicBezTo>
                <a:cubicBezTo>
                  <a:pt x="719235" y="1703259"/>
                  <a:pt x="693886" y="1730440"/>
                  <a:pt x="652351" y="1749986"/>
                </a:cubicBezTo>
                <a:cubicBezTo>
                  <a:pt x="654794" y="1751208"/>
                  <a:pt x="628834" y="1757011"/>
                  <a:pt x="574472" y="1767394"/>
                </a:cubicBezTo>
                <a:cubicBezTo>
                  <a:pt x="520109" y="1777778"/>
                  <a:pt x="421462" y="1784192"/>
                  <a:pt x="278532" y="1786635"/>
                </a:cubicBezTo>
                <a:lnTo>
                  <a:pt x="190574" y="1546585"/>
                </a:lnTo>
                <a:cubicBezTo>
                  <a:pt x="196683" y="1547806"/>
                  <a:pt x="224780" y="1549028"/>
                  <a:pt x="274867" y="1550250"/>
                </a:cubicBezTo>
                <a:cubicBezTo>
                  <a:pt x="324954" y="1551471"/>
                  <a:pt x="360381" y="1550250"/>
                  <a:pt x="381149" y="1546585"/>
                </a:cubicBezTo>
                <a:cubicBezTo>
                  <a:pt x="393365" y="1551471"/>
                  <a:pt x="405581" y="1534368"/>
                  <a:pt x="417798" y="1495276"/>
                </a:cubicBezTo>
                <a:lnTo>
                  <a:pt x="417798" y="1465957"/>
                </a:lnTo>
                <a:lnTo>
                  <a:pt x="73298" y="1517266"/>
                </a:lnTo>
                <a:lnTo>
                  <a:pt x="43978" y="1268053"/>
                </a:lnTo>
                <a:lnTo>
                  <a:pt x="131936" y="1253393"/>
                </a:lnTo>
                <a:lnTo>
                  <a:pt x="0" y="974861"/>
                </a:lnTo>
                <a:cubicBezTo>
                  <a:pt x="4886" y="973640"/>
                  <a:pt x="41230" y="955621"/>
                  <a:pt x="109031" y="920804"/>
                </a:cubicBezTo>
                <a:cubicBezTo>
                  <a:pt x="176831" y="885988"/>
                  <a:pt x="243105" y="845369"/>
                  <a:pt x="307851" y="798947"/>
                </a:cubicBezTo>
                <a:lnTo>
                  <a:pt x="58638" y="798947"/>
                </a:lnTo>
                <a:lnTo>
                  <a:pt x="58638" y="505755"/>
                </a:lnTo>
                <a:lnTo>
                  <a:pt x="300521" y="505755"/>
                </a:lnTo>
                <a:lnTo>
                  <a:pt x="300521" y="454447"/>
                </a:lnTo>
                <a:lnTo>
                  <a:pt x="95287" y="454447"/>
                </a:lnTo>
                <a:lnTo>
                  <a:pt x="95287" y="153925"/>
                </a:lnTo>
                <a:lnTo>
                  <a:pt x="300521" y="153925"/>
                </a:lnTo>
                <a:close/>
                <a:moveTo>
                  <a:pt x="2191606" y="0"/>
                </a:moveTo>
                <a:lnTo>
                  <a:pt x="2536105" y="0"/>
                </a:lnTo>
                <a:lnTo>
                  <a:pt x="2536105" y="271202"/>
                </a:lnTo>
                <a:lnTo>
                  <a:pt x="2734010" y="271202"/>
                </a:lnTo>
                <a:lnTo>
                  <a:pt x="2734010" y="630362"/>
                </a:lnTo>
                <a:lnTo>
                  <a:pt x="2558095" y="630362"/>
                </a:lnTo>
                <a:cubicBezTo>
                  <a:pt x="2555651" y="630362"/>
                  <a:pt x="2567868" y="645021"/>
                  <a:pt x="2594744" y="674340"/>
                </a:cubicBezTo>
                <a:cubicBezTo>
                  <a:pt x="2600852" y="680448"/>
                  <a:pt x="2631393" y="707935"/>
                  <a:pt x="2686366" y="756800"/>
                </a:cubicBezTo>
                <a:cubicBezTo>
                  <a:pt x="2741339" y="805666"/>
                  <a:pt x="2781653" y="841704"/>
                  <a:pt x="2807307" y="864915"/>
                </a:cubicBezTo>
                <a:lnTo>
                  <a:pt x="2638722" y="1187425"/>
                </a:lnTo>
                <a:cubicBezTo>
                  <a:pt x="2642387" y="1188647"/>
                  <a:pt x="2620398" y="1171544"/>
                  <a:pt x="2572754" y="1136117"/>
                </a:cubicBezTo>
                <a:cubicBezTo>
                  <a:pt x="2567868" y="1132452"/>
                  <a:pt x="2555651" y="1117792"/>
                  <a:pt x="2536105" y="1092138"/>
                </a:cubicBezTo>
                <a:lnTo>
                  <a:pt x="2536105" y="1341351"/>
                </a:lnTo>
                <a:cubicBezTo>
                  <a:pt x="2547100" y="1338907"/>
                  <a:pt x="2606655" y="1273856"/>
                  <a:pt x="2714769" y="1146195"/>
                </a:cubicBezTo>
                <a:cubicBezTo>
                  <a:pt x="2822883" y="1018535"/>
                  <a:pt x="2912368" y="846590"/>
                  <a:pt x="2983222" y="630362"/>
                </a:cubicBezTo>
                <a:lnTo>
                  <a:pt x="2770659" y="630362"/>
                </a:lnTo>
                <a:lnTo>
                  <a:pt x="2770659" y="278532"/>
                </a:lnTo>
                <a:lnTo>
                  <a:pt x="3166467" y="278532"/>
                </a:lnTo>
                <a:lnTo>
                  <a:pt x="3166467" y="0"/>
                </a:lnTo>
                <a:lnTo>
                  <a:pt x="3503637" y="0"/>
                </a:lnTo>
                <a:lnTo>
                  <a:pt x="3503637" y="271202"/>
                </a:lnTo>
                <a:lnTo>
                  <a:pt x="3686882" y="271202"/>
                </a:lnTo>
                <a:lnTo>
                  <a:pt x="3686882" y="630362"/>
                </a:lnTo>
                <a:lnTo>
                  <a:pt x="3503637" y="630362"/>
                </a:lnTo>
                <a:lnTo>
                  <a:pt x="3503637" y="1414649"/>
                </a:lnTo>
                <a:cubicBezTo>
                  <a:pt x="3504859" y="1426865"/>
                  <a:pt x="3502415" y="1476952"/>
                  <a:pt x="3496307" y="1564909"/>
                </a:cubicBezTo>
                <a:cubicBezTo>
                  <a:pt x="3490199" y="1652867"/>
                  <a:pt x="3468210" y="1712116"/>
                  <a:pt x="3430339" y="1742656"/>
                </a:cubicBezTo>
                <a:cubicBezTo>
                  <a:pt x="3436447" y="1745100"/>
                  <a:pt x="3413847" y="1754262"/>
                  <a:pt x="3362539" y="1770143"/>
                </a:cubicBezTo>
                <a:cubicBezTo>
                  <a:pt x="3311230" y="1786024"/>
                  <a:pt x="3192121" y="1793965"/>
                  <a:pt x="3005212" y="1793965"/>
                </a:cubicBezTo>
                <a:lnTo>
                  <a:pt x="2887935" y="1517266"/>
                </a:lnTo>
                <a:cubicBezTo>
                  <a:pt x="2884270" y="1522152"/>
                  <a:pt x="2864113" y="1543836"/>
                  <a:pt x="2827464" y="1582317"/>
                </a:cubicBezTo>
                <a:cubicBezTo>
                  <a:pt x="2790815" y="1620799"/>
                  <a:pt x="2759664" y="1649812"/>
                  <a:pt x="2734010" y="1669359"/>
                </a:cubicBezTo>
                <a:lnTo>
                  <a:pt x="2536105" y="1429308"/>
                </a:lnTo>
                <a:lnTo>
                  <a:pt x="2536105" y="1801295"/>
                </a:lnTo>
                <a:lnTo>
                  <a:pt x="2191606" y="1801295"/>
                </a:lnTo>
                <a:lnTo>
                  <a:pt x="2191606" y="1238734"/>
                </a:lnTo>
                <a:cubicBezTo>
                  <a:pt x="2189162" y="1244842"/>
                  <a:pt x="2172365" y="1271718"/>
                  <a:pt x="2141213" y="1319361"/>
                </a:cubicBezTo>
                <a:cubicBezTo>
                  <a:pt x="2110062" y="1367005"/>
                  <a:pt x="2075551" y="1406097"/>
                  <a:pt x="2037680" y="1436638"/>
                </a:cubicBezTo>
                <a:lnTo>
                  <a:pt x="1898414" y="1062819"/>
                </a:lnTo>
                <a:cubicBezTo>
                  <a:pt x="1903301" y="1059154"/>
                  <a:pt x="1936590" y="1015786"/>
                  <a:pt x="1998283" y="932715"/>
                </a:cubicBezTo>
                <a:cubicBezTo>
                  <a:pt x="2059975" y="849644"/>
                  <a:pt x="2119529" y="748860"/>
                  <a:pt x="2176946" y="630362"/>
                </a:cubicBezTo>
                <a:lnTo>
                  <a:pt x="1942393" y="630362"/>
                </a:lnTo>
                <a:lnTo>
                  <a:pt x="1942393" y="271202"/>
                </a:lnTo>
                <a:lnTo>
                  <a:pt x="2191606" y="271202"/>
                </a:lnTo>
                <a:close/>
              </a:path>
            </a:pathLst>
          </a:custGeom>
          <a:solidFill>
            <a:srgbClr val="A1C450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6" name="任意多边形 5"/>
          <p:cNvSpPr/>
          <p:nvPr userDrawn="1"/>
        </p:nvSpPr>
        <p:spPr>
          <a:xfrm>
            <a:off x="3689925" y="914402"/>
            <a:ext cx="4812150" cy="1129450"/>
          </a:xfrm>
          <a:custGeom>
            <a:avLst/>
            <a:gdLst/>
            <a:ahLst/>
            <a:cxnLst/>
            <a:rect l="l" t="t" r="r" b="b"/>
            <a:pathLst>
              <a:path w="3012765" h="707120">
                <a:moveTo>
                  <a:pt x="1709226" y="476576"/>
                </a:moveTo>
                <a:cubicBezTo>
                  <a:pt x="1704761" y="485536"/>
                  <a:pt x="1700063" y="494249"/>
                  <a:pt x="1695134" y="502714"/>
                </a:cubicBezTo>
                <a:cubicBezTo>
                  <a:pt x="1715504" y="509070"/>
                  <a:pt x="1735441" y="515798"/>
                  <a:pt x="1754944" y="522899"/>
                </a:cubicBezTo>
                <a:cubicBezTo>
                  <a:pt x="1768245" y="515085"/>
                  <a:pt x="1783221" y="499644"/>
                  <a:pt x="1799871" y="476576"/>
                </a:cubicBezTo>
                <a:close/>
                <a:moveTo>
                  <a:pt x="1806150" y="318957"/>
                </a:moveTo>
                <a:lnTo>
                  <a:pt x="1806150" y="371512"/>
                </a:lnTo>
                <a:lnTo>
                  <a:pt x="1767687" y="371512"/>
                </a:lnTo>
                <a:cubicBezTo>
                  <a:pt x="1763470" y="379915"/>
                  <a:pt x="1758773" y="386628"/>
                  <a:pt x="1753595" y="391651"/>
                </a:cubicBezTo>
                <a:lnTo>
                  <a:pt x="1914097" y="391651"/>
                </a:lnTo>
                <a:lnTo>
                  <a:pt x="1914097" y="463693"/>
                </a:lnTo>
                <a:cubicBezTo>
                  <a:pt x="1895710" y="504590"/>
                  <a:pt x="1873340" y="537456"/>
                  <a:pt x="1846985" y="562292"/>
                </a:cubicBezTo>
                <a:cubicBezTo>
                  <a:pt x="1864410" y="567500"/>
                  <a:pt x="1887757" y="576167"/>
                  <a:pt x="1917027" y="588290"/>
                </a:cubicBezTo>
                <a:lnTo>
                  <a:pt x="1902423" y="601731"/>
                </a:lnTo>
                <a:cubicBezTo>
                  <a:pt x="1942669" y="577763"/>
                  <a:pt x="1980496" y="546649"/>
                  <a:pt x="2015905" y="508388"/>
                </a:cubicBezTo>
                <a:cubicBezTo>
                  <a:pt x="1992836" y="463925"/>
                  <a:pt x="1976822" y="415386"/>
                  <a:pt x="1967861" y="362769"/>
                </a:cubicBezTo>
                <a:cubicBezTo>
                  <a:pt x="1967613" y="372381"/>
                  <a:pt x="1960389" y="385992"/>
                  <a:pt x="1946188" y="403603"/>
                </a:cubicBezTo>
                <a:cubicBezTo>
                  <a:pt x="1937506" y="395666"/>
                  <a:pt x="1927957" y="383341"/>
                  <a:pt x="1917539" y="366629"/>
                </a:cubicBezTo>
                <a:cubicBezTo>
                  <a:pt x="1911927" y="355405"/>
                  <a:pt x="1909616" y="348274"/>
                  <a:pt x="1910609" y="345235"/>
                </a:cubicBezTo>
                <a:lnTo>
                  <a:pt x="1889540" y="377326"/>
                </a:lnTo>
                <a:cubicBezTo>
                  <a:pt x="1855961" y="355095"/>
                  <a:pt x="1828164" y="335639"/>
                  <a:pt x="1806150" y="318957"/>
                </a:cubicBezTo>
                <a:close/>
                <a:moveTo>
                  <a:pt x="2466658" y="271239"/>
                </a:moveTo>
                <a:lnTo>
                  <a:pt x="2875610" y="271239"/>
                </a:lnTo>
                <a:lnTo>
                  <a:pt x="2875610" y="365280"/>
                </a:lnTo>
                <a:lnTo>
                  <a:pt x="2755943" y="431974"/>
                </a:lnTo>
                <a:lnTo>
                  <a:pt x="3012765" y="431974"/>
                </a:lnTo>
                <a:lnTo>
                  <a:pt x="3012765" y="531503"/>
                </a:lnTo>
                <a:lnTo>
                  <a:pt x="2744269" y="531503"/>
                </a:lnTo>
                <a:lnTo>
                  <a:pt x="2744269" y="595545"/>
                </a:lnTo>
                <a:cubicBezTo>
                  <a:pt x="2744269" y="661619"/>
                  <a:pt x="2709279" y="695725"/>
                  <a:pt x="2639299" y="697865"/>
                </a:cubicBezTo>
                <a:cubicBezTo>
                  <a:pt x="2594341" y="699818"/>
                  <a:pt x="2549847" y="700795"/>
                  <a:pt x="2505819" y="700795"/>
                </a:cubicBezTo>
                <a:cubicBezTo>
                  <a:pt x="2499184" y="662999"/>
                  <a:pt x="2490983" y="627853"/>
                  <a:pt x="2481216" y="595359"/>
                </a:cubicBezTo>
                <a:cubicBezTo>
                  <a:pt x="2521648" y="599297"/>
                  <a:pt x="2556731" y="601266"/>
                  <a:pt x="2586465" y="601266"/>
                </a:cubicBezTo>
                <a:cubicBezTo>
                  <a:pt x="2613595" y="601266"/>
                  <a:pt x="2627160" y="589623"/>
                  <a:pt x="2627160" y="566338"/>
                </a:cubicBezTo>
                <a:lnTo>
                  <a:pt x="2627160" y="531503"/>
                </a:lnTo>
                <a:lnTo>
                  <a:pt x="2323644" y="531503"/>
                </a:lnTo>
                <a:lnTo>
                  <a:pt x="2323644" y="431974"/>
                </a:lnTo>
                <a:lnTo>
                  <a:pt x="2627160" y="431974"/>
                </a:lnTo>
                <a:lnTo>
                  <a:pt x="2627160" y="418533"/>
                </a:lnTo>
                <a:lnTo>
                  <a:pt x="2720550" y="370768"/>
                </a:lnTo>
                <a:lnTo>
                  <a:pt x="2466658" y="370768"/>
                </a:lnTo>
                <a:close/>
                <a:moveTo>
                  <a:pt x="923608" y="271239"/>
                </a:moveTo>
                <a:lnTo>
                  <a:pt x="1332560" y="271239"/>
                </a:lnTo>
                <a:lnTo>
                  <a:pt x="1332560" y="365280"/>
                </a:lnTo>
                <a:lnTo>
                  <a:pt x="1212893" y="431974"/>
                </a:lnTo>
                <a:lnTo>
                  <a:pt x="1469715" y="431974"/>
                </a:lnTo>
                <a:lnTo>
                  <a:pt x="1469715" y="531503"/>
                </a:lnTo>
                <a:lnTo>
                  <a:pt x="1201219" y="531503"/>
                </a:lnTo>
                <a:lnTo>
                  <a:pt x="1201219" y="595545"/>
                </a:lnTo>
                <a:cubicBezTo>
                  <a:pt x="1201219" y="661619"/>
                  <a:pt x="1166229" y="695725"/>
                  <a:pt x="1096249" y="697865"/>
                </a:cubicBezTo>
                <a:cubicBezTo>
                  <a:pt x="1051291" y="699818"/>
                  <a:pt x="1006797" y="700795"/>
                  <a:pt x="962769" y="700795"/>
                </a:cubicBezTo>
                <a:cubicBezTo>
                  <a:pt x="956134" y="662999"/>
                  <a:pt x="947933" y="627853"/>
                  <a:pt x="938166" y="595359"/>
                </a:cubicBezTo>
                <a:cubicBezTo>
                  <a:pt x="978597" y="599297"/>
                  <a:pt x="1013681" y="601266"/>
                  <a:pt x="1043415" y="601266"/>
                </a:cubicBezTo>
                <a:cubicBezTo>
                  <a:pt x="1070545" y="601266"/>
                  <a:pt x="1084110" y="589623"/>
                  <a:pt x="1084110" y="566338"/>
                </a:cubicBezTo>
                <a:lnTo>
                  <a:pt x="1084110" y="531503"/>
                </a:lnTo>
                <a:lnTo>
                  <a:pt x="780594" y="531503"/>
                </a:lnTo>
                <a:lnTo>
                  <a:pt x="780594" y="431974"/>
                </a:lnTo>
                <a:lnTo>
                  <a:pt x="1084110" y="431974"/>
                </a:lnTo>
                <a:lnTo>
                  <a:pt x="1084110" y="418533"/>
                </a:lnTo>
                <a:lnTo>
                  <a:pt x="1177500" y="370768"/>
                </a:lnTo>
                <a:lnTo>
                  <a:pt x="923608" y="370768"/>
                </a:lnTo>
                <a:close/>
                <a:moveTo>
                  <a:pt x="1823318" y="235474"/>
                </a:moveTo>
                <a:lnTo>
                  <a:pt x="1863193" y="258845"/>
                </a:lnTo>
                <a:cubicBezTo>
                  <a:pt x="1876588" y="266627"/>
                  <a:pt x="1888207" y="273301"/>
                  <a:pt x="1898051" y="278867"/>
                </a:cubicBezTo>
                <a:cubicBezTo>
                  <a:pt x="1902299" y="270790"/>
                  <a:pt x="1906517" y="262315"/>
                  <a:pt x="1910704" y="253441"/>
                </a:cubicBezTo>
                <a:lnTo>
                  <a:pt x="1918759" y="235474"/>
                </a:lnTo>
                <a:close/>
                <a:moveTo>
                  <a:pt x="1806150" y="235474"/>
                </a:moveTo>
                <a:lnTo>
                  <a:pt x="1806150" y="264310"/>
                </a:lnTo>
                <a:lnTo>
                  <a:pt x="1816499" y="235474"/>
                </a:lnTo>
                <a:close/>
                <a:moveTo>
                  <a:pt x="2041205" y="221940"/>
                </a:moveTo>
                <a:cubicBezTo>
                  <a:pt x="2040089" y="223645"/>
                  <a:pt x="2039531" y="227738"/>
                  <a:pt x="2039531" y="234218"/>
                </a:cubicBezTo>
                <a:cubicBezTo>
                  <a:pt x="2047189" y="309005"/>
                  <a:pt x="2059762" y="369978"/>
                  <a:pt x="2077250" y="417138"/>
                </a:cubicBezTo>
                <a:cubicBezTo>
                  <a:pt x="2098582" y="362102"/>
                  <a:pt x="2112147" y="297036"/>
                  <a:pt x="2117945" y="221940"/>
                </a:cubicBezTo>
                <a:close/>
                <a:moveTo>
                  <a:pt x="580522" y="164688"/>
                </a:moveTo>
                <a:cubicBezTo>
                  <a:pt x="627589" y="271720"/>
                  <a:pt x="671556" y="382488"/>
                  <a:pt x="712421" y="496993"/>
                </a:cubicBezTo>
                <a:lnTo>
                  <a:pt x="590010" y="544432"/>
                </a:lnTo>
                <a:cubicBezTo>
                  <a:pt x="546912" y="419106"/>
                  <a:pt x="506853" y="305191"/>
                  <a:pt x="469831" y="202685"/>
                </a:cubicBezTo>
                <a:close/>
                <a:moveTo>
                  <a:pt x="109993" y="164688"/>
                </a:moveTo>
                <a:lnTo>
                  <a:pt x="227986" y="196267"/>
                </a:lnTo>
                <a:cubicBezTo>
                  <a:pt x="196577" y="323112"/>
                  <a:pt x="160347" y="441121"/>
                  <a:pt x="119295" y="550292"/>
                </a:cubicBezTo>
                <a:cubicBezTo>
                  <a:pt x="101187" y="544432"/>
                  <a:pt x="77235" y="536603"/>
                  <a:pt x="47439" y="526805"/>
                </a:cubicBezTo>
                <a:cubicBezTo>
                  <a:pt x="26851" y="518558"/>
                  <a:pt x="11038" y="511318"/>
                  <a:pt x="0" y="505086"/>
                </a:cubicBezTo>
                <a:cubicBezTo>
                  <a:pt x="40958" y="396193"/>
                  <a:pt x="77623" y="282727"/>
                  <a:pt x="109993" y="164688"/>
                </a:cubicBezTo>
                <a:close/>
                <a:moveTo>
                  <a:pt x="1697785" y="120407"/>
                </a:moveTo>
                <a:lnTo>
                  <a:pt x="1639788" y="150549"/>
                </a:lnTo>
                <a:lnTo>
                  <a:pt x="1697785" y="150549"/>
                </a:lnTo>
                <a:close/>
                <a:moveTo>
                  <a:pt x="1806150" y="119923"/>
                </a:moveTo>
                <a:lnTo>
                  <a:pt x="1806150" y="150549"/>
                </a:lnTo>
                <a:lnTo>
                  <a:pt x="1861216" y="150549"/>
                </a:lnTo>
                <a:close/>
                <a:moveTo>
                  <a:pt x="297842" y="15906"/>
                </a:moveTo>
                <a:lnTo>
                  <a:pt x="426578" y="15906"/>
                </a:lnTo>
                <a:lnTo>
                  <a:pt x="426578" y="550106"/>
                </a:lnTo>
                <a:cubicBezTo>
                  <a:pt x="426578" y="639186"/>
                  <a:pt x="392875" y="686889"/>
                  <a:pt x="325468" y="693214"/>
                </a:cubicBezTo>
                <a:cubicBezTo>
                  <a:pt x="279921" y="695198"/>
                  <a:pt x="231350" y="696190"/>
                  <a:pt x="179756" y="696190"/>
                </a:cubicBezTo>
                <a:cubicBezTo>
                  <a:pt x="175105" y="672905"/>
                  <a:pt x="167881" y="644612"/>
                  <a:pt x="158083" y="611312"/>
                </a:cubicBezTo>
                <a:cubicBezTo>
                  <a:pt x="156099" y="601390"/>
                  <a:pt x="154052" y="589685"/>
                  <a:pt x="151944" y="576198"/>
                </a:cubicBezTo>
                <a:cubicBezTo>
                  <a:pt x="190949" y="582058"/>
                  <a:pt x="226017" y="584988"/>
                  <a:pt x="257147" y="584988"/>
                </a:cubicBezTo>
                <a:cubicBezTo>
                  <a:pt x="284277" y="584988"/>
                  <a:pt x="297842" y="567516"/>
                  <a:pt x="297842" y="532572"/>
                </a:cubicBezTo>
                <a:close/>
                <a:moveTo>
                  <a:pt x="1994185" y="8558"/>
                </a:moveTo>
                <a:lnTo>
                  <a:pt x="2103806" y="21255"/>
                </a:lnTo>
                <a:cubicBezTo>
                  <a:pt x="2095745" y="61376"/>
                  <a:pt x="2086024" y="95095"/>
                  <a:pt x="2074645" y="122411"/>
                </a:cubicBezTo>
                <a:lnTo>
                  <a:pt x="2249751" y="122411"/>
                </a:lnTo>
                <a:lnTo>
                  <a:pt x="2249751" y="221940"/>
                </a:lnTo>
                <a:lnTo>
                  <a:pt x="2219892" y="221940"/>
                </a:lnTo>
                <a:cubicBezTo>
                  <a:pt x="2212358" y="339328"/>
                  <a:pt x="2186313" y="436826"/>
                  <a:pt x="2141757" y="514434"/>
                </a:cubicBezTo>
                <a:cubicBezTo>
                  <a:pt x="2173290" y="548757"/>
                  <a:pt x="2210249" y="577825"/>
                  <a:pt x="2252634" y="601638"/>
                </a:cubicBezTo>
                <a:cubicBezTo>
                  <a:pt x="2233938" y="621079"/>
                  <a:pt x="2211521" y="653325"/>
                  <a:pt x="2185383" y="698376"/>
                </a:cubicBezTo>
                <a:cubicBezTo>
                  <a:pt x="2138750" y="667990"/>
                  <a:pt x="2102659" y="636861"/>
                  <a:pt x="2077110" y="604987"/>
                </a:cubicBezTo>
                <a:cubicBezTo>
                  <a:pt x="2038105" y="648674"/>
                  <a:pt x="1992449" y="682718"/>
                  <a:pt x="1940142" y="707120"/>
                </a:cubicBezTo>
                <a:cubicBezTo>
                  <a:pt x="1920143" y="679959"/>
                  <a:pt x="1901323" y="655635"/>
                  <a:pt x="1883680" y="634148"/>
                </a:cubicBezTo>
                <a:lnTo>
                  <a:pt x="1861728" y="675029"/>
                </a:lnTo>
                <a:cubicBezTo>
                  <a:pt x="1829668" y="658906"/>
                  <a:pt x="1797732" y="643341"/>
                  <a:pt x="1765920" y="628334"/>
                </a:cubicBezTo>
                <a:cubicBezTo>
                  <a:pt x="1717117" y="661076"/>
                  <a:pt x="1654392" y="684424"/>
                  <a:pt x="1577745" y="698376"/>
                </a:cubicBezTo>
                <a:cubicBezTo>
                  <a:pt x="1568723" y="667680"/>
                  <a:pt x="1556212" y="637124"/>
                  <a:pt x="1540213" y="606707"/>
                </a:cubicBezTo>
                <a:cubicBezTo>
                  <a:pt x="1591000" y="597778"/>
                  <a:pt x="1632827" y="589329"/>
                  <a:pt x="1665693" y="581360"/>
                </a:cubicBezTo>
                <a:cubicBezTo>
                  <a:pt x="1638005" y="571345"/>
                  <a:pt x="1604937" y="558354"/>
                  <a:pt x="1566490" y="542386"/>
                </a:cubicBezTo>
                <a:cubicBezTo>
                  <a:pt x="1582334" y="514728"/>
                  <a:pt x="1595946" y="492792"/>
                  <a:pt x="1607325" y="476576"/>
                </a:cubicBezTo>
                <a:lnTo>
                  <a:pt x="1551886" y="476576"/>
                </a:lnTo>
                <a:lnTo>
                  <a:pt x="1551886" y="391651"/>
                </a:lnTo>
                <a:lnTo>
                  <a:pt x="1644160" y="391651"/>
                </a:lnTo>
                <a:cubicBezTo>
                  <a:pt x="1644935" y="389263"/>
                  <a:pt x="1648253" y="381295"/>
                  <a:pt x="1654113" y="367745"/>
                </a:cubicBezTo>
                <a:cubicBezTo>
                  <a:pt x="1658236" y="355498"/>
                  <a:pt x="1661787" y="344119"/>
                  <a:pt x="1664763" y="333608"/>
                </a:cubicBezTo>
                <a:lnTo>
                  <a:pt x="1697785" y="336491"/>
                </a:lnTo>
                <a:lnTo>
                  <a:pt x="1697785" y="290541"/>
                </a:lnTo>
                <a:cubicBezTo>
                  <a:pt x="1674437" y="324151"/>
                  <a:pt x="1632858" y="357017"/>
                  <a:pt x="1573048" y="389139"/>
                </a:cubicBezTo>
                <a:cubicBezTo>
                  <a:pt x="1561173" y="354382"/>
                  <a:pt x="1549251" y="322539"/>
                  <a:pt x="1537283" y="293610"/>
                </a:cubicBezTo>
                <a:cubicBezTo>
                  <a:pt x="1586148" y="274852"/>
                  <a:pt x="1627975" y="255473"/>
                  <a:pt x="1662763" y="235474"/>
                </a:cubicBezTo>
                <a:lnTo>
                  <a:pt x="1557700" y="235474"/>
                </a:lnTo>
                <a:lnTo>
                  <a:pt x="1557700" y="150549"/>
                </a:lnTo>
                <a:lnTo>
                  <a:pt x="1613185" y="150549"/>
                </a:lnTo>
                <a:cubicBezTo>
                  <a:pt x="1600318" y="132318"/>
                  <a:pt x="1583776" y="106769"/>
                  <a:pt x="1563560" y="73903"/>
                </a:cubicBezTo>
                <a:lnTo>
                  <a:pt x="1635695" y="27905"/>
                </a:lnTo>
                <a:cubicBezTo>
                  <a:pt x="1650532" y="44509"/>
                  <a:pt x="1666502" y="65682"/>
                  <a:pt x="1683605" y="91425"/>
                </a:cubicBezTo>
                <a:lnTo>
                  <a:pt x="1697785" y="113540"/>
                </a:lnTo>
                <a:lnTo>
                  <a:pt x="1697785" y="13348"/>
                </a:lnTo>
                <a:lnTo>
                  <a:pt x="1806150" y="13348"/>
                </a:lnTo>
                <a:lnTo>
                  <a:pt x="1806150" y="113401"/>
                </a:lnTo>
                <a:lnTo>
                  <a:pt x="1812684" y="104130"/>
                </a:lnTo>
                <a:cubicBezTo>
                  <a:pt x="1823219" y="88800"/>
                  <a:pt x="1835846" y="69345"/>
                  <a:pt x="1850566" y="45765"/>
                </a:cubicBezTo>
                <a:cubicBezTo>
                  <a:pt x="1856240" y="40153"/>
                  <a:pt x="1861387" y="33223"/>
                  <a:pt x="1866007" y="24975"/>
                </a:cubicBezTo>
                <a:lnTo>
                  <a:pt x="1943304" y="73717"/>
                </a:lnTo>
                <a:cubicBezTo>
                  <a:pt x="1934406" y="91483"/>
                  <a:pt x="1921166" y="113063"/>
                  <a:pt x="1903586" y="138457"/>
                </a:cubicBezTo>
                <a:cubicBezTo>
                  <a:pt x="1899772" y="143216"/>
                  <a:pt x="1896555" y="146604"/>
                  <a:pt x="1893935" y="148619"/>
                </a:cubicBezTo>
                <a:lnTo>
                  <a:pt x="1890565" y="150549"/>
                </a:lnTo>
                <a:lnTo>
                  <a:pt x="1925771" y="150549"/>
                </a:lnTo>
                <a:lnTo>
                  <a:pt x="1925771" y="219246"/>
                </a:lnTo>
                <a:lnTo>
                  <a:pt x="1935464" y="195421"/>
                </a:lnTo>
                <a:cubicBezTo>
                  <a:pt x="1955795" y="143089"/>
                  <a:pt x="1975368" y="80801"/>
                  <a:pt x="1994185" y="8558"/>
                </a:cubicBezTo>
                <a:close/>
                <a:moveTo>
                  <a:pt x="2674134" y="0"/>
                </a:moveTo>
                <a:cubicBezTo>
                  <a:pt x="2683188" y="12340"/>
                  <a:pt x="2693792" y="29657"/>
                  <a:pt x="2705946" y="51950"/>
                </a:cubicBezTo>
                <a:cubicBezTo>
                  <a:pt x="2722441" y="77623"/>
                  <a:pt x="2736037" y="100676"/>
                  <a:pt x="2746734" y="121109"/>
                </a:cubicBezTo>
                <a:lnTo>
                  <a:pt x="2697203" y="134318"/>
                </a:lnTo>
                <a:lnTo>
                  <a:pt x="2767338" y="134318"/>
                </a:lnTo>
                <a:cubicBezTo>
                  <a:pt x="2782810" y="113637"/>
                  <a:pt x="2804405" y="81515"/>
                  <a:pt x="2832125" y="37951"/>
                </a:cubicBezTo>
                <a:cubicBezTo>
                  <a:pt x="2837923" y="28371"/>
                  <a:pt x="2844698" y="19611"/>
                  <a:pt x="2852449" y="11674"/>
                </a:cubicBezTo>
                <a:lnTo>
                  <a:pt x="2956582" y="72275"/>
                </a:lnTo>
                <a:cubicBezTo>
                  <a:pt x="2949761" y="83964"/>
                  <a:pt x="2940273" y="96940"/>
                  <a:pt x="2928119" y="111203"/>
                </a:cubicBezTo>
                <a:cubicBezTo>
                  <a:pt x="2914600" y="126675"/>
                  <a:pt x="2905624" y="134380"/>
                  <a:pt x="2901190" y="134318"/>
                </a:cubicBezTo>
                <a:lnTo>
                  <a:pt x="3000300" y="134318"/>
                </a:lnTo>
                <a:lnTo>
                  <a:pt x="3000300" y="321376"/>
                </a:lnTo>
                <a:lnTo>
                  <a:pt x="2886075" y="321376"/>
                </a:lnTo>
                <a:lnTo>
                  <a:pt x="2886075" y="233846"/>
                </a:lnTo>
                <a:lnTo>
                  <a:pt x="2449636" y="233846"/>
                </a:lnTo>
                <a:lnTo>
                  <a:pt x="2449636" y="321376"/>
                </a:lnTo>
                <a:lnTo>
                  <a:pt x="2335411" y="321376"/>
                </a:lnTo>
                <a:lnTo>
                  <a:pt x="2335411" y="134318"/>
                </a:lnTo>
                <a:lnTo>
                  <a:pt x="2449078" y="134318"/>
                </a:lnTo>
                <a:cubicBezTo>
                  <a:pt x="2430847" y="114815"/>
                  <a:pt x="2410445" y="91529"/>
                  <a:pt x="2387873" y="64461"/>
                </a:cubicBezTo>
                <a:lnTo>
                  <a:pt x="2471170" y="5860"/>
                </a:lnTo>
                <a:cubicBezTo>
                  <a:pt x="2504811" y="41579"/>
                  <a:pt x="2536437" y="80553"/>
                  <a:pt x="2566048" y="122783"/>
                </a:cubicBezTo>
                <a:lnTo>
                  <a:pt x="2533957" y="134318"/>
                </a:lnTo>
                <a:lnTo>
                  <a:pt x="2632695" y="134318"/>
                </a:lnTo>
                <a:cubicBezTo>
                  <a:pt x="2625750" y="127837"/>
                  <a:pt x="2614510" y="111947"/>
                  <a:pt x="2598976" y="86646"/>
                </a:cubicBezTo>
                <a:cubicBezTo>
                  <a:pt x="2588992" y="70616"/>
                  <a:pt x="2581768" y="56663"/>
                  <a:pt x="2577303" y="44788"/>
                </a:cubicBezTo>
                <a:close/>
                <a:moveTo>
                  <a:pt x="1131084" y="0"/>
                </a:moveTo>
                <a:cubicBezTo>
                  <a:pt x="1140138" y="12340"/>
                  <a:pt x="1150742" y="29657"/>
                  <a:pt x="1162896" y="51950"/>
                </a:cubicBezTo>
                <a:cubicBezTo>
                  <a:pt x="1179391" y="77623"/>
                  <a:pt x="1192987" y="100676"/>
                  <a:pt x="1203684" y="121109"/>
                </a:cubicBezTo>
                <a:lnTo>
                  <a:pt x="1154153" y="134318"/>
                </a:lnTo>
                <a:lnTo>
                  <a:pt x="1224288" y="134318"/>
                </a:lnTo>
                <a:cubicBezTo>
                  <a:pt x="1239760" y="113637"/>
                  <a:pt x="1261355" y="81515"/>
                  <a:pt x="1289075" y="37951"/>
                </a:cubicBezTo>
                <a:cubicBezTo>
                  <a:pt x="1294873" y="28371"/>
                  <a:pt x="1301647" y="19611"/>
                  <a:pt x="1309399" y="11674"/>
                </a:cubicBezTo>
                <a:lnTo>
                  <a:pt x="1413532" y="72275"/>
                </a:lnTo>
                <a:cubicBezTo>
                  <a:pt x="1406711" y="83964"/>
                  <a:pt x="1397223" y="96940"/>
                  <a:pt x="1385069" y="111203"/>
                </a:cubicBezTo>
                <a:cubicBezTo>
                  <a:pt x="1371550" y="126675"/>
                  <a:pt x="1362574" y="134380"/>
                  <a:pt x="1358140" y="134318"/>
                </a:cubicBezTo>
                <a:lnTo>
                  <a:pt x="1457250" y="134318"/>
                </a:lnTo>
                <a:lnTo>
                  <a:pt x="1457250" y="321376"/>
                </a:lnTo>
                <a:lnTo>
                  <a:pt x="1343025" y="321376"/>
                </a:lnTo>
                <a:lnTo>
                  <a:pt x="1343025" y="233846"/>
                </a:lnTo>
                <a:lnTo>
                  <a:pt x="906586" y="233846"/>
                </a:lnTo>
                <a:lnTo>
                  <a:pt x="906586" y="321376"/>
                </a:lnTo>
                <a:lnTo>
                  <a:pt x="792361" y="321376"/>
                </a:lnTo>
                <a:lnTo>
                  <a:pt x="792361" y="134318"/>
                </a:lnTo>
                <a:lnTo>
                  <a:pt x="906028" y="134318"/>
                </a:lnTo>
                <a:cubicBezTo>
                  <a:pt x="887797" y="114815"/>
                  <a:pt x="867395" y="91529"/>
                  <a:pt x="844823" y="64461"/>
                </a:cubicBezTo>
                <a:lnTo>
                  <a:pt x="928120" y="5860"/>
                </a:lnTo>
                <a:cubicBezTo>
                  <a:pt x="961761" y="41579"/>
                  <a:pt x="993387" y="80553"/>
                  <a:pt x="1022998" y="122783"/>
                </a:cubicBezTo>
                <a:lnTo>
                  <a:pt x="990907" y="134318"/>
                </a:lnTo>
                <a:lnTo>
                  <a:pt x="1089645" y="134318"/>
                </a:lnTo>
                <a:cubicBezTo>
                  <a:pt x="1082700" y="127837"/>
                  <a:pt x="1071460" y="111947"/>
                  <a:pt x="1055926" y="86646"/>
                </a:cubicBezTo>
                <a:cubicBezTo>
                  <a:pt x="1045942" y="70616"/>
                  <a:pt x="1038718" y="56663"/>
                  <a:pt x="1034253" y="44788"/>
                </a:cubicBez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2925902" y="5114169"/>
            <a:ext cx="6340197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4000" dirty="0">
                <a:solidFill>
                  <a:srgbClr val="A1C450"/>
                </a:solidFill>
              </a:rPr>
              <a:t>基础到培优，名师一帮到底</a:t>
            </a:r>
            <a:endParaRPr lang="zh-CN" altLang="en-US" sz="4000" dirty="0">
              <a:solidFill>
                <a:srgbClr val="A1C450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新知探究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课堂练习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课堂小结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课堂作业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圆角矩形 319"/>
          <p:cNvSpPr/>
          <p:nvPr userDrawn="1"/>
        </p:nvSpPr>
        <p:spPr>
          <a:xfrm>
            <a:off x="2172176" y="2013141"/>
            <a:ext cx="7847649" cy="2616302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3504002" y="3467415"/>
            <a:ext cx="5183996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2" name="矩形 321"/>
          <p:cNvSpPr/>
          <p:nvPr userDrawn="1"/>
        </p:nvSpPr>
        <p:spPr>
          <a:xfrm>
            <a:off x="3775493" y="5679888"/>
            <a:ext cx="464101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CN" altLang="en-US" sz="1600" dirty="0">
                <a:solidFill>
                  <a:prstClr val="white"/>
                </a:solidFill>
              </a:rPr>
              <a:t>课堂导入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新知探究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课堂练习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课堂小结</a:t>
            </a:r>
            <a:r>
              <a:rPr lang="en-US" altLang="zh-CN" sz="1600" dirty="0">
                <a:solidFill>
                  <a:prstClr val="white"/>
                </a:solidFill>
              </a:rPr>
              <a:t>-</a:t>
            </a:r>
            <a:r>
              <a:rPr lang="zh-CN" altLang="en-US" sz="1600" dirty="0">
                <a:solidFill>
                  <a:prstClr val="white"/>
                </a:solidFill>
              </a:rPr>
              <a:t>课堂作业</a:t>
            </a:r>
            <a:endParaRPr lang="zh-CN" altLang="en-US" sz="1600" dirty="0">
              <a:solidFill>
                <a:prstClr val="white"/>
              </a:solidFill>
            </a:endParaRPr>
          </a:p>
        </p:txBody>
      </p:sp>
      <p:sp>
        <p:nvSpPr>
          <p:cNvPr id="2" name="文本框 1"/>
          <p:cNvSpPr txBox="1"/>
          <p:nvPr userDrawn="1"/>
        </p:nvSpPr>
        <p:spPr>
          <a:xfrm>
            <a:off x="4879110" y="6123150"/>
            <a:ext cx="2390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1600" dirty="0">
                <a:solidFill>
                  <a:prstClr val="white"/>
                </a:solidFill>
              </a:rPr>
              <a:t>人教版 数学 五年级 上册</a:t>
            </a:r>
            <a:endParaRPr lang="zh-CN" altLang="en-US" sz="1600" dirty="0">
              <a:solidFill>
                <a:prstClr val="white"/>
              </a:solidFill>
            </a:endParaRPr>
          </a:p>
        </p:txBody>
      </p:sp>
      <p:sp>
        <p:nvSpPr>
          <p:cNvPr id="3" name="文本框 2"/>
          <p:cNvSpPr txBox="1"/>
          <p:nvPr userDrawn="1"/>
        </p:nvSpPr>
        <p:spPr>
          <a:xfrm>
            <a:off x="4111888" y="4141827"/>
            <a:ext cx="408853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zh-CN" altLang="en-US" dirty="0">
              <a:solidFill>
                <a:srgbClr val="82A337"/>
              </a:solidFill>
            </a:endParaRPr>
          </a:p>
        </p:txBody>
      </p:sp>
      <p:sp>
        <p:nvSpPr>
          <p:cNvPr id="5" name="文本框 4"/>
          <p:cNvSpPr txBox="1"/>
          <p:nvPr userDrawn="1"/>
        </p:nvSpPr>
        <p:spPr>
          <a:xfrm>
            <a:off x="3887028" y="4185406"/>
            <a:ext cx="4352049" cy="372821"/>
          </a:xfrm>
          <a:prstGeom prst="rect">
            <a:avLst/>
          </a:prstGeom>
          <a:solidFill>
            <a:srgbClr val="82A337"/>
          </a:solidFill>
        </p:spPr>
        <p:txBody>
          <a:bodyPr wrap="square" rtlCol="0">
            <a:spAutoFit/>
          </a:bodyPr>
          <a:lstStyle/>
          <a:p>
            <a:endParaRPr lang="zh-CN" altLang="en-US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学习目标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课堂导入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新知探究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课堂练习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课堂小结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后作业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227965" y="319405"/>
            <a:ext cx="11735435" cy="633285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123461" y="346497"/>
            <a:ext cx="11953078" cy="639604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324" name="矩形 323"/>
          <p:cNvSpPr/>
          <p:nvPr userDrawn="1"/>
        </p:nvSpPr>
        <p:spPr>
          <a:xfrm>
            <a:off x="560070" y="14605"/>
            <a:ext cx="1904365" cy="5835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gradFill>
                  <a:gsLst>
                    <a:gs pos="0">
                      <a:srgbClr val="FE4444"/>
                    </a:gs>
                    <a:gs pos="100000">
                      <a:srgbClr val="832B2B"/>
                    </a:gs>
                  </a:gsLst>
                  <a:lin scaled="0"/>
                </a:gradFill>
              </a:rPr>
              <a:t>课后作业</a:t>
            </a:r>
            <a:endParaRPr lang="zh-CN" altLang="en-US" sz="3200" b="1" dirty="0">
              <a:gradFill>
                <a:gsLst>
                  <a:gs pos="0">
                    <a:srgbClr val="FE4444"/>
                  </a:gs>
                  <a:gs pos="100000">
                    <a:srgbClr val="832B2B"/>
                  </a:gs>
                </a:gsLst>
                <a:lin scaled="0"/>
              </a:gradFill>
            </a:endParaR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444595" y="14819"/>
            <a:ext cx="100540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b="1" dirty="0">
                <a:solidFill>
                  <a:prstClr val="white"/>
                </a:solidFill>
              </a:rPr>
              <a:t>课堂导入</a:t>
            </a:r>
            <a:endParaRPr lang="zh-CN" altLang="en-US" sz="1600" b="1" dirty="0">
              <a:solidFill>
                <a:prstClr val="white"/>
              </a:solidFill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98531" y="134080"/>
            <a:ext cx="12274737" cy="712336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123461" y="351065"/>
            <a:ext cx="11953078" cy="6391473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prstClr val="white"/>
              </a:solidFill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A1C4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8.png"/><Relationship Id="rId3" Type="http://schemas.openxmlformats.org/officeDocument/2006/relationships/image" Target="../media/image16.png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1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5.png"/><Relationship Id="rId3" Type="http://schemas.openxmlformats.org/officeDocument/2006/relationships/image" Target="../media/image8.png"/><Relationship Id="rId2" Type="http://schemas.openxmlformats.org/officeDocument/2006/relationships/image" Target="../media/image16.png"/><Relationship Id="rId1" Type="http://schemas.openxmlformats.org/officeDocument/2006/relationships/image" Target="../media/image13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8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7.xml"/><Relationship Id="rId1" Type="http://schemas.openxmlformats.org/officeDocument/2006/relationships/image" Target="../media/image21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8.xml"/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5.xml"/><Relationship Id="rId5" Type="http://schemas.openxmlformats.org/officeDocument/2006/relationships/image" Target="../media/image8.png"/><Relationship Id="rId4" Type="http://schemas.openxmlformats.org/officeDocument/2006/relationships/image" Target="../media/image7.png"/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5.xml"/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12.png"/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.xml"/><Relationship Id="rId2" Type="http://schemas.openxmlformats.org/officeDocument/2006/relationships/image" Target="../media/image14.png"/><Relationship Id="rId1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5.xml"/><Relationship Id="rId4" Type="http://schemas.openxmlformats.org/officeDocument/2006/relationships/image" Target="../media/image5.png"/><Relationship Id="rId3" Type="http://schemas.openxmlformats.org/officeDocument/2006/relationships/image" Target="../media/image15.png"/><Relationship Id="rId2" Type="http://schemas.openxmlformats.org/officeDocument/2006/relationships/image" Target="../media/image8.png"/><Relationship Id="rId1" Type="http://schemas.openxmlformats.org/officeDocument/2006/relationships/image" Target="../media/image1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455132" y="2397981"/>
            <a:ext cx="52596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位置</a:t>
            </a:r>
            <a:endParaRPr lang="zh-CN" altLang="en-US" sz="48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3455132" y="3747472"/>
            <a:ext cx="52596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用</a:t>
            </a:r>
            <a:r>
              <a:rPr lang="zh-CN" altLang="en-US" sz="3600" b="1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数对表示位置</a:t>
            </a:r>
            <a:endParaRPr lang="en-US" altLang="zh-CN" sz="3600" b="1" dirty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5" y="795551"/>
            <a:ext cx="5834371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观察画在方格图中的游乐场平面图。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27547" y="1976678"/>
            <a:ext cx="6728347" cy="3659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7011963" y="1690987"/>
            <a:ext cx="1067511" cy="1238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圆角矩形标注 5"/>
          <p:cNvSpPr/>
          <p:nvPr/>
        </p:nvSpPr>
        <p:spPr>
          <a:xfrm>
            <a:off x="8088622" y="1452916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儿童乐园的位置怎么表示？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8" name="直接连接符 7"/>
          <p:cNvCxnSpPr/>
          <p:nvPr/>
        </p:nvCxnSpPr>
        <p:spPr>
          <a:xfrm flipH="1">
            <a:off x="805218" y="3862317"/>
            <a:ext cx="1" cy="133748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436726" y="5268036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93339" y="3591635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376613" y="2954738"/>
            <a:ext cx="26271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列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，排）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22" name="直接箭头连接符 21"/>
          <p:cNvCxnSpPr/>
          <p:nvPr/>
        </p:nvCxnSpPr>
        <p:spPr>
          <a:xfrm>
            <a:off x="8325135" y="3496102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箭头连接符 22"/>
          <p:cNvCxnSpPr/>
          <p:nvPr/>
        </p:nvCxnSpPr>
        <p:spPr>
          <a:xfrm>
            <a:off x="9296404" y="3496102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7483524" y="4126171"/>
            <a:ext cx="15785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911988" y="4126171"/>
            <a:ext cx="11919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0658901" y="2889060"/>
            <a:ext cx="1083718" cy="1717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圆角矩形标注 26"/>
          <p:cNvSpPr/>
          <p:nvPr/>
        </p:nvSpPr>
        <p:spPr>
          <a:xfrm>
            <a:off x="8061327" y="4974038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儿童乐园的位置用数对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0,3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表示。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001303" y="5339090"/>
            <a:ext cx="861870" cy="1161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" name="TextBox 34"/>
          <p:cNvSpPr txBox="1"/>
          <p:nvPr/>
        </p:nvSpPr>
        <p:spPr>
          <a:xfrm>
            <a:off x="459473" y="2834183"/>
            <a:ext cx="15876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</a:t>
            </a: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r>
              <a:rPr lang="en-US" altLang="zh-CN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  <p:bldP spid="16" grpId="0" animBg="1"/>
      <p:bldP spid="21" grpId="0"/>
      <p:bldP spid="24" grpId="0"/>
      <p:bldP spid="25" grpId="0"/>
      <p:bldP spid="27" grpId="0" animBg="1"/>
      <p:bldP spid="3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5" y="795551"/>
            <a:ext cx="5834371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观察画在方格图中的游乐场平面图。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27547" y="1976678"/>
            <a:ext cx="6728347" cy="3659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圆角矩形标注 5"/>
          <p:cNvSpPr/>
          <p:nvPr/>
        </p:nvSpPr>
        <p:spPr>
          <a:xfrm>
            <a:off x="8088622" y="1452916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大门的位置用（</a:t>
            </a:r>
            <a:r>
              <a:rPr lang="en-US" altLang="zh-CN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7,0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）表示，对吗？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376613" y="2954738"/>
            <a:ext cx="262719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列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，排）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22" name="直接箭头连接符 21"/>
          <p:cNvCxnSpPr/>
          <p:nvPr/>
        </p:nvCxnSpPr>
        <p:spPr>
          <a:xfrm>
            <a:off x="8325135" y="3496102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箭头连接符 22"/>
          <p:cNvCxnSpPr/>
          <p:nvPr/>
        </p:nvCxnSpPr>
        <p:spPr>
          <a:xfrm>
            <a:off x="9296404" y="3496102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7483524" y="4126171"/>
            <a:ext cx="15785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7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911988" y="4126171"/>
            <a:ext cx="11919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658901" y="2889060"/>
            <a:ext cx="1083718" cy="1717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圆角矩形标注 26"/>
          <p:cNvSpPr/>
          <p:nvPr/>
        </p:nvSpPr>
        <p:spPr>
          <a:xfrm>
            <a:off x="8061327" y="4974038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大门的位置用数对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7,0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表示是对的。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29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7001303" y="5339090"/>
            <a:ext cx="861870" cy="1161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6999508" y="1474990"/>
            <a:ext cx="929842" cy="1213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TextBox 19"/>
          <p:cNvSpPr txBox="1"/>
          <p:nvPr/>
        </p:nvSpPr>
        <p:spPr>
          <a:xfrm>
            <a:off x="3548416" y="5363568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7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26" name="直接连接符 25"/>
          <p:cNvCxnSpPr/>
          <p:nvPr/>
        </p:nvCxnSpPr>
        <p:spPr>
          <a:xfrm flipH="1">
            <a:off x="682389" y="5213445"/>
            <a:ext cx="3111689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288875" y="4956412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997957" y="4226254"/>
            <a:ext cx="158769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7</a:t>
            </a: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r>
              <a:rPr lang="en-US" altLang="zh-CN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0</a:t>
            </a: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1" grpId="0"/>
      <p:bldP spid="24" grpId="0"/>
      <p:bldP spid="25" grpId="0"/>
      <p:bldP spid="27" grpId="0" animBg="1"/>
      <p:bldP spid="20" grpId="0" animBg="1"/>
      <p:bldP spid="28" grpId="0" animBg="1"/>
      <p:bldP spid="31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11283"/>
          <p:cNvSpPr>
            <a:spLocks noChangeArrowheads="1"/>
          </p:cNvSpPr>
          <p:nvPr/>
        </p:nvSpPr>
        <p:spPr bwMode="auto">
          <a:xfrm>
            <a:off x="892517" y="801774"/>
            <a:ext cx="8468587" cy="584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1.</a:t>
            </a:r>
            <a:r>
              <a:rPr lang="zh-CN" altLang="en-US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用数对表示方格图中四处建筑物所在的位置。</a:t>
            </a:r>
            <a:endParaRPr lang="zh-CN" altLang="en-US" sz="3200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950082" y="1649388"/>
            <a:ext cx="7660711" cy="47787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矩形 11283"/>
          <p:cNvSpPr>
            <a:spLocks noChangeArrowheads="1"/>
          </p:cNvSpPr>
          <p:nvPr/>
        </p:nvSpPr>
        <p:spPr bwMode="auto">
          <a:xfrm>
            <a:off x="8358193" y="1904686"/>
            <a:ext cx="3075448" cy="584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电视塔（            ）</a:t>
            </a:r>
            <a:endParaRPr lang="zh-CN" altLang="en-US" sz="3200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sp>
        <p:nvSpPr>
          <p:cNvPr id="17" name="矩形 11283"/>
          <p:cNvSpPr>
            <a:spLocks noChangeArrowheads="1"/>
          </p:cNvSpPr>
          <p:nvPr/>
        </p:nvSpPr>
        <p:spPr bwMode="auto">
          <a:xfrm>
            <a:off x="8358193" y="2588590"/>
            <a:ext cx="3075448" cy="584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图书馆（           ）</a:t>
            </a:r>
            <a:endParaRPr lang="zh-CN" altLang="en-US" sz="3200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sp>
        <p:nvSpPr>
          <p:cNvPr id="18" name="矩形 11283"/>
          <p:cNvSpPr>
            <a:spLocks noChangeArrowheads="1"/>
          </p:cNvSpPr>
          <p:nvPr/>
        </p:nvSpPr>
        <p:spPr bwMode="auto">
          <a:xfrm>
            <a:off x="8358193" y="3272494"/>
            <a:ext cx="3075448" cy="584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小明家（            ）</a:t>
            </a:r>
            <a:endParaRPr lang="zh-CN" altLang="en-US" sz="3200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sp>
        <p:nvSpPr>
          <p:cNvPr id="19" name="矩形 11283"/>
          <p:cNvSpPr>
            <a:spLocks noChangeArrowheads="1"/>
          </p:cNvSpPr>
          <p:nvPr/>
        </p:nvSpPr>
        <p:spPr bwMode="auto">
          <a:xfrm>
            <a:off x="8358193" y="3956399"/>
            <a:ext cx="362135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3200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百货大楼（            ）</a:t>
            </a:r>
            <a:endParaRPr lang="zh-CN" altLang="en-US" sz="3200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cxnSp>
        <p:nvCxnSpPr>
          <p:cNvPr id="20" name="直接连接符 19"/>
          <p:cNvCxnSpPr/>
          <p:nvPr/>
        </p:nvCxnSpPr>
        <p:spPr>
          <a:xfrm>
            <a:off x="4937760" y="2447778"/>
            <a:ext cx="0" cy="350285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flipH="1">
            <a:off x="1519311" y="2414361"/>
            <a:ext cx="3386715" cy="528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10045872" y="1778477"/>
            <a:ext cx="15876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6 ,6</a:t>
            </a:r>
            <a:endParaRPr lang="zh-CN" altLang="en-US" sz="4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0057597" y="2437313"/>
            <a:ext cx="15876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2 ,3</a:t>
            </a:r>
            <a:endParaRPr lang="zh-CN" altLang="en-US" sz="4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26" name="直接连接符 25"/>
          <p:cNvCxnSpPr/>
          <p:nvPr/>
        </p:nvCxnSpPr>
        <p:spPr>
          <a:xfrm flipH="1">
            <a:off x="2715065" y="4169461"/>
            <a:ext cx="5844" cy="176710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/>
          <p:nvPr/>
        </p:nvCxnSpPr>
        <p:spPr>
          <a:xfrm flipH="1" flipV="1">
            <a:off x="1533379" y="4206240"/>
            <a:ext cx="1189812" cy="644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33"/>
          <p:cNvSpPr txBox="1"/>
          <p:nvPr/>
        </p:nvSpPr>
        <p:spPr>
          <a:xfrm>
            <a:off x="10071662" y="3140699"/>
            <a:ext cx="15876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1 ,1</a:t>
            </a:r>
            <a:endParaRPr lang="zh-CN" altLang="en-US" sz="4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0463216" y="3841738"/>
            <a:ext cx="158769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11,1</a:t>
            </a:r>
            <a:endParaRPr lang="zh-CN" altLang="en-US" sz="4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1575582" y="5377956"/>
            <a:ext cx="638828" cy="997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/>
          <p:nvPr/>
        </p:nvCxnSpPr>
        <p:spPr>
          <a:xfrm flipH="1">
            <a:off x="2121877" y="5387926"/>
            <a:ext cx="2345" cy="57443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flipH="1">
            <a:off x="7746609" y="5357446"/>
            <a:ext cx="2345" cy="57443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/>
          <p:nvPr/>
        </p:nvCxnSpPr>
        <p:spPr>
          <a:xfrm flipH="1">
            <a:off x="1575582" y="5366232"/>
            <a:ext cx="6169774" cy="2169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34" grpId="0"/>
      <p:bldP spid="3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矩形 11283"/>
          <p:cNvSpPr>
            <a:spLocks noChangeArrowheads="1"/>
          </p:cNvSpPr>
          <p:nvPr/>
        </p:nvSpPr>
        <p:spPr bwMode="auto">
          <a:xfrm>
            <a:off x="839187" y="768809"/>
            <a:ext cx="6394128" cy="584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b="1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2.</a:t>
            </a:r>
            <a:r>
              <a:rPr lang="zh-CN" altLang="en-US" sz="3200" b="1" dirty="0" smtClean="0">
                <a:latin typeface="Times New Roman" panose="02020603050405020304" pitchFamily="18" charset="0"/>
                <a:ea typeface="楷体" panose="02010609060101010101" pitchFamily="49" charset="-122"/>
              </a:rPr>
              <a:t>在右面的方格图中表示下面各点。</a:t>
            </a:r>
            <a:endParaRPr lang="zh-CN" altLang="en-US" sz="3200" b="1" dirty="0">
              <a:latin typeface="Times New Roman" panose="02020603050405020304" pitchFamily="18" charset="0"/>
              <a:ea typeface="楷体" panose="02010609060101010101" pitchFamily="49" charset="-122"/>
            </a:endParaRPr>
          </a:p>
        </p:txBody>
      </p:sp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6432787" y="1407284"/>
            <a:ext cx="4840062" cy="46796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矩形 11283"/>
          <p:cNvSpPr>
            <a:spLocks noChangeArrowheads="1"/>
          </p:cNvSpPr>
          <p:nvPr/>
        </p:nvSpPr>
        <p:spPr bwMode="auto">
          <a:xfrm>
            <a:off x="1173558" y="1589950"/>
            <a:ext cx="506801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4000" i="1" dirty="0" smtClean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3,5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   </a:t>
            </a: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2,4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0" name="矩形 11283"/>
          <p:cNvSpPr>
            <a:spLocks noChangeArrowheads="1"/>
          </p:cNvSpPr>
          <p:nvPr/>
        </p:nvSpPr>
        <p:spPr bwMode="auto">
          <a:xfrm>
            <a:off x="1159910" y="2684045"/>
            <a:ext cx="506801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4,2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   </a:t>
            </a: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5,1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1" name="矩形 11283"/>
          <p:cNvSpPr>
            <a:spLocks noChangeArrowheads="1"/>
          </p:cNvSpPr>
          <p:nvPr/>
        </p:nvSpPr>
        <p:spPr bwMode="auto">
          <a:xfrm>
            <a:off x="1159910" y="3778141"/>
            <a:ext cx="5068019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4,5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   </a:t>
            </a: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3,3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3" name="TextBox 56"/>
          <p:cNvSpPr txBox="1">
            <a:spLocks noChangeArrowheads="1"/>
          </p:cNvSpPr>
          <p:nvPr/>
        </p:nvSpPr>
        <p:spPr bwMode="auto">
          <a:xfrm>
            <a:off x="9006565" y="1656208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15" name="直接连接符 14"/>
          <p:cNvCxnSpPr/>
          <p:nvPr/>
        </p:nvCxnSpPr>
        <p:spPr>
          <a:xfrm>
            <a:off x="9004793" y="2311300"/>
            <a:ext cx="2729" cy="327063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flipH="1">
            <a:off x="7028597" y="2292823"/>
            <a:ext cx="2033517" cy="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>
            <a:off x="8843749" y="2156346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8313760" y="2934269"/>
            <a:ext cx="11374" cy="264994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/>
          <p:nvPr/>
        </p:nvCxnSpPr>
        <p:spPr>
          <a:xfrm flipH="1">
            <a:off x="7028597" y="2936543"/>
            <a:ext cx="1298813" cy="1137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TextBox 56"/>
          <p:cNvSpPr txBox="1">
            <a:spLocks noChangeArrowheads="1"/>
          </p:cNvSpPr>
          <p:nvPr/>
        </p:nvSpPr>
        <p:spPr bwMode="auto">
          <a:xfrm>
            <a:off x="8332509" y="2270320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5" name="椭圆 34"/>
          <p:cNvSpPr/>
          <p:nvPr/>
        </p:nvSpPr>
        <p:spPr>
          <a:xfrm>
            <a:off x="8190931" y="2813713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621672" y="4249004"/>
            <a:ext cx="15922" cy="13329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7042245" y="4251278"/>
            <a:ext cx="2597626" cy="6823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56"/>
          <p:cNvSpPr txBox="1">
            <a:spLocks noChangeArrowheads="1"/>
          </p:cNvSpPr>
          <p:nvPr/>
        </p:nvSpPr>
        <p:spPr bwMode="auto">
          <a:xfrm>
            <a:off x="9644969" y="3585055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9" name="椭圆 38"/>
          <p:cNvSpPr/>
          <p:nvPr/>
        </p:nvSpPr>
        <p:spPr>
          <a:xfrm>
            <a:off x="9503391" y="4128448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2" name="直接连接符 41"/>
          <p:cNvCxnSpPr/>
          <p:nvPr/>
        </p:nvCxnSpPr>
        <p:spPr>
          <a:xfrm flipH="1">
            <a:off x="10317707" y="4901821"/>
            <a:ext cx="2275" cy="70740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/>
          <p:nvPr/>
        </p:nvCxnSpPr>
        <p:spPr>
          <a:xfrm flipH="1">
            <a:off x="7042245" y="4904095"/>
            <a:ext cx="3293662" cy="2274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Box 56"/>
          <p:cNvSpPr txBox="1">
            <a:spLocks noChangeArrowheads="1"/>
          </p:cNvSpPr>
          <p:nvPr/>
        </p:nvSpPr>
        <p:spPr bwMode="auto">
          <a:xfrm>
            <a:off x="10231793" y="4194075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45" name="椭圆 44"/>
          <p:cNvSpPr/>
          <p:nvPr/>
        </p:nvSpPr>
        <p:spPr>
          <a:xfrm>
            <a:off x="10199427" y="4781265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648967" y="2267804"/>
            <a:ext cx="15922" cy="33141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/>
          <p:cNvCxnSpPr/>
          <p:nvPr/>
        </p:nvCxnSpPr>
        <p:spPr>
          <a:xfrm flipH="1">
            <a:off x="7028597" y="2270078"/>
            <a:ext cx="2638569" cy="909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6"/>
          <p:cNvSpPr txBox="1">
            <a:spLocks noChangeArrowheads="1"/>
          </p:cNvSpPr>
          <p:nvPr/>
        </p:nvSpPr>
        <p:spPr bwMode="auto">
          <a:xfrm>
            <a:off x="9672264" y="1603855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54" name="椭圆 53"/>
          <p:cNvSpPr/>
          <p:nvPr/>
        </p:nvSpPr>
        <p:spPr>
          <a:xfrm>
            <a:off x="9530686" y="2147248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7" name="直接连接符 56"/>
          <p:cNvCxnSpPr/>
          <p:nvPr/>
        </p:nvCxnSpPr>
        <p:spPr>
          <a:xfrm flipH="1">
            <a:off x="8993875" y="3605284"/>
            <a:ext cx="15922" cy="1990298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接连接符 57"/>
          <p:cNvCxnSpPr/>
          <p:nvPr/>
        </p:nvCxnSpPr>
        <p:spPr>
          <a:xfrm flipH="1">
            <a:off x="7042245" y="3607558"/>
            <a:ext cx="1969829" cy="909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Box 56"/>
          <p:cNvSpPr txBox="1">
            <a:spLocks noChangeArrowheads="1"/>
          </p:cNvSpPr>
          <p:nvPr/>
        </p:nvSpPr>
        <p:spPr bwMode="auto">
          <a:xfrm>
            <a:off x="9017172" y="2941335"/>
            <a:ext cx="4318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sz="40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endParaRPr lang="zh-CN" altLang="en-US" sz="4000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60" name="椭圆 59"/>
          <p:cNvSpPr/>
          <p:nvPr/>
        </p:nvSpPr>
        <p:spPr>
          <a:xfrm>
            <a:off x="8875594" y="3484728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1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8" fill="hold">
                      <p:stCondLst>
                        <p:cond delay="indefinite"/>
                      </p:stCondLst>
                      <p:childTnLst>
                        <p:par>
                          <p:cTn id="129" fill="hold">
                            <p:stCondLst>
                              <p:cond delay="0"/>
                            </p:stCondLst>
                            <p:childTnLst>
                              <p:par>
                                <p:cTn id="1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500"/>
                            </p:stCondLst>
                            <p:childTnLst>
                              <p:par>
                                <p:cTn id="13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7" fill="hold">
                      <p:stCondLst>
                        <p:cond delay="indefinite"/>
                      </p:stCondLst>
                      <p:childTnLst>
                        <p:par>
                          <p:cTn id="138" fill="hold">
                            <p:stCondLst>
                              <p:cond delay="0"/>
                            </p:stCondLst>
                            <p:childTnLst>
                              <p:par>
                                <p:cTn id="13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animBg="1"/>
      <p:bldP spid="34" grpId="0"/>
      <p:bldP spid="35" grpId="0" animBg="1"/>
      <p:bldP spid="38" grpId="0"/>
      <p:bldP spid="39" grpId="0" animBg="1"/>
      <p:bldP spid="44" grpId="0"/>
      <p:bldP spid="45" grpId="0" animBg="1"/>
      <p:bldP spid="53" grpId="0"/>
      <p:bldP spid="54" grpId="0" animBg="1"/>
      <p:bldP spid="59" grpId="0"/>
      <p:bldP spid="6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11283"/>
          <p:cNvSpPr>
            <a:spLocks noChangeArrowheads="1"/>
          </p:cNvSpPr>
          <p:nvPr/>
        </p:nvSpPr>
        <p:spPr bwMode="auto">
          <a:xfrm>
            <a:off x="839187" y="768809"/>
            <a:ext cx="10775058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先根据数对在方格图中描出</a:t>
            </a:r>
            <a:r>
              <a:rPr lang="en-US" altLang="zh-CN" sz="3200" i="1" dirty="0" smtClean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、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各点，再顺次连接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→</a:t>
            </a:r>
            <a:r>
              <a:rPr lang="en-US" altLang="zh-CN" sz="3200" i="1" dirty="0" smtClean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en-US" altLang="zh-CN" sz="3200" dirty="0">
                <a:latin typeface="楷体" panose="02010609060101010101" pitchFamily="49" charset="-122"/>
                <a:ea typeface="楷体" panose="02010609060101010101" pitchFamily="49" charset="-122"/>
              </a:rPr>
              <a:t>.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看一看连成的是什么图形。</a:t>
            </a:r>
            <a:endParaRPr lang="zh-CN" altLang="en-US" sz="32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405878" y="1712225"/>
            <a:ext cx="8978134" cy="4743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矩形 11283"/>
          <p:cNvSpPr>
            <a:spLocks noChangeArrowheads="1"/>
          </p:cNvSpPr>
          <p:nvPr/>
        </p:nvSpPr>
        <p:spPr bwMode="auto">
          <a:xfrm>
            <a:off x="9293976" y="1876553"/>
            <a:ext cx="19244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3,3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0" name="矩形 11283"/>
          <p:cNvSpPr>
            <a:spLocks noChangeArrowheads="1"/>
          </p:cNvSpPr>
          <p:nvPr/>
        </p:nvSpPr>
        <p:spPr bwMode="auto">
          <a:xfrm>
            <a:off x="9293976" y="2540744"/>
            <a:ext cx="19244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7,6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1" name="矩形 11283"/>
          <p:cNvSpPr>
            <a:spLocks noChangeArrowheads="1"/>
          </p:cNvSpPr>
          <p:nvPr/>
        </p:nvSpPr>
        <p:spPr bwMode="auto">
          <a:xfrm>
            <a:off x="9293975" y="3204935"/>
            <a:ext cx="2306621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11,3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2" name="矩形 11283"/>
          <p:cNvSpPr>
            <a:spLocks noChangeArrowheads="1"/>
          </p:cNvSpPr>
          <p:nvPr/>
        </p:nvSpPr>
        <p:spPr bwMode="auto">
          <a:xfrm>
            <a:off x="9293976" y="3869126"/>
            <a:ext cx="19244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7,3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3" name="矩形 11283"/>
          <p:cNvSpPr>
            <a:spLocks noChangeArrowheads="1"/>
          </p:cNvSpPr>
          <p:nvPr/>
        </p:nvSpPr>
        <p:spPr bwMode="auto">
          <a:xfrm>
            <a:off x="9293976" y="4533317"/>
            <a:ext cx="19244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9,1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4" name="矩形 11283"/>
          <p:cNvSpPr>
            <a:spLocks noChangeArrowheads="1"/>
          </p:cNvSpPr>
          <p:nvPr/>
        </p:nvSpPr>
        <p:spPr bwMode="auto">
          <a:xfrm>
            <a:off x="9293976" y="5197508"/>
            <a:ext cx="19244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（</a:t>
            </a:r>
            <a:r>
              <a:rPr lang="en-US" altLang="zh-CN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5,1</a:t>
            </a:r>
            <a:r>
              <a:rPr lang="zh-CN" altLang="en-US" sz="4000" dirty="0" smtClean="0"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）</a:t>
            </a:r>
            <a:endParaRPr lang="zh-CN" altLang="en-US" sz="4000" dirty="0"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  <p:sp>
        <p:nvSpPr>
          <p:cNvPr id="15" name="TextBox 56"/>
          <p:cNvSpPr txBox="1">
            <a:spLocks noChangeArrowheads="1"/>
          </p:cNvSpPr>
          <p:nvPr/>
        </p:nvSpPr>
        <p:spPr bwMode="auto">
          <a:xfrm>
            <a:off x="2655040" y="3525914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6" name="椭圆 15"/>
          <p:cNvSpPr/>
          <p:nvPr/>
        </p:nvSpPr>
        <p:spPr>
          <a:xfrm>
            <a:off x="2513462" y="4069307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TextBox 56"/>
          <p:cNvSpPr txBox="1">
            <a:spLocks noChangeArrowheads="1"/>
          </p:cNvSpPr>
          <p:nvPr/>
        </p:nvSpPr>
        <p:spPr bwMode="auto">
          <a:xfrm>
            <a:off x="5018378" y="1808571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8" name="椭圆 17"/>
          <p:cNvSpPr/>
          <p:nvPr/>
        </p:nvSpPr>
        <p:spPr>
          <a:xfrm>
            <a:off x="4876800" y="2351964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TextBox 56"/>
          <p:cNvSpPr txBox="1">
            <a:spLocks noChangeArrowheads="1"/>
          </p:cNvSpPr>
          <p:nvPr/>
        </p:nvSpPr>
        <p:spPr bwMode="auto">
          <a:xfrm>
            <a:off x="7340220" y="3589655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0" name="椭圆 19"/>
          <p:cNvSpPr/>
          <p:nvPr/>
        </p:nvSpPr>
        <p:spPr>
          <a:xfrm>
            <a:off x="7210566" y="4085229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TextBox 56"/>
          <p:cNvSpPr txBox="1">
            <a:spLocks noChangeArrowheads="1"/>
          </p:cNvSpPr>
          <p:nvPr/>
        </p:nvSpPr>
        <p:spPr bwMode="auto">
          <a:xfrm>
            <a:off x="5018377" y="3528189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2" name="椭圆 21"/>
          <p:cNvSpPr/>
          <p:nvPr/>
        </p:nvSpPr>
        <p:spPr>
          <a:xfrm>
            <a:off x="4876799" y="4071582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TextBox 56"/>
          <p:cNvSpPr txBox="1">
            <a:spLocks noChangeArrowheads="1"/>
          </p:cNvSpPr>
          <p:nvPr/>
        </p:nvSpPr>
        <p:spPr bwMode="auto">
          <a:xfrm>
            <a:off x="6178437" y="4660953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4" name="椭圆 23"/>
          <p:cNvSpPr/>
          <p:nvPr/>
        </p:nvSpPr>
        <p:spPr>
          <a:xfrm>
            <a:off x="6036859" y="5204346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TextBox 56"/>
          <p:cNvSpPr txBox="1">
            <a:spLocks noChangeArrowheads="1"/>
          </p:cNvSpPr>
          <p:nvPr/>
        </p:nvSpPr>
        <p:spPr bwMode="auto">
          <a:xfrm>
            <a:off x="3844669" y="4660953"/>
            <a:ext cx="43180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zh-CN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endParaRPr lang="zh-CN" altLang="en-US" i="1" dirty="0"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26" name="椭圆 25"/>
          <p:cNvSpPr/>
          <p:nvPr/>
        </p:nvSpPr>
        <p:spPr>
          <a:xfrm>
            <a:off x="3703091" y="5204346"/>
            <a:ext cx="259308" cy="25930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7" name="直接连接符 26"/>
          <p:cNvCxnSpPr/>
          <p:nvPr/>
        </p:nvCxnSpPr>
        <p:spPr>
          <a:xfrm flipH="1">
            <a:off x="2551437" y="2403587"/>
            <a:ext cx="2546696" cy="1900701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endCxn id="20" idx="5"/>
          </p:cNvCxnSpPr>
          <p:nvPr/>
        </p:nvCxnSpPr>
        <p:spPr>
          <a:xfrm>
            <a:off x="5051949" y="2472520"/>
            <a:ext cx="2379950" cy="183404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20" idx="6"/>
            <a:endCxn id="22" idx="6"/>
          </p:cNvCxnSpPr>
          <p:nvPr/>
        </p:nvCxnSpPr>
        <p:spPr>
          <a:xfrm flipH="1" flipV="1">
            <a:off x="5136107" y="4201236"/>
            <a:ext cx="2333767" cy="1364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2" idx="1"/>
            <a:endCxn id="24" idx="5"/>
          </p:cNvCxnSpPr>
          <p:nvPr/>
        </p:nvCxnSpPr>
        <p:spPr>
          <a:xfrm>
            <a:off x="4914774" y="4109557"/>
            <a:ext cx="1343418" cy="131612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24" idx="2"/>
            <a:endCxn id="26" idx="6"/>
          </p:cNvCxnSpPr>
          <p:nvPr/>
        </p:nvCxnSpPr>
        <p:spPr>
          <a:xfrm flipH="1">
            <a:off x="3962399" y="5334000"/>
            <a:ext cx="207446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/>
          <p:nvPr/>
        </p:nvCxnSpPr>
        <p:spPr>
          <a:xfrm flipH="1">
            <a:off x="3890533" y="4328050"/>
            <a:ext cx="990350" cy="94940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2"/>
            <a:endCxn id="16" idx="6"/>
          </p:cNvCxnSpPr>
          <p:nvPr/>
        </p:nvCxnSpPr>
        <p:spPr>
          <a:xfrm flipH="1" flipV="1">
            <a:off x="2772770" y="4198961"/>
            <a:ext cx="2104029" cy="22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矩形 11283"/>
          <p:cNvSpPr>
            <a:spLocks noChangeArrowheads="1"/>
          </p:cNvSpPr>
          <p:nvPr/>
        </p:nvSpPr>
        <p:spPr bwMode="auto">
          <a:xfrm>
            <a:off x="3632427" y="5636511"/>
            <a:ext cx="2741075" cy="70788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Font typeface="Arial" panose="020B0604020202020204" pitchFamily="34" charset="0"/>
              <a:buNone/>
            </a:pPr>
            <a:r>
              <a:rPr lang="zh-CN" altLang="en-US" sz="40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Arial" panose="020B0604020202020204" pitchFamily="34" charset="0"/>
              </a:rPr>
              <a:t>是一条小鱼</a:t>
            </a:r>
            <a:endParaRPr lang="zh-CN" altLang="en-US" sz="40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Arial" panose="020B060402020202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"/>
                            </p:stCondLst>
                            <p:childTnLst>
                              <p:par>
                                <p:cTn id="45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3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500"/>
                            </p:stCondLst>
                            <p:childTnLst>
                              <p:par>
                                <p:cTn id="7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000"/>
                            </p:stCondLst>
                            <p:childTnLst>
                              <p:par>
                                <p:cTn id="7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500"/>
                            </p:stCondLst>
                            <p:childTnLst>
                              <p:par>
                                <p:cTn id="7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000"/>
                            </p:stCondLst>
                            <p:childTnLst>
                              <p:par>
                                <p:cTn id="8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2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 animBg="1"/>
      <p:bldP spid="17" grpId="0"/>
      <p:bldP spid="18" grpId="0" animBg="1"/>
      <p:bldP spid="19" grpId="0"/>
      <p:bldP spid="20" grpId="0" animBg="1"/>
      <p:bldP spid="21" grpId="0"/>
      <p:bldP spid="22" grpId="0" animBg="1"/>
      <p:bldP spid="23" grpId="0"/>
      <p:bldP spid="24" grpId="0" animBg="1"/>
      <p:bldP spid="25" grpId="0"/>
      <p:bldP spid="26" grpId="0" animBg="1"/>
      <p:bldP spid="5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11283"/>
          <p:cNvSpPr>
            <a:spLocks noChangeArrowheads="1"/>
          </p:cNvSpPr>
          <p:nvPr/>
        </p:nvSpPr>
        <p:spPr bwMode="auto">
          <a:xfrm>
            <a:off x="839187" y="768809"/>
            <a:ext cx="10775058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3.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在方格图中表示下列各点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2,6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 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3,9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r>
              <a:rPr lang="zh-CN" altLang="en-US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4,1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 </a:t>
            </a:r>
            <a:endParaRPr lang="en-US" altLang="zh-CN" sz="3200" dirty="0" smtClean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 D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5,7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 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7,2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 </a:t>
            </a:r>
            <a:r>
              <a:rPr lang="en-US" altLang="zh-CN" sz="3200" i="1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9,5</a:t>
            </a:r>
            <a:r>
              <a:rPr lang="zh-CN" altLang="en-US" sz="3200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）。</a:t>
            </a:r>
            <a:endParaRPr lang="zh-CN" altLang="en-US" sz="3200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30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511395" y="1873975"/>
            <a:ext cx="4786149" cy="417171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31" name="TextBox 30"/>
          <p:cNvSpPr txBox="1"/>
          <p:nvPr/>
        </p:nvSpPr>
        <p:spPr>
          <a:xfrm>
            <a:off x="4651900" y="3284739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2,6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4031941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0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417824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803707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189590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575473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961356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347239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6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733122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7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119005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8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7504888" y="5911045"/>
            <a:ext cx="29148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9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846378" y="5911045"/>
            <a:ext cx="4986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 smtClean="0">
                <a:latin typeface="楷体" panose="02010609060101010101" pitchFamily="49" charset="-122"/>
                <a:ea typeface="楷体" panose="02010609060101010101" pitchFamily="49" charset="-122"/>
              </a:rPr>
              <a:t>10</a:t>
            </a:r>
            <a:endParaRPr lang="zh-CN" altLang="en-US" dirty="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9" name="椭圆 48"/>
          <p:cNvSpPr/>
          <p:nvPr/>
        </p:nvSpPr>
        <p:spPr>
          <a:xfrm>
            <a:off x="4891595" y="3595457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5035120" y="2114366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3,9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2" name="椭圆 51"/>
          <p:cNvSpPr/>
          <p:nvPr/>
        </p:nvSpPr>
        <p:spPr>
          <a:xfrm>
            <a:off x="5274815" y="2425084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416860" y="5230429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C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4,1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4" name="椭圆 53"/>
          <p:cNvSpPr/>
          <p:nvPr/>
        </p:nvSpPr>
        <p:spPr>
          <a:xfrm>
            <a:off x="5656555" y="5541147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826712" y="2897082"/>
            <a:ext cx="10919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D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5,7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6" name="椭圆 55"/>
          <p:cNvSpPr/>
          <p:nvPr/>
        </p:nvSpPr>
        <p:spPr>
          <a:xfrm>
            <a:off x="6066407" y="3207800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572437" y="4832413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E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7,2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8" name="椭圆 57"/>
          <p:cNvSpPr/>
          <p:nvPr/>
        </p:nvSpPr>
        <p:spPr>
          <a:xfrm>
            <a:off x="6812132" y="5143131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7353672" y="3678317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F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9,5</a:t>
            </a:r>
            <a:r>
              <a:rPr lang="zh-CN" altLang="en-US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60" name="椭圆 59"/>
          <p:cNvSpPr/>
          <p:nvPr/>
        </p:nvSpPr>
        <p:spPr>
          <a:xfrm>
            <a:off x="7593367" y="3989035"/>
            <a:ext cx="106532" cy="10653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dirty="0">
              <a:solidFill>
                <a:srgbClr val="FF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  <p:bldP spid="49" grpId="0" animBg="1"/>
      <p:bldP spid="51" grpId="0"/>
      <p:bldP spid="52" grpId="0" animBg="1"/>
      <p:bldP spid="53" grpId="0"/>
      <p:bldP spid="54" grpId="0" animBg="1"/>
      <p:bldP spid="55" grpId="0"/>
      <p:bldP spid="56" grpId="0" animBg="1"/>
      <p:bldP spid="57" grpId="0"/>
      <p:bldP spid="58" grpId="0" animBg="1"/>
      <p:bldP spid="59" grpId="0"/>
      <p:bldP spid="6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11"/>
          <p:cNvPicPr>
            <a:picLocks noChangeAspect="1" noChangeArrowheads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760413" y="374650"/>
            <a:ext cx="11431587" cy="578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矩形 14"/>
          <p:cNvSpPr/>
          <p:nvPr/>
        </p:nvSpPr>
        <p:spPr>
          <a:xfrm>
            <a:off x="1607866" y="4099388"/>
            <a:ext cx="8286762" cy="173124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r>
              <a:rPr lang="zh-CN" altLang="en-US" sz="36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用数对在方格图中表示物</a:t>
            </a:r>
            <a:r>
              <a:rPr lang="zh-CN" altLang="en-US" sz="3600" b="1" dirty="0">
                <a:latin typeface="楷体" panose="02010609060101010101" pitchFamily="49" charset="-122"/>
                <a:ea typeface="楷体" panose="02010609060101010101" pitchFamily="49" charset="-122"/>
              </a:rPr>
              <a:t>体的位</a:t>
            </a:r>
            <a:r>
              <a:rPr lang="zh-CN" altLang="en-US" sz="36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置时，先找</a:t>
            </a:r>
            <a:r>
              <a:rPr lang="zh-CN" altLang="en-US" sz="36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列数</a:t>
            </a:r>
            <a:r>
              <a:rPr lang="zh-CN" altLang="en-US" sz="36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，再找</a:t>
            </a:r>
            <a:r>
              <a:rPr lang="zh-CN" altLang="en-US" sz="36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排数</a:t>
            </a:r>
            <a:r>
              <a:rPr lang="zh-CN" altLang="en-US" sz="36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，排、列的</a:t>
            </a:r>
            <a:r>
              <a:rPr lang="zh-CN" altLang="en-US" sz="36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交叉处</a:t>
            </a:r>
            <a:r>
              <a:rPr lang="zh-CN" altLang="en-US" sz="3600" b="1" dirty="0" smtClean="0">
                <a:latin typeface="楷体" panose="02010609060101010101" pitchFamily="49" charset="-122"/>
                <a:ea typeface="楷体" panose="02010609060101010101" pitchFamily="49" charset="-122"/>
              </a:rPr>
              <a:t>就是目标点。</a:t>
            </a:r>
            <a:endParaRPr lang="zh-CN" altLang="en-US" sz="36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669809" y="2090380"/>
            <a:ext cx="2768223" cy="70788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</a:t>
            </a:r>
            <a:r>
              <a:rPr lang="en-US" altLang="zh-CN" sz="4000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a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 </a:t>
            </a:r>
            <a:r>
              <a:rPr lang="en-US" altLang="zh-CN" sz="4000" i="1" dirty="0">
                <a:solidFill>
                  <a:srgbClr val="FF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b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17" name="直接箭头连接符 16"/>
          <p:cNvCxnSpPr/>
          <p:nvPr/>
        </p:nvCxnSpPr>
        <p:spPr>
          <a:xfrm>
            <a:off x="5459106" y="2677236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箭头连接符 17"/>
          <p:cNvCxnSpPr/>
          <p:nvPr/>
        </p:nvCxnSpPr>
        <p:spPr>
          <a:xfrm>
            <a:off x="6648737" y="2677236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4285398" y="3307305"/>
            <a:ext cx="19516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列数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223380" y="3307305"/>
            <a:ext cx="150125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排数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9" grpId="0"/>
      <p:bldP spid="20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1"/>
          <p:cNvPicPr>
            <a:picLocks noChangeAspect="1"/>
          </p:cNvPicPr>
          <p:nvPr/>
        </p:nvPicPr>
        <p:blipFill>
          <a:blip r:embed="rId1" cstate="print"/>
          <a:srcRect/>
          <a:stretch>
            <a:fillRect/>
          </a:stretch>
        </p:blipFill>
        <p:spPr bwMode="auto">
          <a:xfrm>
            <a:off x="2235200" y="5586413"/>
            <a:ext cx="7947025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" name="组合 4"/>
          <p:cNvGrpSpPr/>
          <p:nvPr/>
        </p:nvGrpSpPr>
        <p:grpSpPr bwMode="auto">
          <a:xfrm>
            <a:off x="4348163" y="5175250"/>
            <a:ext cx="3721100" cy="822325"/>
            <a:chOff x="5520213" y="655117"/>
            <a:chExt cx="2124391" cy="579549"/>
          </a:xfrm>
        </p:grpSpPr>
        <p:grpSp>
          <p:nvGrpSpPr>
            <p:cNvPr id="6" name="组合 7"/>
            <p:cNvGrpSpPr/>
            <p:nvPr/>
          </p:nvGrpSpPr>
          <p:grpSpPr bwMode="auto">
            <a:xfrm>
              <a:off x="5520213" y="655117"/>
              <a:ext cx="2124391" cy="579549"/>
              <a:chOff x="5493845" y="716589"/>
              <a:chExt cx="1815921" cy="579549"/>
            </a:xfrm>
          </p:grpSpPr>
          <p:sp>
            <p:nvSpPr>
              <p:cNvPr id="8" name="矩形 7"/>
              <p:cNvSpPr/>
              <p:nvPr/>
            </p:nvSpPr>
            <p:spPr>
              <a:xfrm>
                <a:off x="5493845" y="716589"/>
                <a:ext cx="1815921" cy="579549"/>
              </a:xfrm>
              <a:prstGeom prst="rect">
                <a:avLst/>
              </a:prstGeom>
              <a:solidFill>
                <a:srgbClr val="FF6600"/>
              </a:solidFill>
              <a:ln>
                <a:solidFill>
                  <a:srgbClr val="FF6600"/>
                </a:solidFill>
              </a:ln>
              <a:scene3d>
                <a:camera prst="orthographicFront"/>
                <a:lightRig rig="threePt" dir="t"/>
              </a:scene3d>
              <a:sp3d>
                <a:bevelT prst="relaxedInse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  <p:sp>
            <p:nvSpPr>
              <p:cNvPr id="9" name="圆角矩形 46"/>
              <p:cNvSpPr/>
              <p:nvPr/>
            </p:nvSpPr>
            <p:spPr>
              <a:xfrm>
                <a:off x="5579063" y="755748"/>
                <a:ext cx="1631540" cy="498994"/>
              </a:xfrm>
              <a:prstGeom prst="roundRect">
                <a:avLst/>
              </a:prstGeom>
              <a:solidFill>
                <a:srgbClr val="0BF30B"/>
              </a:solidFill>
              <a:ln>
                <a:solidFill>
                  <a:srgbClr val="0BF30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sz="2400">
                  <a:latin typeface="Times New Roman" panose="02020603050405020304" pitchFamily="18" charset="0"/>
                  <a:sym typeface="Times New Roman" panose="02020603050405020304" pitchFamily="18" charset="0"/>
                </a:endParaRPr>
              </a:p>
            </p:txBody>
          </p:sp>
        </p:grpSp>
        <p:sp>
          <p:nvSpPr>
            <p:cNvPr id="7" name="文本框 8"/>
            <p:cNvSpPr txBox="1">
              <a:spLocks noChangeArrowheads="1"/>
            </p:cNvSpPr>
            <p:nvPr/>
          </p:nvSpPr>
          <p:spPr bwMode="auto">
            <a:xfrm>
              <a:off x="5580935" y="742385"/>
              <a:ext cx="1987538" cy="4117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ctr">
                <a:spcAft>
                  <a:spcPts val="0"/>
                </a:spcAft>
                <a:defRPr/>
              </a:pPr>
              <a:r>
                <a:rPr lang="zh-CN" altLang="en-US" sz="3200" b="1" kern="100" dirty="0" smtClean="0">
                  <a:latin typeface="楷体" panose="02010609060101010101" pitchFamily="49" charset="-122"/>
                  <a:ea typeface="楷体" panose="02010609060101010101" pitchFamily="49" charset="-122"/>
                  <a:cs typeface="Times New Roman" panose="02020603050405020304" pitchFamily="18" charset="0"/>
                </a:rPr>
                <a:t>用数对表示位置</a:t>
              </a:r>
              <a:endParaRPr lang="zh-CN" altLang="zh-CN" sz="3200" b="1" kern="100" dirty="0"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endParaRPr>
            </a:p>
          </p:txBody>
        </p:sp>
      </p:grpSp>
      <p:pic>
        <p:nvPicPr>
          <p:cNvPr id="10" name="图片 9"/>
          <p:cNvPicPr>
            <a:picLocks noChangeAspect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 rot="21350477">
            <a:off x="3303588" y="1249363"/>
            <a:ext cx="5848350" cy="401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322513" y="3136900"/>
            <a:ext cx="2030412" cy="2036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矩形 4"/>
          <p:cNvSpPr>
            <a:spLocks noChangeArrowheads="1"/>
          </p:cNvSpPr>
          <p:nvPr/>
        </p:nvSpPr>
        <p:spPr bwMode="auto">
          <a:xfrm>
            <a:off x="4348163" y="2724150"/>
            <a:ext cx="3884232" cy="8070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Franklin Gothic Medium" panose="020B0603020102020204" charset="0"/>
                <a:ea typeface="微软雅黑" panose="020B0503020204020204" charset="-122"/>
              </a:defRPr>
            </a:lvl9pPr>
          </a:lstStyle>
          <a:p>
            <a:pPr eaLnBrk="1" hangingPunct="1">
              <a:lnSpc>
                <a:spcPct val="150000"/>
              </a:lnSpc>
              <a:buFont typeface="Arial" panose="020B0604020202020204" pitchFamily="34" charset="0"/>
              <a:buNone/>
            </a:pPr>
            <a:r>
              <a:rPr lang="zh-CN" sz="3200" b="1" dirty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完成相关的练习</a:t>
            </a:r>
            <a:endParaRPr lang="zh-CN" sz="3200" b="1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圆角矩形 5"/>
          <p:cNvSpPr/>
          <p:nvPr/>
        </p:nvSpPr>
        <p:spPr>
          <a:xfrm>
            <a:off x="394284" y="5028077"/>
            <a:ext cx="11459360" cy="145859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50000"/>
              </a:lnSpc>
            </a:pPr>
            <a:endParaRPr lang="zh-CN" altLang="en-US" sz="2800" dirty="0">
              <a:solidFill>
                <a:prstClr val="white"/>
              </a:solidFill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945558" y="824859"/>
            <a:ext cx="10356812" cy="3816425"/>
          </a:xfrm>
          <a:prstGeom prst="rect">
            <a:avLst/>
          </a:prstGeom>
          <a:noFill/>
          <a:ln w="28575">
            <a:noFill/>
            <a:miter lim="800000"/>
          </a:ln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1.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结合具体事例，经历由用语言描述到在方格图中用数对表示物体位置的过程</a:t>
            </a: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en-US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2.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能在方格图中用数对表示位置，知道数对与方格图中的点是一一对应的</a:t>
            </a:r>
            <a:r>
              <a:rPr lang="zh-CN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。</a:t>
            </a:r>
            <a:endParaRPr lang="zh-CN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  <a:p>
            <a:pPr>
              <a:lnSpc>
                <a:spcPct val="200000"/>
              </a:lnSpc>
            </a:pPr>
            <a:r>
              <a:rPr lang="en-US" altLang="zh-CN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3.</a:t>
            </a:r>
            <a:r>
              <a:rPr lang="zh-CN" altLang="en-US" sz="2400" b="1" dirty="0" smtClean="0">
                <a:latin typeface="楷体" panose="02010609060101010101" pitchFamily="49" charset="-122"/>
                <a:ea typeface="楷体" panose="02010609060101010101" pitchFamily="49" charset="-122"/>
                <a:cs typeface="楷体" panose="02010609060101010101" pitchFamily="49" charset="-122"/>
              </a:rPr>
              <a:t>积极参加数学活动，了解平面上点的位置都可以用数对来表示，初步体会数形结合思想。</a:t>
            </a:r>
            <a:endParaRPr lang="zh-CN" altLang="zh-CN" sz="2400" b="1" dirty="0">
              <a:latin typeface="楷体" panose="02010609060101010101" pitchFamily="49" charset="-122"/>
              <a:ea typeface="楷体" panose="02010609060101010101" pitchFamily="49" charset="-122"/>
              <a:cs typeface="楷体" panose="02010609060101010101" pitchFamily="49" charset="-122"/>
            </a:endParaRPr>
          </a:p>
        </p:txBody>
      </p:sp>
      <p:sp>
        <p:nvSpPr>
          <p:cNvPr id="8" name="内容占位符 1"/>
          <p:cNvSpPr txBox="1">
            <a:spLocks noChangeArrowheads="1"/>
          </p:cNvSpPr>
          <p:nvPr/>
        </p:nvSpPr>
        <p:spPr bwMode="auto">
          <a:xfrm>
            <a:off x="527984" y="5277865"/>
            <a:ext cx="11535385" cy="90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698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重点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】</a:t>
            </a:r>
            <a:r>
              <a:rPr lang="zh-CN" altLang="en-US" sz="2400" dirty="0" smtClean="0">
                <a:latin typeface="+mn-ea"/>
                <a:ea typeface="+mn-ea"/>
                <a:cs typeface="楷体" panose="02010609060101010101" pitchFamily="49" charset="-122"/>
              </a:rPr>
              <a:t>用数对表示横线和竖线交点的意义，学会用数对表示方格纸上点的位置</a:t>
            </a:r>
            <a:r>
              <a:rPr lang="zh-CN" altLang="zh-CN" sz="2400" dirty="0" smtClean="0">
                <a:latin typeface="微软雅黑" panose="020B0503020204020204" charset="-122"/>
                <a:ea typeface="微软雅黑" panose="020B0503020204020204" charset="-122"/>
              </a:rPr>
              <a:t>。</a:t>
            </a:r>
            <a:endParaRPr lang="zh-CN" altLang="zh-CN" sz="28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r>
              <a:rPr lang="en-US" altLang="zh-CN" sz="28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【</a:t>
            </a:r>
            <a:r>
              <a:rPr lang="zh-CN" altLang="en-US" sz="2800" dirty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难点</a:t>
            </a:r>
            <a:r>
              <a:rPr lang="en-US" altLang="zh-CN" sz="2800" dirty="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sym typeface="+mn-ea"/>
              </a:rPr>
              <a:t>】</a:t>
            </a:r>
            <a:r>
              <a:rPr lang="zh-CN" altLang="en-US" sz="2400" dirty="0" smtClean="0">
                <a:latin typeface="+mn-ea"/>
                <a:ea typeface="+mn-ea"/>
                <a:cs typeface="楷体" panose="02010609060101010101" pitchFamily="49" charset="-122"/>
              </a:rPr>
              <a:t>理解用数对表示位置在横线和竖线交点上的建筑物</a:t>
            </a:r>
            <a:r>
              <a:rPr lang="zh-CN" altLang="zh-CN" sz="2800" dirty="0" smtClean="0">
                <a:latin typeface="微软雅黑" panose="020B0503020204020204" charset="-122"/>
                <a:ea typeface="微软雅黑" panose="020B0503020204020204" charset="-122"/>
                <a:sym typeface="+mn-ea"/>
              </a:rPr>
              <a:t>。</a:t>
            </a:r>
            <a:endParaRPr lang="zh-CN" altLang="zh-CN" sz="2800" dirty="0">
              <a:latin typeface="微软雅黑" panose="020B0503020204020204" charset="-122"/>
              <a:ea typeface="微软雅黑" panose="020B0503020204020204" charset="-122"/>
            </a:endParaRPr>
          </a:p>
          <a:p>
            <a:pPr fontAlgn="base">
              <a:spcBef>
                <a:spcPct val="20000"/>
              </a:spcBef>
              <a:spcAft>
                <a:spcPct val="0"/>
              </a:spcAft>
              <a:buClr>
                <a:srgbClr val="4F81BD"/>
              </a:buClr>
              <a:buSzPct val="76000"/>
            </a:pPr>
            <a:endParaRPr lang="zh-CN" altLang="zh-CN" sz="2800" dirty="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6" y="795551"/>
            <a:ext cx="5611865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你</a:t>
            </a: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还知道下面几个数对的意思吗？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396821" y="2496620"/>
            <a:ext cx="2836132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（</a:t>
            </a:r>
            <a:r>
              <a:rPr lang="en-US" altLang="zh-CN" dirty="0" smtClean="0"/>
              <a:t>3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6</a:t>
            </a:r>
            <a:r>
              <a:rPr lang="zh-CN" altLang="en-US" dirty="0" smtClean="0"/>
              <a:t>）</a:t>
            </a:r>
            <a:endParaRPr lang="en-US" altLang="zh-CN" dirty="0" smtClean="0"/>
          </a:p>
          <a:p>
            <a:endParaRPr lang="en-US" altLang="zh-CN" dirty="0"/>
          </a:p>
          <a:p>
            <a:r>
              <a:rPr lang="zh-CN" altLang="en-US" dirty="0" smtClean="0"/>
              <a:t>（</a:t>
            </a:r>
            <a:r>
              <a:rPr lang="en-US" altLang="zh-CN" dirty="0" smtClean="0"/>
              <a:t>5 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6</a:t>
            </a:r>
            <a:r>
              <a:rPr lang="zh-CN" altLang="en-US" dirty="0" smtClean="0"/>
              <a:t>）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zh-CN" altLang="en-US" dirty="0" smtClean="0"/>
              <a:t>（</a:t>
            </a:r>
            <a:r>
              <a:rPr lang="en-US" altLang="zh-CN" dirty="0" smtClean="0"/>
              <a:t>8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9</a:t>
            </a:r>
            <a:r>
              <a:rPr lang="zh-CN" altLang="en-US" dirty="0" smtClean="0"/>
              <a:t>）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zh-CN" altLang="en-US" dirty="0" smtClean="0"/>
              <a:t>（</a:t>
            </a:r>
            <a:r>
              <a:rPr lang="en-US" altLang="zh-CN" dirty="0" smtClean="0"/>
              <a:t>4 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2</a:t>
            </a:r>
            <a:r>
              <a:rPr lang="zh-CN" altLang="en-US" dirty="0" smtClean="0"/>
              <a:t>）</a:t>
            </a:r>
            <a:endParaRPr lang="en-US" altLang="zh-CN" dirty="0" smtClean="0"/>
          </a:p>
          <a:p>
            <a:endParaRPr lang="en-US" altLang="zh-CN" dirty="0" smtClean="0"/>
          </a:p>
          <a:p>
            <a:r>
              <a:rPr lang="zh-CN" altLang="en-US" dirty="0" smtClean="0"/>
              <a:t>（</a:t>
            </a:r>
            <a:r>
              <a:rPr lang="en-US" altLang="zh-CN" dirty="0" smtClean="0"/>
              <a:t>4 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3</a:t>
            </a:r>
            <a:r>
              <a:rPr lang="zh-CN" altLang="en-US" dirty="0" smtClean="0"/>
              <a:t>）</a:t>
            </a:r>
            <a:endParaRPr lang="zh-CN" altLang="en-US" dirty="0"/>
          </a:p>
        </p:txBody>
      </p:sp>
      <p:sp>
        <p:nvSpPr>
          <p:cNvPr id="5" name="文本框 4"/>
          <p:cNvSpPr txBox="1"/>
          <p:nvPr/>
        </p:nvSpPr>
        <p:spPr>
          <a:xfrm>
            <a:off x="5609691" y="4354870"/>
            <a:ext cx="3513762" cy="1200329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zh-CN" altLang="en-US" dirty="0" smtClean="0"/>
              <a:t>（</a:t>
            </a:r>
            <a:r>
              <a:rPr lang="en-US" altLang="zh-CN" dirty="0" smtClean="0"/>
              <a:t>4 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2</a:t>
            </a:r>
            <a:r>
              <a:rPr lang="zh-CN" altLang="en-US" dirty="0" smtClean="0"/>
              <a:t>）表示第</a:t>
            </a:r>
            <a:r>
              <a:rPr lang="en-US" altLang="zh-CN" dirty="0" smtClean="0"/>
              <a:t>4</a:t>
            </a:r>
            <a:r>
              <a:rPr lang="zh-CN" altLang="en-US" dirty="0" smtClean="0"/>
              <a:t>列，第</a:t>
            </a:r>
            <a:r>
              <a:rPr lang="en-US" altLang="zh-CN" dirty="0" smtClean="0"/>
              <a:t>2</a:t>
            </a:r>
            <a:r>
              <a:rPr lang="zh-CN" altLang="en-US" dirty="0" smtClean="0"/>
              <a:t>排；</a:t>
            </a:r>
            <a:endParaRPr lang="en-US" altLang="zh-CN" dirty="0"/>
          </a:p>
          <a:p>
            <a:r>
              <a:rPr lang="zh-CN" altLang="en-US" dirty="0" smtClean="0"/>
              <a:t>（</a:t>
            </a:r>
            <a:r>
              <a:rPr lang="en-US" altLang="zh-CN" dirty="0" smtClean="0"/>
              <a:t>4  </a:t>
            </a:r>
            <a:r>
              <a:rPr lang="zh-CN" altLang="en-US" dirty="0" smtClean="0"/>
              <a:t>，</a:t>
            </a:r>
            <a:r>
              <a:rPr lang="en-US" altLang="zh-CN" dirty="0" smtClean="0"/>
              <a:t>3</a:t>
            </a:r>
            <a:r>
              <a:rPr lang="zh-CN" altLang="en-US" dirty="0" smtClean="0"/>
              <a:t>）表示第</a:t>
            </a:r>
            <a:r>
              <a:rPr lang="en-US" altLang="zh-CN" dirty="0" smtClean="0"/>
              <a:t>4</a:t>
            </a:r>
            <a:r>
              <a:rPr lang="zh-CN" altLang="en-US" dirty="0" smtClean="0"/>
              <a:t>列，第</a:t>
            </a:r>
            <a:r>
              <a:rPr lang="en-US" altLang="zh-CN" dirty="0" smtClean="0"/>
              <a:t>3</a:t>
            </a:r>
            <a:r>
              <a:rPr lang="zh-CN" altLang="en-US" dirty="0" smtClean="0"/>
              <a:t>排；</a:t>
            </a:r>
            <a:endParaRPr lang="en-US" altLang="zh-CN" dirty="0" smtClean="0"/>
          </a:p>
          <a:p>
            <a:r>
              <a:rPr lang="zh-CN" altLang="en-US" dirty="0" smtClean="0"/>
              <a:t>这两个数对的第一个数字相同，说明都在第</a:t>
            </a:r>
            <a:r>
              <a:rPr lang="en-US" altLang="zh-CN" dirty="0" smtClean="0"/>
              <a:t>4</a:t>
            </a:r>
            <a:r>
              <a:rPr lang="zh-CN" altLang="en-US" dirty="0" smtClean="0"/>
              <a:t>列。</a:t>
            </a:r>
            <a:endParaRPr lang="en-US" altLang="zh-CN" dirty="0"/>
          </a:p>
        </p:txBody>
      </p:sp>
      <p:sp>
        <p:nvSpPr>
          <p:cNvPr id="6" name="文本框 5"/>
          <p:cNvSpPr txBox="1"/>
          <p:nvPr/>
        </p:nvSpPr>
        <p:spPr>
          <a:xfrm>
            <a:off x="5609690" y="2219218"/>
            <a:ext cx="3513762" cy="1222625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/>
            <a:r>
              <a:rPr lang="zh-CN" altLang="en-US" dirty="0">
                <a:solidFill>
                  <a:prstClr val="black"/>
                </a:solidFill>
              </a:rPr>
              <a:t>（</a:t>
            </a:r>
            <a:r>
              <a:rPr lang="en-US" altLang="zh-CN" dirty="0">
                <a:solidFill>
                  <a:prstClr val="black"/>
                </a:solidFill>
              </a:rPr>
              <a:t>3  </a:t>
            </a:r>
            <a:r>
              <a:rPr lang="zh-CN" altLang="en-US" dirty="0">
                <a:solidFill>
                  <a:prstClr val="black"/>
                </a:solidFill>
              </a:rPr>
              <a:t>，</a:t>
            </a:r>
            <a:r>
              <a:rPr lang="en-US" altLang="zh-CN" dirty="0">
                <a:solidFill>
                  <a:prstClr val="black"/>
                </a:solidFill>
              </a:rPr>
              <a:t>6</a:t>
            </a:r>
            <a:r>
              <a:rPr lang="zh-CN" altLang="en-US" dirty="0">
                <a:solidFill>
                  <a:prstClr val="black"/>
                </a:solidFill>
              </a:rPr>
              <a:t>）表示第</a:t>
            </a:r>
            <a:r>
              <a:rPr lang="en-US" altLang="zh-CN" dirty="0">
                <a:solidFill>
                  <a:prstClr val="black"/>
                </a:solidFill>
              </a:rPr>
              <a:t>3</a:t>
            </a:r>
            <a:r>
              <a:rPr lang="zh-CN" altLang="en-US" dirty="0">
                <a:solidFill>
                  <a:prstClr val="black"/>
                </a:solidFill>
              </a:rPr>
              <a:t>列，第</a:t>
            </a:r>
            <a:r>
              <a:rPr lang="en-US" altLang="zh-CN" dirty="0">
                <a:solidFill>
                  <a:prstClr val="black"/>
                </a:solidFill>
              </a:rPr>
              <a:t>6</a:t>
            </a:r>
            <a:r>
              <a:rPr lang="zh-CN" altLang="en-US" dirty="0">
                <a:solidFill>
                  <a:prstClr val="black"/>
                </a:solidFill>
              </a:rPr>
              <a:t>排；</a:t>
            </a:r>
            <a:endParaRPr lang="en-US" altLang="zh-CN" dirty="0">
              <a:solidFill>
                <a:prstClr val="black"/>
              </a:solidFill>
            </a:endParaRPr>
          </a:p>
          <a:p>
            <a:pPr lvl="0"/>
            <a:r>
              <a:rPr lang="zh-CN" altLang="en-US" dirty="0">
                <a:solidFill>
                  <a:prstClr val="black"/>
                </a:solidFill>
              </a:rPr>
              <a:t>（</a:t>
            </a:r>
            <a:r>
              <a:rPr lang="en-US" altLang="zh-CN" dirty="0">
                <a:solidFill>
                  <a:prstClr val="black"/>
                </a:solidFill>
              </a:rPr>
              <a:t>5  </a:t>
            </a:r>
            <a:r>
              <a:rPr lang="zh-CN" altLang="en-US" dirty="0">
                <a:solidFill>
                  <a:prstClr val="black"/>
                </a:solidFill>
              </a:rPr>
              <a:t>，</a:t>
            </a:r>
            <a:r>
              <a:rPr lang="en-US" altLang="zh-CN" dirty="0">
                <a:solidFill>
                  <a:prstClr val="black"/>
                </a:solidFill>
              </a:rPr>
              <a:t>6</a:t>
            </a:r>
            <a:r>
              <a:rPr lang="zh-CN" altLang="en-US" dirty="0">
                <a:solidFill>
                  <a:prstClr val="black"/>
                </a:solidFill>
              </a:rPr>
              <a:t>）表示第</a:t>
            </a:r>
            <a:r>
              <a:rPr lang="en-US" altLang="zh-CN" dirty="0">
                <a:solidFill>
                  <a:prstClr val="black"/>
                </a:solidFill>
              </a:rPr>
              <a:t>5</a:t>
            </a:r>
            <a:r>
              <a:rPr lang="zh-CN" altLang="en-US" dirty="0">
                <a:solidFill>
                  <a:prstClr val="black"/>
                </a:solidFill>
              </a:rPr>
              <a:t>列，第</a:t>
            </a:r>
            <a:r>
              <a:rPr lang="en-US" altLang="zh-CN" dirty="0">
                <a:solidFill>
                  <a:prstClr val="black"/>
                </a:solidFill>
              </a:rPr>
              <a:t>6</a:t>
            </a:r>
            <a:r>
              <a:rPr lang="zh-CN" altLang="en-US" dirty="0">
                <a:solidFill>
                  <a:prstClr val="black"/>
                </a:solidFill>
              </a:rPr>
              <a:t>排；</a:t>
            </a:r>
            <a:endParaRPr lang="en-US" altLang="zh-CN" dirty="0">
              <a:solidFill>
                <a:prstClr val="black"/>
              </a:solidFill>
            </a:endParaRPr>
          </a:p>
          <a:p>
            <a:pPr lvl="0"/>
            <a:r>
              <a:rPr lang="zh-CN" altLang="en-US" dirty="0">
                <a:solidFill>
                  <a:prstClr val="black"/>
                </a:solidFill>
              </a:rPr>
              <a:t>这两个数对的第二个数字相同，说明都在第</a:t>
            </a:r>
            <a:r>
              <a:rPr lang="en-US" altLang="zh-CN" dirty="0">
                <a:solidFill>
                  <a:prstClr val="black"/>
                </a:solidFill>
              </a:rPr>
              <a:t>6</a:t>
            </a:r>
            <a:r>
              <a:rPr lang="zh-CN" altLang="en-US" dirty="0">
                <a:solidFill>
                  <a:prstClr val="black"/>
                </a:solidFill>
              </a:rPr>
              <a:t>排。</a:t>
            </a:r>
            <a:endParaRPr lang="en-US" altLang="zh-CN" dirty="0">
              <a:solidFill>
                <a:prstClr val="black"/>
              </a:solidFill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5609691" y="3789281"/>
            <a:ext cx="3513762" cy="36933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zh-CN" altLang="en-US" dirty="0"/>
              <a:t>（</a:t>
            </a:r>
            <a:r>
              <a:rPr lang="en-US" altLang="zh-CN" dirty="0"/>
              <a:t>8  </a:t>
            </a:r>
            <a:r>
              <a:rPr lang="zh-CN" altLang="en-US" dirty="0"/>
              <a:t>，</a:t>
            </a:r>
            <a:r>
              <a:rPr lang="en-US" altLang="zh-CN" dirty="0"/>
              <a:t>9</a:t>
            </a:r>
            <a:r>
              <a:rPr lang="zh-CN" altLang="en-US" dirty="0"/>
              <a:t>）表示第</a:t>
            </a:r>
            <a:r>
              <a:rPr lang="en-US" altLang="zh-CN" dirty="0"/>
              <a:t>8</a:t>
            </a:r>
            <a:r>
              <a:rPr lang="zh-CN" altLang="en-US" dirty="0"/>
              <a:t>列，第</a:t>
            </a:r>
            <a:r>
              <a:rPr lang="en-US" altLang="zh-CN" dirty="0"/>
              <a:t>9</a:t>
            </a:r>
            <a:r>
              <a:rPr lang="zh-CN" altLang="en-US" dirty="0"/>
              <a:t>排。</a:t>
            </a:r>
            <a:endParaRPr lang="en-US" altLang="zh-CN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圆角矩形标注 4"/>
          <p:cNvSpPr/>
          <p:nvPr/>
        </p:nvSpPr>
        <p:spPr>
          <a:xfrm>
            <a:off x="1508126" y="795551"/>
            <a:ext cx="4032866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下面是游乐场的平面图。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2771501" y="1552065"/>
            <a:ext cx="7778370" cy="40844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380343" y="3084396"/>
            <a:ext cx="1118850" cy="14603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椭圆形标注 15"/>
          <p:cNvSpPr/>
          <p:nvPr/>
        </p:nvSpPr>
        <p:spPr>
          <a:xfrm>
            <a:off x="1310185" y="2033516"/>
            <a:ext cx="2169994" cy="1160060"/>
          </a:xfrm>
          <a:prstGeom prst="wedgeEllipseCallout">
            <a:avLst>
              <a:gd name="adj1" fmla="val -42262"/>
              <a:gd name="adj2" fmla="val 61323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TextBox 16"/>
          <p:cNvSpPr txBox="1"/>
          <p:nvPr/>
        </p:nvSpPr>
        <p:spPr>
          <a:xfrm>
            <a:off x="1501254" y="2142699"/>
            <a:ext cx="18151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平面图怎么看呢？</a:t>
            </a:r>
            <a:endParaRPr lang="zh-CN" altLang="en-US" sz="28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8" name="椭圆形标注 17"/>
          <p:cNvSpPr/>
          <p:nvPr/>
        </p:nvSpPr>
        <p:spPr>
          <a:xfrm>
            <a:off x="8654955" y="4751694"/>
            <a:ext cx="2169994" cy="1160060"/>
          </a:xfrm>
          <a:prstGeom prst="wedgeEllipseCallout">
            <a:avLst>
              <a:gd name="adj1" fmla="val 43273"/>
              <a:gd name="adj2" fmla="val 55441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TextBox 18"/>
          <p:cNvSpPr txBox="1"/>
          <p:nvPr/>
        </p:nvSpPr>
        <p:spPr>
          <a:xfrm>
            <a:off x="8846024" y="4860877"/>
            <a:ext cx="181515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上北下南</a:t>
            </a:r>
            <a:endParaRPr lang="en-US" altLang="zh-CN" sz="2800" dirty="0" smtClean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r>
              <a:rPr lang="zh-CN" altLang="en-US" sz="2800" dirty="0" smtClean="0">
                <a:solidFill>
                  <a:schemeClr val="bg1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左西右东。</a:t>
            </a:r>
            <a:endParaRPr lang="zh-CN" altLang="en-US" sz="2800" dirty="0">
              <a:solidFill>
                <a:schemeClr val="bg1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1040916" y="5636523"/>
            <a:ext cx="734399" cy="98619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矩形 19"/>
          <p:cNvSpPr/>
          <p:nvPr/>
        </p:nvSpPr>
        <p:spPr>
          <a:xfrm>
            <a:off x="9662615" y="1787857"/>
            <a:ext cx="723331" cy="15012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2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17" grpId="0"/>
      <p:bldP spid="18" grpId="0" animBg="1"/>
      <p:bldP spid="19" grpId="0"/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5569138" y="1417162"/>
            <a:ext cx="6045107" cy="31743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圆角矩形标注 32"/>
          <p:cNvSpPr/>
          <p:nvPr/>
        </p:nvSpPr>
        <p:spPr>
          <a:xfrm>
            <a:off x="1508125" y="795551"/>
            <a:ext cx="8045307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说一说：大门和各场馆分别在游乐场的什么位置？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4" name="圆角矩形标注 33"/>
          <p:cNvSpPr/>
          <p:nvPr/>
        </p:nvSpPr>
        <p:spPr>
          <a:xfrm>
            <a:off x="1715117" y="2230839"/>
            <a:ext cx="3743988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大门在游乐场的南面。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5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557764" y="2389390"/>
            <a:ext cx="929842" cy="1213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 flipH="1">
            <a:off x="707623" y="3698542"/>
            <a:ext cx="739174" cy="10176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" name="圆角矩形标注 35"/>
          <p:cNvSpPr/>
          <p:nvPr/>
        </p:nvSpPr>
        <p:spPr>
          <a:xfrm>
            <a:off x="1731040" y="3543298"/>
            <a:ext cx="4424100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自控飞车在游乐场的东面。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10822676" y="5343457"/>
            <a:ext cx="952640" cy="12792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5" cstate="email"/>
          <a:srcRect/>
          <a:stretch>
            <a:fillRect/>
          </a:stretch>
        </p:blipFill>
        <p:spPr bwMode="auto">
          <a:xfrm>
            <a:off x="559559" y="4970601"/>
            <a:ext cx="861870" cy="1161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圆角矩形标注 37"/>
          <p:cNvSpPr/>
          <p:nvPr/>
        </p:nvSpPr>
        <p:spPr>
          <a:xfrm>
            <a:off x="1692371" y="4869407"/>
            <a:ext cx="5008679" cy="649546"/>
          </a:xfrm>
          <a:prstGeom prst="wedgeRoundRectCallout">
            <a:avLst>
              <a:gd name="adj1" fmla="val -52581"/>
              <a:gd name="adj2" fmla="val 41669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水上游乐园在游乐场的东北面。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9" name="圆角矩形标注 38"/>
          <p:cNvSpPr/>
          <p:nvPr/>
        </p:nvSpPr>
        <p:spPr>
          <a:xfrm>
            <a:off x="6441793" y="5715567"/>
            <a:ext cx="4066983" cy="649546"/>
          </a:xfrm>
          <a:prstGeom prst="wedgeRoundRectCallout">
            <a:avLst>
              <a:gd name="adj1" fmla="val 57342"/>
              <a:gd name="adj2" fmla="val 14354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旱冰场在游乐场的北面。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3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4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2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6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6" grpId="0" animBg="1"/>
      <p:bldP spid="38" grpId="0" animBg="1"/>
      <p:bldP spid="3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2989711" y="1539992"/>
            <a:ext cx="6045107" cy="31743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3" name="圆角矩形标注 32"/>
          <p:cNvSpPr/>
          <p:nvPr/>
        </p:nvSpPr>
        <p:spPr>
          <a:xfrm>
            <a:off x="1508125" y="795551"/>
            <a:ext cx="8045307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说一说：大门和各场馆分别在游乐场的什么位置？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7" name="Picture 4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822676" y="5343457"/>
            <a:ext cx="952640" cy="12792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559559" y="4970601"/>
            <a:ext cx="861870" cy="1161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圆角矩形标注 37"/>
          <p:cNvSpPr/>
          <p:nvPr/>
        </p:nvSpPr>
        <p:spPr>
          <a:xfrm>
            <a:off x="1692372" y="4869407"/>
            <a:ext cx="4408178" cy="649546"/>
          </a:xfrm>
          <a:prstGeom prst="wedgeRoundRectCallout">
            <a:avLst>
              <a:gd name="adj1" fmla="val -52581"/>
              <a:gd name="adj2" fmla="val 41669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儿童乐园在游乐场的西面。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39" name="圆角矩形标注 38"/>
          <p:cNvSpPr/>
          <p:nvPr/>
        </p:nvSpPr>
        <p:spPr>
          <a:xfrm>
            <a:off x="5827595" y="5715567"/>
            <a:ext cx="4681182" cy="649546"/>
          </a:xfrm>
          <a:prstGeom prst="wedgeRoundRectCallout">
            <a:avLst>
              <a:gd name="adj1" fmla="val 57342"/>
              <a:gd name="adj2" fmla="val 14354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超级秋千也在游乐场的西面。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5" y="795551"/>
            <a:ext cx="9330451" cy="504743"/>
          </a:xfrm>
          <a:prstGeom prst="wedgeRoundRectCallout">
            <a:avLst>
              <a:gd name="adj1" fmla="val -52409"/>
              <a:gd name="adj2" fmla="val 3527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观察画在方格图中的游乐场平面图，和上节课的方格图有什么区别？</a:t>
            </a:r>
            <a:endParaRPr lang="zh-CN" altLang="en-US" sz="24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635313" y="1360635"/>
            <a:ext cx="7189740" cy="39102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10863117" y="4779772"/>
            <a:ext cx="1044053" cy="16378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圆角矩形标注 5"/>
          <p:cNvSpPr/>
          <p:nvPr/>
        </p:nvSpPr>
        <p:spPr>
          <a:xfrm>
            <a:off x="3143368" y="5419137"/>
            <a:ext cx="7683689" cy="649546"/>
          </a:xfrm>
          <a:prstGeom prst="wedgeRoundRectCallout">
            <a:avLst>
              <a:gd name="adj1" fmla="val 52005"/>
              <a:gd name="adj2" fmla="val 7242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  <a:sym typeface="Arial" panose="020B0604020202020204" pitchFamily="34" charset="0"/>
              </a:rPr>
              <a:t>你能用数对表示游乐场各场馆和大门的位置吗？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299732" y="2179337"/>
            <a:ext cx="656613" cy="7809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8" name="圆角矩形标注 7"/>
          <p:cNvSpPr/>
          <p:nvPr/>
        </p:nvSpPr>
        <p:spPr>
          <a:xfrm>
            <a:off x="1148798" y="1652626"/>
            <a:ext cx="2533970" cy="1115741"/>
          </a:xfrm>
          <a:prstGeom prst="wedgeRoundRectCallout">
            <a:avLst>
              <a:gd name="adj1" fmla="val -56713"/>
              <a:gd name="adj2" fmla="val 36933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上节课的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数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对着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方格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，这节课的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数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对着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格线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。</a:t>
            </a:r>
            <a:endParaRPr lang="zh-CN" altLang="en-US" sz="24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2974019" y="4119202"/>
            <a:ext cx="792194" cy="9859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0" name="圆角矩形标注 9"/>
          <p:cNvSpPr/>
          <p:nvPr/>
        </p:nvSpPr>
        <p:spPr>
          <a:xfrm>
            <a:off x="315777" y="3163310"/>
            <a:ext cx="2533970" cy="1843696"/>
          </a:xfrm>
          <a:prstGeom prst="wedgeRoundRectCallout">
            <a:avLst>
              <a:gd name="adj1" fmla="val 55748"/>
              <a:gd name="adj2" fmla="val 32955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上节课的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点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的位置是在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方格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处，而这节课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点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的位置是横线、竖线</a:t>
            </a:r>
            <a:r>
              <a:rPr lang="zh-CN" altLang="en-US" sz="24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相交的点</a:t>
            </a:r>
            <a:r>
              <a:rPr lang="zh-CN" altLang="en-US" sz="24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的位置。</a:t>
            </a:r>
            <a:endParaRPr lang="zh-CN" altLang="en-US" sz="24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0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5" y="795551"/>
            <a:ext cx="5834371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观察画在方格图中的游乐场平面图。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27547" y="1976678"/>
            <a:ext cx="6728347" cy="3659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7011963" y="1690987"/>
            <a:ext cx="1067511" cy="12385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圆角矩形标注 5"/>
          <p:cNvSpPr/>
          <p:nvPr/>
        </p:nvSpPr>
        <p:spPr>
          <a:xfrm>
            <a:off x="8088622" y="1452916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超级秋千的位置用数对（</a:t>
            </a:r>
            <a:r>
              <a:rPr lang="en-US" altLang="zh-CN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4,2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）表示。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8" name="直接连接符 7"/>
          <p:cNvCxnSpPr/>
          <p:nvPr/>
        </p:nvCxnSpPr>
        <p:spPr>
          <a:xfrm>
            <a:off x="2538484" y="4299045"/>
            <a:ext cx="0" cy="9144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 flipV="1">
            <a:off x="764275" y="4312693"/>
            <a:ext cx="1776487" cy="227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251879" y="5186149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47932" y="3987420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286464" y="2513461"/>
            <a:ext cx="2768223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30" name="直接箭头连接符 29"/>
          <p:cNvCxnSpPr/>
          <p:nvPr/>
        </p:nvCxnSpPr>
        <p:spPr>
          <a:xfrm>
            <a:off x="9307774" y="3100317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/>
          <p:cNvCxnSpPr/>
          <p:nvPr/>
        </p:nvCxnSpPr>
        <p:spPr>
          <a:xfrm>
            <a:off x="10087971" y="3100317"/>
            <a:ext cx="0" cy="655092"/>
          </a:xfrm>
          <a:prstGeom prst="straightConnector1">
            <a:avLst/>
          </a:prstGeom>
          <a:ln w="50800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8275091" y="3730386"/>
            <a:ext cx="157859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 列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，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840035" y="3730386"/>
            <a:ext cx="11919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排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  <p:bldP spid="16" grpId="0" animBg="1"/>
      <p:bldP spid="28" grpId="0" animBg="1"/>
      <p:bldP spid="32" grpId="0"/>
      <p:bldP spid="3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标注 2"/>
          <p:cNvSpPr/>
          <p:nvPr/>
        </p:nvSpPr>
        <p:spPr>
          <a:xfrm>
            <a:off x="1508125" y="795551"/>
            <a:ext cx="5834371" cy="649546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2">
              <a:lumMod val="20000"/>
              <a:lumOff val="80000"/>
            </a:schemeClr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b="1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观察画在方格图中的游乐场平面图。</a:t>
            </a:r>
            <a:endParaRPr lang="zh-CN" altLang="en-US" sz="2800" b="1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1" cstate="email"/>
          <a:srcRect/>
          <a:stretch>
            <a:fillRect/>
          </a:stretch>
        </p:blipFill>
        <p:spPr bwMode="auto">
          <a:xfrm>
            <a:off x="327547" y="1976678"/>
            <a:ext cx="6728347" cy="36592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圆角矩形标注 5"/>
          <p:cNvSpPr/>
          <p:nvPr/>
        </p:nvSpPr>
        <p:spPr>
          <a:xfrm>
            <a:off x="8088622" y="1452916"/>
            <a:ext cx="3743988" cy="853555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旱冰场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的位置用数对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5,5</a:t>
            </a:r>
            <a:r>
              <a:rPr lang="zh-CN" altLang="en-US" sz="2800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表示。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cxnSp>
        <p:nvCxnSpPr>
          <p:cNvPr id="8" name="直接连接符 7"/>
          <p:cNvCxnSpPr>
            <a:endCxn id="15" idx="0"/>
          </p:cNvCxnSpPr>
          <p:nvPr/>
        </p:nvCxnSpPr>
        <p:spPr>
          <a:xfrm>
            <a:off x="2934269" y="2947916"/>
            <a:ext cx="20471" cy="232011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flipH="1" flipV="1">
            <a:off x="655093" y="2988860"/>
            <a:ext cx="2281456" cy="22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/>
          <p:cNvSpPr txBox="1"/>
          <p:nvPr/>
        </p:nvSpPr>
        <p:spPr>
          <a:xfrm>
            <a:off x="2702256" y="5268035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75227" y="2690883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090381" y="5761630"/>
            <a:ext cx="1730992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横是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52900" y="2308744"/>
            <a:ext cx="13897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纵是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27" name="Picture 3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7028598" y="1817968"/>
            <a:ext cx="861870" cy="1161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29" name="直接连接符 28"/>
          <p:cNvCxnSpPr/>
          <p:nvPr/>
        </p:nvCxnSpPr>
        <p:spPr>
          <a:xfrm>
            <a:off x="4683457" y="3414215"/>
            <a:ext cx="11373" cy="1853821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 flipH="1" flipV="1">
            <a:off x="805218" y="3398293"/>
            <a:ext cx="3894166" cy="18199"/>
          </a:xfrm>
          <a:prstGeom prst="line">
            <a:avLst/>
          </a:pr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/>
          <p:cNvSpPr txBox="1"/>
          <p:nvPr/>
        </p:nvSpPr>
        <p:spPr>
          <a:xfrm>
            <a:off x="4410501" y="5270308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9</a:t>
            </a:r>
            <a:endParaRPr lang="zh-CN" altLang="en-US" sz="3200" b="1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234285" y="3182201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4</a:t>
            </a:r>
            <a:endParaRPr lang="zh-CN" altLang="en-US" sz="3200" b="1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pic>
        <p:nvPicPr>
          <p:cNvPr id="44" name="Picture 4"/>
          <p:cNvPicPr>
            <a:picLocks noChangeAspect="1" noChangeArrowheads="1"/>
          </p:cNvPicPr>
          <p:nvPr/>
        </p:nvPicPr>
        <p:blipFill>
          <a:blip r:embed="rId3" cstate="email"/>
          <a:srcRect/>
          <a:stretch>
            <a:fillRect/>
          </a:stretch>
        </p:blipFill>
        <p:spPr bwMode="auto">
          <a:xfrm>
            <a:off x="10980053" y="3480179"/>
            <a:ext cx="952640" cy="1245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" name="圆角矩形标注 44"/>
          <p:cNvSpPr/>
          <p:nvPr/>
        </p:nvSpPr>
        <p:spPr>
          <a:xfrm>
            <a:off x="7260607" y="3070747"/>
            <a:ext cx="3514727" cy="837769"/>
          </a:xfrm>
          <a:prstGeom prst="wedgeRoundRectCallout">
            <a:avLst>
              <a:gd name="adj1" fmla="val 53071"/>
              <a:gd name="adj2" fmla="val 35532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水上游乐场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的位置用数对</a:t>
            </a:r>
            <a:r>
              <a:rPr lang="zh-CN" altLang="en-US" sz="2800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9,4</a:t>
            </a:r>
            <a:r>
              <a:rPr lang="zh-CN" altLang="en-US" sz="2800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表示。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270076" y="1956176"/>
            <a:ext cx="13897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5,5</a:t>
            </a:r>
            <a:r>
              <a:rPr lang="zh-CN" altLang="en-US" sz="32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4169389" y="2326940"/>
            <a:ext cx="138979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b="1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9,4</a:t>
            </a:r>
            <a:r>
              <a:rPr lang="zh-CN" altLang="en-US" sz="3200" b="1" dirty="0" smtClean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00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48" name="直接连接符 47"/>
          <p:cNvCxnSpPr/>
          <p:nvPr/>
        </p:nvCxnSpPr>
        <p:spPr>
          <a:xfrm>
            <a:off x="5936776" y="4326340"/>
            <a:ext cx="15922" cy="903027"/>
          </a:xfrm>
          <a:prstGeom prst="line">
            <a:avLst/>
          </a:prstGeom>
          <a:ln w="38100"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5650173" y="5313528"/>
            <a:ext cx="559558" cy="52322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b="1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12</a:t>
            </a:r>
            <a:endParaRPr lang="zh-CN" altLang="en-US" sz="2800" b="1" dirty="0">
              <a:solidFill>
                <a:srgbClr val="FF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793846" y="4299045"/>
            <a:ext cx="5183873" cy="15925"/>
          </a:xfrm>
          <a:prstGeom prst="line">
            <a:avLst/>
          </a:prstGeom>
          <a:ln w="38100">
            <a:solidFill>
              <a:srgbClr val="FF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Box 51"/>
          <p:cNvSpPr txBox="1"/>
          <p:nvPr/>
        </p:nvSpPr>
        <p:spPr>
          <a:xfrm>
            <a:off x="222912" y="4098876"/>
            <a:ext cx="504967" cy="58477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b="1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endParaRPr lang="zh-CN" altLang="en-US" sz="3200" b="1" dirty="0">
              <a:solidFill>
                <a:srgbClr val="FF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56" name="圆角矩形标注 55"/>
          <p:cNvSpPr/>
          <p:nvPr/>
        </p:nvSpPr>
        <p:spPr>
          <a:xfrm>
            <a:off x="8238746" y="4817660"/>
            <a:ext cx="3329671" cy="901459"/>
          </a:xfrm>
          <a:prstGeom prst="wedgeRoundRectCallout">
            <a:avLst>
              <a:gd name="adj1" fmla="val -53398"/>
              <a:gd name="adj2" fmla="val 26961"/>
              <a:gd name="adj3" fmla="val 16667"/>
            </a:avLst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>
              <a:defRPr/>
            </a:pPr>
            <a:r>
              <a:rPr lang="zh-CN" altLang="en-US" sz="2800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自控飞车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的位置用数对</a:t>
            </a:r>
            <a:r>
              <a:rPr lang="zh-CN" altLang="en-US" sz="2800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（</a:t>
            </a:r>
            <a:r>
              <a:rPr lang="en-US" altLang="zh-CN" sz="2800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12,2</a:t>
            </a:r>
            <a:r>
              <a:rPr lang="zh-CN" altLang="en-US" sz="2800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）</a:t>
            </a:r>
            <a:r>
              <a:rPr lang="zh-CN" altLang="en-US" sz="2800" dirty="0" smtClean="0">
                <a:solidFill>
                  <a:schemeClr val="tx1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表示。</a:t>
            </a:r>
            <a:endParaRPr lang="zh-CN" altLang="en-US" sz="2800" dirty="0">
              <a:solidFill>
                <a:schemeClr val="tx1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57" name="Picture 3"/>
          <p:cNvPicPr>
            <a:picLocks noChangeAspect="1" noChangeArrowheads="1"/>
          </p:cNvPicPr>
          <p:nvPr/>
        </p:nvPicPr>
        <p:blipFill>
          <a:blip r:embed="rId4" cstate="email"/>
          <a:srcRect/>
          <a:stretch>
            <a:fillRect/>
          </a:stretch>
        </p:blipFill>
        <p:spPr bwMode="auto">
          <a:xfrm>
            <a:off x="7081394" y="5228124"/>
            <a:ext cx="929842" cy="12136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8" name="TextBox 57"/>
          <p:cNvSpPr txBox="1"/>
          <p:nvPr/>
        </p:nvSpPr>
        <p:spPr>
          <a:xfrm>
            <a:off x="5070143" y="3323227"/>
            <a:ext cx="1685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（</a:t>
            </a:r>
            <a:r>
              <a:rPr lang="en-US" altLang="zh-CN" sz="3200" b="1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12,2</a:t>
            </a:r>
            <a:r>
              <a:rPr lang="zh-CN" altLang="en-US" sz="3200" b="1" dirty="0" smtClean="0">
                <a:solidFill>
                  <a:srgbClr val="FF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）</a:t>
            </a:r>
            <a:endParaRPr lang="zh-CN" altLang="en-US" sz="3200" b="1" dirty="0">
              <a:solidFill>
                <a:srgbClr val="FF00FF"/>
              </a:solidFill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"/>
                            </p:stCondLst>
                            <p:childTnLst>
                              <p:par>
                                <p:cTn id="5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5" grpId="0" animBg="1"/>
      <p:bldP spid="16" grpId="0" animBg="1"/>
      <p:bldP spid="25" grpId="0" animBg="1"/>
      <p:bldP spid="26" grpId="0"/>
      <p:bldP spid="42" grpId="0" animBg="1"/>
      <p:bldP spid="43" grpId="0" animBg="1"/>
      <p:bldP spid="45" grpId="0" animBg="1"/>
      <p:bldP spid="46" grpId="0"/>
      <p:bldP spid="47" grpId="0"/>
      <p:bldP spid="49" grpId="0" animBg="1"/>
      <p:bldP spid="52" grpId="0" animBg="1"/>
      <p:bldP spid="56" grpId="0" animBg="1"/>
      <p:bldP spid="58" grpId="0"/>
    </p:bldLst>
  </p:timing>
</p:sld>
</file>

<file path=ppt/tags/tag1.xml><?xml version="1.0" encoding="utf-8"?>
<p:tagLst xmlns:p="http://schemas.openxmlformats.org/presentationml/2006/main">
  <p:tag name="KSO_WM_DOC_GUID" val="{e0cd8bff-267c-4353-a0f3-c36f34888161}"/>
  <p:tag name="KSO_WPP_MARK_KEY" val="6db5bb34-ff73-4570-9ed7-73608d1fec8f"/>
  <p:tag name="COMMONDATA" val="eyJoZGlkIjoiNTEwZDYwYjA4ODUyYzA2MmI0M2EzZjhhMWY0NWI4YWEifQ=="/>
</p:tagLst>
</file>

<file path=ppt/theme/theme1.xml><?xml version="1.0" encoding="utf-8"?>
<a:theme xmlns:a="http://schemas.openxmlformats.org/drawingml/2006/main" name="第一PPT模板网-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ajorFont>
      <a:minorFont>
        <a:latin typeface="Franklin Gothic Medium"/>
        <a:ea typeface=""/>
        <a:cs typeface=""/>
        <a:font script="Jpan" typeface="HG創英角ｺﾞｼｯｸUB"/>
        <a:font script="Hang" typeface="HY견고딕"/>
        <a:font script="Hans" typeface="微软雅黑"/>
        <a:font script="Hant" typeface="微軟正黑體"/>
        <a:font script="Arab" typeface="Arial Bold"/>
        <a:font script="Hebr" typeface="Arial Bold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 Bold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1367</Words>
  <Application>WPS 演示</Application>
  <PresentationFormat>自定义</PresentationFormat>
  <Paragraphs>260</Paragraphs>
  <Slides>17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28" baseType="lpstr">
      <vt:lpstr>Arial</vt:lpstr>
      <vt:lpstr>宋体</vt:lpstr>
      <vt:lpstr>Wingdings</vt:lpstr>
      <vt:lpstr>微软雅黑</vt:lpstr>
      <vt:lpstr>楷体</vt:lpstr>
      <vt:lpstr>Times New Roman</vt:lpstr>
      <vt:lpstr>Calibri</vt:lpstr>
      <vt:lpstr>Franklin Gothic Medium</vt:lpstr>
      <vt:lpstr>Arial</vt:lpstr>
      <vt:lpstr>Arial Unicode MS</vt:lpstr>
      <vt:lpstr>第一PPT模板网-WWW.1PPT.COM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第一PPT模板网-WWW.1PPT.COM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第一PPT模板网-WWW.1PPT.COM</dc:creator>
  <cp:lastModifiedBy>小树</cp:lastModifiedBy>
  <cp:revision>243</cp:revision>
  <dcterms:created xsi:type="dcterms:W3CDTF">2017-08-03T09:01:00Z</dcterms:created>
  <dcterms:modified xsi:type="dcterms:W3CDTF">2023-02-14T04:53:47Z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2052-11.1.0.13703</vt:lpwstr>
  </property>
  <property fmtid="{D5CDD505-2E9C-101B-9397-08002B2CF9AE}" pid="3" name="ICV">
    <vt:lpwstr>A2A431E0D7BB48A59060600C0F50AB21</vt:lpwstr>
  </property>
</Properties>
</file>