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256" r:id="rId3"/>
    <p:sldId id="284" r:id="rId5"/>
    <p:sldId id="260" r:id="rId6"/>
    <p:sldId id="287" r:id="rId7"/>
    <p:sldId id="288" r:id="rId8"/>
    <p:sldId id="289" r:id="rId9"/>
    <p:sldId id="290" r:id="rId10"/>
    <p:sldId id="291" r:id="rId11"/>
    <p:sldId id="292" r:id="rId12"/>
    <p:sldId id="274" r:id="rId13"/>
    <p:sldId id="276" r:id="rId14"/>
    <p:sldId id="293" r:id="rId15"/>
    <p:sldId id="285" r:id="rId16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DAB1D"/>
    <a:srgbClr val="94B41E"/>
    <a:srgbClr val="32A929"/>
    <a:srgbClr val="288721"/>
    <a:srgbClr val="639729"/>
    <a:srgbClr val="99CC00"/>
    <a:srgbClr val="76B531"/>
    <a:srgbClr val="85C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84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E1CF4F2-DA66-4CE2-8ABC-2B9486F61074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DFD9C54-2F59-4E93-ACA1-022607D336E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DDE51543-D41E-4934-8ED9-A02F937368E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6669A52-8B61-4C59-AE4A-7580A0DA6AD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17FF87F-7139-4B7B-B102-98A55E4FE6B4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EC7673D-C393-4E3A-87D2-AE4ECB3B0303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D8B2BB7-A9F6-4DC8-BD6E-68C4B14CB936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3CC7E5B-9678-40A8-A7DA-706CD6496197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53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B5F8ED5-0951-451A-A29D-4FF03B36BE40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A259CBC-A566-41C0-B406-22D6012170A9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8C54475-44DA-4682-B1B5-6EFBCBADFDCE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9CB6856-8C11-444B-A73F-D95D718F403F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5B12F05-C7D6-4D40-982A-EA6E589917E6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E8B868F-5426-4401-9615-5E9CA1F0BCCD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961298E-227D-4E43-B626-FA135C8DDE58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7DCF4BD-D7E2-49C2-875B-AE9A0AA47F4C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57A7690-83D0-4C28-BCE1-3AD34433FAC3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12"/>
          <p:cNvCxnSpPr>
            <a:cxnSpLocks noChangeShapeType="1"/>
          </p:cNvCxnSpPr>
          <p:nvPr userDrawn="1"/>
        </p:nvCxnSpPr>
        <p:spPr bwMode="auto">
          <a:xfrm>
            <a:off x="0" y="965200"/>
            <a:ext cx="9144000" cy="0"/>
          </a:xfrm>
          <a:prstGeom prst="line">
            <a:avLst/>
          </a:prstGeom>
          <a:noFill/>
          <a:ln w="22225" algn="ctr">
            <a:solidFill>
              <a:srgbClr val="639729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" name="矩形 5"/>
          <p:cNvSpPr/>
          <p:nvPr userDrawn="1"/>
        </p:nvSpPr>
        <p:spPr>
          <a:xfrm>
            <a:off x="0" y="1000125"/>
            <a:ext cx="9144000" cy="71438"/>
          </a:xfrm>
          <a:prstGeom prst="rect">
            <a:avLst/>
          </a:prstGeom>
          <a:solidFill>
            <a:srgbClr val="6397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Picture 4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498180"/>
            <a:ext cx="9144000" cy="2359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副标题 2"/>
          <p:cNvSpPr txBox="1"/>
          <p:nvPr userDrawn="1"/>
        </p:nvSpPr>
        <p:spPr>
          <a:xfrm>
            <a:off x="250825" y="458788"/>
            <a:ext cx="4143375" cy="5000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 fontAlgn="auto"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义务教育教科书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9" name="图片 11" descr="xiaopihai124.png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51450" y="2955925"/>
            <a:ext cx="3606800" cy="311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12" descr="caodi123.pn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 rot="1149738">
            <a:off x="5754688" y="5551488"/>
            <a:ext cx="527050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副标题 2"/>
          <p:cNvSpPr>
            <a:spLocks noGrp="1"/>
          </p:cNvSpPr>
          <p:nvPr>
            <p:ph type="subTitle" idx="1"/>
          </p:nvPr>
        </p:nvSpPr>
        <p:spPr>
          <a:xfrm>
            <a:off x="0" y="2676532"/>
            <a:ext cx="9144000" cy="17526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4400" b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9144000" cy="692150"/>
          </a:xfrm>
          <a:prstGeom prst="rect">
            <a:avLst/>
          </a:prstGeom>
          <a:solidFill>
            <a:srgbClr val="8DAB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" name="组合 8"/>
          <p:cNvGrpSpPr/>
          <p:nvPr userDrawn="1"/>
        </p:nvGrpSpPr>
        <p:grpSpPr bwMode="auto">
          <a:xfrm flipH="1">
            <a:off x="61913" y="115888"/>
            <a:ext cx="2652712" cy="455612"/>
            <a:chOff x="167054" y="1295580"/>
            <a:chExt cx="4404946" cy="764932"/>
          </a:xfrm>
        </p:grpSpPr>
        <p:sp>
          <p:nvSpPr>
            <p:cNvPr id="8" name="矩形 7"/>
            <p:cNvSpPr/>
            <p:nvPr userDrawn="1"/>
          </p:nvSpPr>
          <p:spPr>
            <a:xfrm>
              <a:off x="728545" y="1295580"/>
              <a:ext cx="3843455" cy="76493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dist="76200" dir="8100000" algn="tr" rotWithShape="0">
                <a:prstClr val="black">
                  <a:alpha val="8000"/>
                </a:prstClr>
              </a:outerShdw>
            </a:effectLst>
          </p:spPr>
          <p:txBody>
            <a:bodyPr lIns="252000" rIns="252000" anchor="ctr"/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等腰三角形 8"/>
            <p:cNvSpPr/>
            <p:nvPr userDrawn="1"/>
          </p:nvSpPr>
          <p:spPr>
            <a:xfrm rot="16200000">
              <a:off x="65333" y="1397299"/>
              <a:ext cx="764932" cy="561491"/>
            </a:xfrm>
            <a:prstGeom prst="triangl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</p:grpSp>
      <p:pic>
        <p:nvPicPr>
          <p:cNvPr id="10" name="图片 11" descr="1-2年例题标志（小红花）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33413" y="965200"/>
            <a:ext cx="68580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1357290" y="749989"/>
            <a:ext cx="6786610" cy="1143000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1000100" y="2000240"/>
            <a:ext cx="7143800" cy="42862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4" name="文本占位符 2"/>
          <p:cNvSpPr>
            <a:spLocks noGrp="1"/>
          </p:cNvSpPr>
          <p:nvPr>
            <p:ph type="body" idx="13"/>
          </p:nvPr>
        </p:nvSpPr>
        <p:spPr>
          <a:xfrm>
            <a:off x="285008" y="3156"/>
            <a:ext cx="4592391" cy="639762"/>
          </a:xfrm>
        </p:spPr>
        <p:txBody>
          <a:bodyPr anchor="ctr">
            <a:noAutofit/>
          </a:bodyPr>
          <a:lstStyle>
            <a:lvl1pPr marL="0" indent="0">
              <a:buNone/>
              <a:defRPr sz="2800" b="0">
                <a:solidFill>
                  <a:srgbClr val="8C8C8C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5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B54B7-0F82-43D3-BA33-8711D0CD57B2}" type="datetimeFigureOut">
              <a:rPr lang="zh-CN" altLang="en-US"/>
            </a:fld>
            <a:endParaRPr lang="zh-CN" altLang="en-US"/>
          </a:p>
        </p:txBody>
      </p:sp>
      <p:sp>
        <p:nvSpPr>
          <p:cNvPr id="16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ACB92-2ABD-4BA1-BB9B-AA6C0A8F62F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9144000" cy="692150"/>
          </a:xfrm>
          <a:prstGeom prst="rect">
            <a:avLst/>
          </a:prstGeom>
          <a:solidFill>
            <a:srgbClr val="8DAB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" name="组合 8"/>
          <p:cNvGrpSpPr/>
          <p:nvPr userDrawn="1"/>
        </p:nvGrpSpPr>
        <p:grpSpPr bwMode="auto">
          <a:xfrm flipH="1">
            <a:off x="61913" y="115888"/>
            <a:ext cx="2652712" cy="455612"/>
            <a:chOff x="167054" y="1295580"/>
            <a:chExt cx="4404946" cy="764932"/>
          </a:xfrm>
        </p:grpSpPr>
        <p:sp>
          <p:nvSpPr>
            <p:cNvPr id="8" name="矩形 7"/>
            <p:cNvSpPr/>
            <p:nvPr userDrawn="1"/>
          </p:nvSpPr>
          <p:spPr>
            <a:xfrm>
              <a:off x="728545" y="1295580"/>
              <a:ext cx="3843455" cy="76493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dist="76200" dir="8100000" algn="tr" rotWithShape="0">
                <a:prstClr val="black">
                  <a:alpha val="8000"/>
                </a:prstClr>
              </a:outerShdw>
            </a:effectLst>
          </p:spPr>
          <p:txBody>
            <a:bodyPr lIns="252000" rIns="252000" anchor="ctr"/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等腰三角形 8"/>
            <p:cNvSpPr/>
            <p:nvPr userDrawn="1"/>
          </p:nvSpPr>
          <p:spPr>
            <a:xfrm rot="16200000">
              <a:off x="65333" y="1397299"/>
              <a:ext cx="764932" cy="561491"/>
            </a:xfrm>
            <a:prstGeom prst="triangl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</p:grpSp>
      <p:pic>
        <p:nvPicPr>
          <p:cNvPr id="10" name="图片 11" descr="1-2年例题标志（小红花）.png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47713" y="876300"/>
            <a:ext cx="1785937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43174" y="749989"/>
            <a:ext cx="5500726" cy="1143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1000100" y="2000240"/>
            <a:ext cx="7143800" cy="4286280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4" name="文本占位符 2"/>
          <p:cNvSpPr>
            <a:spLocks noGrp="1"/>
          </p:cNvSpPr>
          <p:nvPr>
            <p:ph type="body" idx="13"/>
          </p:nvPr>
        </p:nvSpPr>
        <p:spPr>
          <a:xfrm>
            <a:off x="285008" y="3156"/>
            <a:ext cx="4592391" cy="639762"/>
          </a:xfrm>
        </p:spPr>
        <p:txBody>
          <a:bodyPr anchor="ctr">
            <a:noAutofit/>
          </a:bodyPr>
          <a:lstStyle>
            <a:lvl1pPr marL="0" indent="0">
              <a:buNone/>
              <a:defRPr sz="2800" b="0">
                <a:solidFill>
                  <a:srgbClr val="8C8C8C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5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32FF86-5968-4B5B-A7E8-D9D9DFCAF34D}" type="datetimeFigureOut">
              <a:rPr lang="zh-CN" altLang="en-US"/>
            </a:fld>
            <a:endParaRPr lang="zh-CN" altLang="en-US"/>
          </a:p>
        </p:txBody>
      </p:sp>
      <p:sp>
        <p:nvSpPr>
          <p:cNvPr id="16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E27CB-1CC5-422D-87EB-AF688702DB5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9144000" cy="692150"/>
          </a:xfrm>
          <a:prstGeom prst="rect">
            <a:avLst/>
          </a:prstGeom>
          <a:solidFill>
            <a:srgbClr val="8DAB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" name="组合 8"/>
          <p:cNvGrpSpPr/>
          <p:nvPr userDrawn="1"/>
        </p:nvGrpSpPr>
        <p:grpSpPr bwMode="auto">
          <a:xfrm flipH="1">
            <a:off x="61913" y="115888"/>
            <a:ext cx="2652712" cy="455612"/>
            <a:chOff x="167054" y="1295580"/>
            <a:chExt cx="4404946" cy="764932"/>
          </a:xfrm>
        </p:grpSpPr>
        <p:sp>
          <p:nvSpPr>
            <p:cNvPr id="8" name="矩形 7"/>
            <p:cNvSpPr/>
            <p:nvPr userDrawn="1"/>
          </p:nvSpPr>
          <p:spPr>
            <a:xfrm>
              <a:off x="728545" y="1295580"/>
              <a:ext cx="3843455" cy="76493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dist="76200" dir="8100000" algn="tr" rotWithShape="0">
                <a:prstClr val="black">
                  <a:alpha val="8000"/>
                </a:prstClr>
              </a:outerShdw>
            </a:effectLst>
          </p:spPr>
          <p:txBody>
            <a:bodyPr lIns="252000" rIns="252000" anchor="ctr"/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等腰三角形 8"/>
            <p:cNvSpPr/>
            <p:nvPr userDrawn="1"/>
          </p:nvSpPr>
          <p:spPr>
            <a:xfrm rot="16200000">
              <a:off x="65333" y="1397299"/>
              <a:ext cx="764932" cy="561491"/>
            </a:xfrm>
            <a:prstGeom prst="triangl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</p:grpSp>
      <p:pic>
        <p:nvPicPr>
          <p:cNvPr id="10" name="图片 11" descr="1-2年例题标志（小红花）.png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9125" y="857250"/>
            <a:ext cx="6731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57290" y="749989"/>
            <a:ext cx="6786610" cy="1143000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0100" y="2000240"/>
            <a:ext cx="7143800" cy="42862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6" name="文本占位符 2"/>
          <p:cNvSpPr>
            <a:spLocks noGrp="1"/>
          </p:cNvSpPr>
          <p:nvPr>
            <p:ph type="body" idx="13"/>
          </p:nvPr>
        </p:nvSpPr>
        <p:spPr>
          <a:xfrm>
            <a:off x="285008" y="3156"/>
            <a:ext cx="4592391" cy="639762"/>
          </a:xfrm>
        </p:spPr>
        <p:txBody>
          <a:bodyPr anchor="ctr">
            <a:noAutofit/>
          </a:bodyPr>
          <a:lstStyle>
            <a:lvl1pPr marL="0" indent="0">
              <a:buNone/>
              <a:defRPr sz="2800" b="0">
                <a:solidFill>
                  <a:srgbClr val="8C8C8C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48DF7-4ABB-4571-9B14-5D414F4EE231}" type="datetimeFigureOut">
              <a:rPr lang="zh-CN" altLang="en-US"/>
            </a:fld>
            <a:endParaRPr lang="zh-CN" altLang="en-US"/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D8195-FD8B-42CE-8E46-7877BD47367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9144000" cy="692150"/>
          </a:xfrm>
          <a:prstGeom prst="rect">
            <a:avLst/>
          </a:prstGeom>
          <a:solidFill>
            <a:srgbClr val="8DAB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" name="组合 8"/>
          <p:cNvGrpSpPr/>
          <p:nvPr userDrawn="1"/>
        </p:nvGrpSpPr>
        <p:grpSpPr bwMode="auto">
          <a:xfrm flipH="1">
            <a:off x="61913" y="115888"/>
            <a:ext cx="2652712" cy="455612"/>
            <a:chOff x="167054" y="1295580"/>
            <a:chExt cx="4404946" cy="764932"/>
          </a:xfrm>
        </p:grpSpPr>
        <p:sp>
          <p:nvSpPr>
            <p:cNvPr id="7" name="矩形 6"/>
            <p:cNvSpPr/>
            <p:nvPr userDrawn="1"/>
          </p:nvSpPr>
          <p:spPr>
            <a:xfrm>
              <a:off x="728545" y="1295580"/>
              <a:ext cx="3843455" cy="76493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dist="76200" dir="8100000" algn="tr" rotWithShape="0">
                <a:prstClr val="black">
                  <a:alpha val="8000"/>
                </a:prstClr>
              </a:outerShdw>
            </a:effectLst>
          </p:spPr>
          <p:txBody>
            <a:bodyPr lIns="252000" rIns="252000" anchor="ctr"/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等腰三角形 7"/>
            <p:cNvSpPr/>
            <p:nvPr userDrawn="1"/>
          </p:nvSpPr>
          <p:spPr>
            <a:xfrm rot="16200000">
              <a:off x="65333" y="1397299"/>
              <a:ext cx="764932" cy="561491"/>
            </a:xfrm>
            <a:prstGeom prst="triangl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</p:grpSp>
      <p:pic>
        <p:nvPicPr>
          <p:cNvPr id="10" name="图片 11" descr="1-2年例题标志（小红花）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19125" y="952500"/>
            <a:ext cx="688975" cy="80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标题 1"/>
          <p:cNvSpPr>
            <a:spLocks noGrp="1"/>
          </p:cNvSpPr>
          <p:nvPr>
            <p:ph type="title"/>
          </p:nvPr>
        </p:nvSpPr>
        <p:spPr>
          <a:xfrm>
            <a:off x="1357290" y="749989"/>
            <a:ext cx="6786610" cy="1143000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5" name="内容占位符 2"/>
          <p:cNvSpPr>
            <a:spLocks noGrp="1"/>
          </p:cNvSpPr>
          <p:nvPr>
            <p:ph idx="1"/>
          </p:nvPr>
        </p:nvSpPr>
        <p:spPr>
          <a:xfrm>
            <a:off x="1000100" y="2000240"/>
            <a:ext cx="7143800" cy="42862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7" name="文本占位符 2"/>
          <p:cNvSpPr>
            <a:spLocks noGrp="1"/>
          </p:cNvSpPr>
          <p:nvPr>
            <p:ph type="body" idx="13"/>
          </p:nvPr>
        </p:nvSpPr>
        <p:spPr>
          <a:xfrm>
            <a:off x="285008" y="3156"/>
            <a:ext cx="4592391" cy="639762"/>
          </a:xfrm>
        </p:spPr>
        <p:txBody>
          <a:bodyPr anchor="ctr">
            <a:noAutofit/>
          </a:bodyPr>
          <a:lstStyle>
            <a:lvl1pPr marL="0" indent="0">
              <a:buNone/>
              <a:defRPr sz="2800" b="0">
                <a:solidFill>
                  <a:srgbClr val="8C8C8C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14819-76AF-42FE-A2CC-BB153ACD7DDD}" type="datetimeFigureOut">
              <a:rPr lang="zh-CN" altLang="en-US"/>
            </a:fld>
            <a:endParaRPr lang="zh-CN" altLang="en-US"/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6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B3363-9B8A-4815-B692-60A6F80279B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9144000" cy="692150"/>
          </a:xfrm>
          <a:prstGeom prst="rect">
            <a:avLst/>
          </a:prstGeom>
          <a:solidFill>
            <a:srgbClr val="8DAB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" name="组合 8"/>
          <p:cNvGrpSpPr/>
          <p:nvPr userDrawn="1"/>
        </p:nvGrpSpPr>
        <p:grpSpPr bwMode="auto">
          <a:xfrm flipH="1">
            <a:off x="61913" y="115888"/>
            <a:ext cx="2652712" cy="455612"/>
            <a:chOff x="167054" y="1295580"/>
            <a:chExt cx="4404946" cy="764932"/>
          </a:xfrm>
        </p:grpSpPr>
        <p:sp>
          <p:nvSpPr>
            <p:cNvPr id="7" name="矩形 6"/>
            <p:cNvSpPr/>
            <p:nvPr userDrawn="1"/>
          </p:nvSpPr>
          <p:spPr>
            <a:xfrm>
              <a:off x="728545" y="1295580"/>
              <a:ext cx="3843455" cy="76493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dist="76200" dir="8100000" algn="tr" rotWithShape="0">
                <a:prstClr val="black">
                  <a:alpha val="8000"/>
                </a:prstClr>
              </a:outerShdw>
            </a:effectLst>
          </p:spPr>
          <p:txBody>
            <a:bodyPr lIns="252000" rIns="252000" anchor="ctr"/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等腰三角形 7"/>
            <p:cNvSpPr/>
            <p:nvPr userDrawn="1"/>
          </p:nvSpPr>
          <p:spPr>
            <a:xfrm rot="16200000">
              <a:off x="65333" y="1397299"/>
              <a:ext cx="764932" cy="561491"/>
            </a:xfrm>
            <a:prstGeom prst="triangl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</p:grpSp>
      <p:pic>
        <p:nvPicPr>
          <p:cNvPr id="10" name="图片 11" descr="1-2年例题标志（小红花）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19125" y="962025"/>
            <a:ext cx="695325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标题 1"/>
          <p:cNvSpPr>
            <a:spLocks noGrp="1"/>
          </p:cNvSpPr>
          <p:nvPr>
            <p:ph type="title"/>
          </p:nvPr>
        </p:nvSpPr>
        <p:spPr>
          <a:xfrm>
            <a:off x="1357290" y="749989"/>
            <a:ext cx="6786610" cy="1143000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4" name="内容占位符 2"/>
          <p:cNvSpPr>
            <a:spLocks noGrp="1"/>
          </p:cNvSpPr>
          <p:nvPr>
            <p:ph idx="1"/>
          </p:nvPr>
        </p:nvSpPr>
        <p:spPr>
          <a:xfrm>
            <a:off x="1000100" y="2000240"/>
            <a:ext cx="7143800" cy="42862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6" name="文本占位符 2"/>
          <p:cNvSpPr>
            <a:spLocks noGrp="1"/>
          </p:cNvSpPr>
          <p:nvPr>
            <p:ph type="body" idx="13"/>
          </p:nvPr>
        </p:nvSpPr>
        <p:spPr>
          <a:xfrm>
            <a:off x="285008" y="3156"/>
            <a:ext cx="4592391" cy="639762"/>
          </a:xfrm>
        </p:spPr>
        <p:txBody>
          <a:bodyPr anchor="ctr">
            <a:noAutofit/>
          </a:bodyPr>
          <a:lstStyle>
            <a:lvl1pPr marL="0" indent="0">
              <a:buNone/>
              <a:defRPr sz="2800" b="0">
                <a:solidFill>
                  <a:srgbClr val="8C8C8C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6B714-E5F8-430B-9B4E-709165B06152}" type="datetimeFigureOut">
              <a:rPr lang="zh-CN" altLang="en-US"/>
            </a:fld>
            <a:endParaRPr lang="zh-CN" altLang="en-US"/>
          </a:p>
        </p:txBody>
      </p:sp>
      <p:sp>
        <p:nvSpPr>
          <p:cNvPr id="15" name="页脚占位符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7" name="灯片编号占位符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5092F4-4BA9-4F1B-9CA7-91F70A92124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9144000" cy="692150"/>
          </a:xfrm>
          <a:prstGeom prst="rect">
            <a:avLst/>
          </a:prstGeom>
          <a:solidFill>
            <a:srgbClr val="8DAB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" name="组合 8"/>
          <p:cNvGrpSpPr/>
          <p:nvPr userDrawn="1"/>
        </p:nvGrpSpPr>
        <p:grpSpPr bwMode="auto">
          <a:xfrm flipH="1">
            <a:off x="61913" y="115888"/>
            <a:ext cx="2652712" cy="455612"/>
            <a:chOff x="167054" y="1295580"/>
            <a:chExt cx="4404946" cy="764932"/>
          </a:xfrm>
        </p:grpSpPr>
        <p:sp>
          <p:nvSpPr>
            <p:cNvPr id="8" name="矩形 7"/>
            <p:cNvSpPr/>
            <p:nvPr userDrawn="1"/>
          </p:nvSpPr>
          <p:spPr>
            <a:xfrm>
              <a:off x="728545" y="1295580"/>
              <a:ext cx="3843455" cy="76493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dist="76200" dir="8100000" algn="tr" rotWithShape="0">
                <a:prstClr val="black">
                  <a:alpha val="8000"/>
                </a:prstClr>
              </a:outerShdw>
            </a:effectLst>
          </p:spPr>
          <p:txBody>
            <a:bodyPr lIns="252000" rIns="252000" anchor="ctr"/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等腰三角形 8"/>
            <p:cNvSpPr/>
            <p:nvPr userDrawn="1"/>
          </p:nvSpPr>
          <p:spPr>
            <a:xfrm rot="16200000">
              <a:off x="65333" y="1397299"/>
              <a:ext cx="764932" cy="561491"/>
            </a:xfrm>
            <a:prstGeom prst="triangl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</p:grpSp>
      <p:pic>
        <p:nvPicPr>
          <p:cNvPr id="10" name="图片 11" descr="1-2年例题标志（小红花）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19125" y="962025"/>
            <a:ext cx="695325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标题 1"/>
          <p:cNvSpPr>
            <a:spLocks noGrp="1"/>
          </p:cNvSpPr>
          <p:nvPr>
            <p:ph type="title"/>
          </p:nvPr>
        </p:nvSpPr>
        <p:spPr>
          <a:xfrm>
            <a:off x="1357290" y="749989"/>
            <a:ext cx="6786610" cy="1143000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1" name="内容占位符 2"/>
          <p:cNvSpPr>
            <a:spLocks noGrp="1"/>
          </p:cNvSpPr>
          <p:nvPr>
            <p:ph idx="1"/>
          </p:nvPr>
        </p:nvSpPr>
        <p:spPr>
          <a:xfrm>
            <a:off x="1000100" y="2000240"/>
            <a:ext cx="7143800" cy="42862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3" name="文本占位符 2"/>
          <p:cNvSpPr>
            <a:spLocks noGrp="1"/>
          </p:cNvSpPr>
          <p:nvPr>
            <p:ph type="body" idx="13"/>
          </p:nvPr>
        </p:nvSpPr>
        <p:spPr>
          <a:xfrm>
            <a:off x="285008" y="3156"/>
            <a:ext cx="4592391" cy="639762"/>
          </a:xfrm>
        </p:spPr>
        <p:txBody>
          <a:bodyPr anchor="ctr">
            <a:noAutofit/>
          </a:bodyPr>
          <a:lstStyle>
            <a:lvl1pPr marL="0" indent="0">
              <a:buNone/>
              <a:defRPr sz="2800" b="0">
                <a:solidFill>
                  <a:srgbClr val="8C8C8C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4AF93-C26E-47D9-BCC9-282008EEE56A}" type="datetimeFigureOut">
              <a:rPr lang="zh-CN" altLang="en-US"/>
            </a:fld>
            <a:endParaRPr lang="zh-CN" altLang="en-US"/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935FD-DCF2-49C5-9C56-16A0691E680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9144000" cy="692150"/>
          </a:xfrm>
          <a:prstGeom prst="rect">
            <a:avLst/>
          </a:prstGeom>
          <a:solidFill>
            <a:srgbClr val="8DAB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" name="组合 8"/>
          <p:cNvGrpSpPr/>
          <p:nvPr userDrawn="1"/>
        </p:nvGrpSpPr>
        <p:grpSpPr bwMode="auto">
          <a:xfrm flipH="1">
            <a:off x="61913" y="115888"/>
            <a:ext cx="2652712" cy="455612"/>
            <a:chOff x="167054" y="1295580"/>
            <a:chExt cx="4404946" cy="764932"/>
          </a:xfrm>
        </p:grpSpPr>
        <p:sp>
          <p:nvSpPr>
            <p:cNvPr id="8" name="矩形 7"/>
            <p:cNvSpPr/>
            <p:nvPr userDrawn="1"/>
          </p:nvSpPr>
          <p:spPr>
            <a:xfrm>
              <a:off x="728545" y="1295580"/>
              <a:ext cx="3843455" cy="76493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dist="76200" dir="8100000" algn="tr" rotWithShape="0">
                <a:prstClr val="black">
                  <a:alpha val="8000"/>
                </a:prstClr>
              </a:outerShdw>
            </a:effectLst>
          </p:spPr>
          <p:txBody>
            <a:bodyPr lIns="252000" rIns="252000" anchor="ctr"/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等腰三角形 8"/>
            <p:cNvSpPr/>
            <p:nvPr userDrawn="1"/>
          </p:nvSpPr>
          <p:spPr>
            <a:xfrm rot="16200000">
              <a:off x="65333" y="1397299"/>
              <a:ext cx="764932" cy="561491"/>
            </a:xfrm>
            <a:prstGeom prst="triangl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</p:grpSp>
      <p:pic>
        <p:nvPicPr>
          <p:cNvPr id="10" name="图片 11" descr="1-2年例题标志（小红花）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20713" y="962025"/>
            <a:ext cx="69215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标题 1"/>
          <p:cNvSpPr>
            <a:spLocks noGrp="1"/>
          </p:cNvSpPr>
          <p:nvPr>
            <p:ph type="title"/>
          </p:nvPr>
        </p:nvSpPr>
        <p:spPr>
          <a:xfrm>
            <a:off x="1357290" y="749989"/>
            <a:ext cx="6786610" cy="1143000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2" name="内容占位符 2"/>
          <p:cNvSpPr>
            <a:spLocks noGrp="1"/>
          </p:cNvSpPr>
          <p:nvPr>
            <p:ph idx="1"/>
          </p:nvPr>
        </p:nvSpPr>
        <p:spPr>
          <a:xfrm>
            <a:off x="1000100" y="2000240"/>
            <a:ext cx="7143800" cy="42862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3" name="文本占位符 2"/>
          <p:cNvSpPr>
            <a:spLocks noGrp="1"/>
          </p:cNvSpPr>
          <p:nvPr>
            <p:ph type="body" idx="13"/>
          </p:nvPr>
        </p:nvSpPr>
        <p:spPr>
          <a:xfrm>
            <a:off x="285008" y="3156"/>
            <a:ext cx="4592391" cy="639762"/>
          </a:xfrm>
        </p:spPr>
        <p:txBody>
          <a:bodyPr anchor="ctr">
            <a:noAutofit/>
          </a:bodyPr>
          <a:lstStyle>
            <a:lvl1pPr marL="0" indent="0">
              <a:buNone/>
              <a:defRPr sz="2800" b="0">
                <a:solidFill>
                  <a:srgbClr val="8C8C8C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5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08748-0FBD-40C5-B8BC-E6450053D17C}" type="datetimeFigureOut">
              <a:rPr lang="zh-CN" altLang="en-US"/>
            </a:fld>
            <a:endParaRPr lang="zh-CN" altLang="en-US"/>
          </a:p>
        </p:txBody>
      </p:sp>
      <p:sp>
        <p:nvSpPr>
          <p:cNvPr id="16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2D7DC-BD9F-46F7-9177-56D0D3C3659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9144000" cy="692150"/>
          </a:xfrm>
          <a:prstGeom prst="rect">
            <a:avLst/>
          </a:prstGeom>
          <a:solidFill>
            <a:srgbClr val="8DAB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" name="组合 8"/>
          <p:cNvGrpSpPr/>
          <p:nvPr userDrawn="1"/>
        </p:nvGrpSpPr>
        <p:grpSpPr bwMode="auto">
          <a:xfrm flipH="1">
            <a:off x="61913" y="115888"/>
            <a:ext cx="2652712" cy="455612"/>
            <a:chOff x="167054" y="1295580"/>
            <a:chExt cx="4404946" cy="764932"/>
          </a:xfrm>
        </p:grpSpPr>
        <p:sp>
          <p:nvSpPr>
            <p:cNvPr id="8" name="矩形 7"/>
            <p:cNvSpPr/>
            <p:nvPr userDrawn="1"/>
          </p:nvSpPr>
          <p:spPr>
            <a:xfrm>
              <a:off x="728545" y="1295580"/>
              <a:ext cx="3843455" cy="76493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dist="76200" dir="8100000" algn="tr" rotWithShape="0">
                <a:prstClr val="black">
                  <a:alpha val="8000"/>
                </a:prstClr>
              </a:outerShdw>
            </a:effectLst>
          </p:spPr>
          <p:txBody>
            <a:bodyPr lIns="252000" rIns="252000" anchor="ctr"/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等腰三角形 8"/>
            <p:cNvSpPr/>
            <p:nvPr userDrawn="1"/>
          </p:nvSpPr>
          <p:spPr>
            <a:xfrm rot="16200000">
              <a:off x="65333" y="1397299"/>
              <a:ext cx="764932" cy="561491"/>
            </a:xfrm>
            <a:prstGeom prst="triangl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</p:grpSp>
      <p:pic>
        <p:nvPicPr>
          <p:cNvPr id="10" name="图片 11" descr="1-2年例题标志（小红花）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20713" y="962025"/>
            <a:ext cx="69373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标题 1"/>
          <p:cNvSpPr>
            <a:spLocks noGrp="1"/>
          </p:cNvSpPr>
          <p:nvPr>
            <p:ph type="title"/>
          </p:nvPr>
        </p:nvSpPr>
        <p:spPr>
          <a:xfrm>
            <a:off x="1357290" y="749989"/>
            <a:ext cx="6786610" cy="1143000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6" name="内容占位符 2"/>
          <p:cNvSpPr>
            <a:spLocks noGrp="1"/>
          </p:cNvSpPr>
          <p:nvPr>
            <p:ph idx="1"/>
          </p:nvPr>
        </p:nvSpPr>
        <p:spPr>
          <a:xfrm>
            <a:off x="1000100" y="2000240"/>
            <a:ext cx="7143800" cy="42862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7" name="文本占位符 2"/>
          <p:cNvSpPr>
            <a:spLocks noGrp="1"/>
          </p:cNvSpPr>
          <p:nvPr>
            <p:ph type="body" idx="13"/>
          </p:nvPr>
        </p:nvSpPr>
        <p:spPr>
          <a:xfrm>
            <a:off x="285008" y="3156"/>
            <a:ext cx="4592391" cy="639762"/>
          </a:xfrm>
        </p:spPr>
        <p:txBody>
          <a:bodyPr anchor="ctr">
            <a:noAutofit/>
          </a:bodyPr>
          <a:lstStyle>
            <a:lvl1pPr marL="0" indent="0">
              <a:buNone/>
              <a:defRPr sz="2800" b="0">
                <a:solidFill>
                  <a:srgbClr val="8C8C8C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FEF949-ADAC-450D-BF1F-BB1DC026266A}" type="datetimeFigureOut">
              <a:rPr lang="zh-CN" altLang="en-US"/>
            </a:fld>
            <a:endParaRPr lang="zh-CN" altLang="en-US"/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F39F16-86BA-4D21-8F8B-4F382048FC5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9144000" cy="692150"/>
          </a:xfrm>
          <a:prstGeom prst="rect">
            <a:avLst/>
          </a:prstGeom>
          <a:solidFill>
            <a:srgbClr val="8DAB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" name="组合 8"/>
          <p:cNvGrpSpPr/>
          <p:nvPr userDrawn="1"/>
        </p:nvGrpSpPr>
        <p:grpSpPr bwMode="auto">
          <a:xfrm flipH="1">
            <a:off x="61913" y="115888"/>
            <a:ext cx="2652712" cy="455612"/>
            <a:chOff x="167054" y="1295580"/>
            <a:chExt cx="4404946" cy="764932"/>
          </a:xfrm>
        </p:grpSpPr>
        <p:sp>
          <p:nvSpPr>
            <p:cNvPr id="8" name="矩形 7"/>
            <p:cNvSpPr/>
            <p:nvPr userDrawn="1"/>
          </p:nvSpPr>
          <p:spPr>
            <a:xfrm>
              <a:off x="728545" y="1295580"/>
              <a:ext cx="3843455" cy="76493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dist="76200" dir="8100000" algn="tr" rotWithShape="0">
                <a:prstClr val="black">
                  <a:alpha val="8000"/>
                </a:prstClr>
              </a:outerShdw>
            </a:effectLst>
          </p:spPr>
          <p:txBody>
            <a:bodyPr lIns="252000" rIns="252000" anchor="ctr"/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等腰三角形 8"/>
            <p:cNvSpPr/>
            <p:nvPr userDrawn="1"/>
          </p:nvSpPr>
          <p:spPr>
            <a:xfrm rot="16200000">
              <a:off x="65333" y="1397299"/>
              <a:ext cx="764932" cy="561491"/>
            </a:xfrm>
            <a:prstGeom prst="triangl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</p:grpSp>
      <p:pic>
        <p:nvPicPr>
          <p:cNvPr id="10" name="图片 11" descr="1-2年例题标志（小红花）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20713" y="963613"/>
            <a:ext cx="695325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标题 1"/>
          <p:cNvSpPr>
            <a:spLocks noGrp="1"/>
          </p:cNvSpPr>
          <p:nvPr>
            <p:ph type="title"/>
          </p:nvPr>
        </p:nvSpPr>
        <p:spPr>
          <a:xfrm>
            <a:off x="1357290" y="749989"/>
            <a:ext cx="6786610" cy="1143000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4" name="内容占位符 2"/>
          <p:cNvSpPr>
            <a:spLocks noGrp="1"/>
          </p:cNvSpPr>
          <p:nvPr>
            <p:ph idx="1"/>
          </p:nvPr>
        </p:nvSpPr>
        <p:spPr>
          <a:xfrm>
            <a:off x="1000100" y="2000240"/>
            <a:ext cx="7143800" cy="42862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文本占位符 2"/>
          <p:cNvSpPr>
            <a:spLocks noGrp="1"/>
          </p:cNvSpPr>
          <p:nvPr>
            <p:ph type="body" idx="13"/>
          </p:nvPr>
        </p:nvSpPr>
        <p:spPr>
          <a:xfrm>
            <a:off x="285008" y="3156"/>
            <a:ext cx="4592391" cy="639762"/>
          </a:xfrm>
        </p:spPr>
        <p:txBody>
          <a:bodyPr anchor="ctr">
            <a:noAutofit/>
          </a:bodyPr>
          <a:lstStyle>
            <a:lvl1pPr marL="0" indent="0">
              <a:buNone/>
              <a:defRPr sz="2800" b="0">
                <a:solidFill>
                  <a:srgbClr val="8C8C8C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9C145E-2FB2-482D-8C5C-7A04E80D9BEE}" type="datetimeFigureOut">
              <a:rPr lang="zh-CN" altLang="en-US"/>
            </a:fld>
            <a:endParaRPr lang="zh-CN" altLang="en-US"/>
          </a:p>
        </p:txBody>
      </p:sp>
      <p:sp>
        <p:nvSpPr>
          <p:cNvPr id="16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C47A5-2E21-4D59-80DB-4D593F402A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9144000" cy="692150"/>
          </a:xfrm>
          <a:prstGeom prst="rect">
            <a:avLst/>
          </a:prstGeom>
          <a:solidFill>
            <a:srgbClr val="8DAB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" name="组合 8"/>
          <p:cNvGrpSpPr/>
          <p:nvPr userDrawn="1"/>
        </p:nvGrpSpPr>
        <p:grpSpPr bwMode="auto">
          <a:xfrm flipH="1">
            <a:off x="61913" y="115888"/>
            <a:ext cx="2652712" cy="455612"/>
            <a:chOff x="167054" y="1295580"/>
            <a:chExt cx="4404946" cy="764932"/>
          </a:xfrm>
        </p:grpSpPr>
        <p:sp>
          <p:nvSpPr>
            <p:cNvPr id="8" name="矩形 7"/>
            <p:cNvSpPr/>
            <p:nvPr userDrawn="1"/>
          </p:nvSpPr>
          <p:spPr>
            <a:xfrm>
              <a:off x="728545" y="1295580"/>
              <a:ext cx="3843455" cy="76493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dist="76200" dir="8100000" algn="tr" rotWithShape="0">
                <a:prstClr val="black">
                  <a:alpha val="8000"/>
                </a:prstClr>
              </a:outerShdw>
            </a:effectLst>
          </p:spPr>
          <p:txBody>
            <a:bodyPr lIns="252000" rIns="252000" anchor="ctr"/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等腰三角形 8"/>
            <p:cNvSpPr/>
            <p:nvPr userDrawn="1"/>
          </p:nvSpPr>
          <p:spPr>
            <a:xfrm rot="16200000">
              <a:off x="65333" y="1397299"/>
              <a:ext cx="764932" cy="561491"/>
            </a:xfrm>
            <a:prstGeom prst="triangl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</p:grpSp>
      <p:pic>
        <p:nvPicPr>
          <p:cNvPr id="10" name="图片 11" descr="1-2年例题标志（小红花）.png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0713" y="892175"/>
            <a:ext cx="7016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1357290" y="749989"/>
            <a:ext cx="6786610" cy="1143000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1000100" y="2000240"/>
            <a:ext cx="7143800" cy="42862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4" name="文本占位符 2"/>
          <p:cNvSpPr>
            <a:spLocks noGrp="1"/>
          </p:cNvSpPr>
          <p:nvPr>
            <p:ph type="body" idx="13"/>
          </p:nvPr>
        </p:nvSpPr>
        <p:spPr>
          <a:xfrm>
            <a:off x="285008" y="3156"/>
            <a:ext cx="4592391" cy="639762"/>
          </a:xfrm>
        </p:spPr>
        <p:txBody>
          <a:bodyPr anchor="ctr">
            <a:noAutofit/>
          </a:bodyPr>
          <a:lstStyle>
            <a:lvl1pPr marL="0" indent="0">
              <a:buNone/>
              <a:defRPr sz="2800" b="0">
                <a:solidFill>
                  <a:srgbClr val="8C8C8C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5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4CC939-EDDA-4AEF-9557-818F6AB17CB5}" type="datetimeFigureOut">
              <a:rPr lang="zh-CN" altLang="en-US"/>
            </a:fld>
            <a:endParaRPr lang="zh-CN" altLang="en-US"/>
          </a:p>
        </p:txBody>
      </p:sp>
      <p:sp>
        <p:nvSpPr>
          <p:cNvPr id="16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C2C6DE-625A-4447-80D4-4A5183ED1E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fld id="{6951F3B9-C34D-4A63-A708-4078205A31C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fld id="{ED30F009-8389-4432-812A-D0F223C19A6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1pPr>
      <a:lvl2pPr marL="742950" indent="-285750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2pPr>
      <a:lvl3pPr marL="1143000" indent="-228600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3pPr>
      <a:lvl4pPr marL="1600200" indent="-228600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4pPr>
      <a:lvl5pPr marL="2057400" indent="-228600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副标题 4"/>
          <p:cNvSpPr>
            <a:spLocks noGrp="1"/>
          </p:cNvSpPr>
          <p:nvPr>
            <p:ph type="subTitle" idx="1"/>
          </p:nvPr>
        </p:nvSpPr>
        <p:spPr>
          <a:xfrm>
            <a:off x="0" y="1628800"/>
            <a:ext cx="6751897" cy="1752600"/>
          </a:xfrm>
        </p:spPr>
        <p:txBody>
          <a:bodyPr>
            <a:normAutofit/>
          </a:bodyPr>
          <a:lstStyle/>
          <a:p>
            <a:r>
              <a:rPr lang="zh-CN" altLang="en-US" sz="5400" dirty="0" smtClean="0">
                <a:latin typeface="黑体" panose="02010609060101010101" pitchFamily="2" charset="-122"/>
                <a:ea typeface="黑体" panose="02010609060101010101" pitchFamily="2" charset="-122"/>
              </a:rPr>
              <a:t>用数对确定位置</a:t>
            </a:r>
            <a:endParaRPr lang="zh-CN" altLang="en-US" sz="5400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内容占位符 5"/>
          <p:cNvSpPr>
            <a:spLocks noGrp="1"/>
          </p:cNvSpPr>
          <p:nvPr>
            <p:ph idx="1"/>
          </p:nvPr>
        </p:nvSpPr>
        <p:spPr>
          <a:xfrm>
            <a:off x="1000125" y="2000250"/>
            <a:ext cx="7143750" cy="1071563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用数对表示方格图中四处建筑物所在的位置。</a:t>
            </a:r>
            <a:endParaRPr lang="zh-CN" altLang="en-US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891" name="文本占位符 6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巩固练习</a:t>
            </a:r>
            <a:endParaRPr lang="zh-CN" altLang="en-US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7892" name="Picture 5"/>
          <p:cNvPicPr>
            <a:picLocks noChangeAspect="1" noChangeArrowheads="1"/>
          </p:cNvPicPr>
          <p:nvPr/>
        </p:nvPicPr>
        <p:blipFill>
          <a:blip r:embed="rId1" cstate="email">
            <a:lum contrast="20000"/>
          </a:blip>
          <a:srcRect/>
          <a:stretch>
            <a:fillRect/>
          </a:stretch>
        </p:blipFill>
        <p:spPr bwMode="auto">
          <a:xfrm>
            <a:off x="1000125" y="3149600"/>
            <a:ext cx="4859338" cy="306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3" name="TextBox 5"/>
          <p:cNvSpPr txBox="1">
            <a:spLocks noChangeArrowheads="1"/>
          </p:cNvSpPr>
          <p:nvPr/>
        </p:nvSpPr>
        <p:spPr bwMode="auto">
          <a:xfrm>
            <a:off x="5643563" y="3429000"/>
            <a:ext cx="2786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电视塔（     ）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894" name="TextBox 6"/>
          <p:cNvSpPr txBox="1">
            <a:spLocks noChangeArrowheads="1"/>
          </p:cNvSpPr>
          <p:nvPr/>
        </p:nvSpPr>
        <p:spPr bwMode="auto">
          <a:xfrm>
            <a:off x="5643563" y="4143375"/>
            <a:ext cx="2786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图书馆（     ）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895" name="TextBox 7"/>
          <p:cNvSpPr txBox="1">
            <a:spLocks noChangeArrowheads="1"/>
          </p:cNvSpPr>
          <p:nvPr/>
        </p:nvSpPr>
        <p:spPr bwMode="auto">
          <a:xfrm>
            <a:off x="5643563" y="4833938"/>
            <a:ext cx="2786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小明家（     ）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896" name="TextBox 8"/>
          <p:cNvSpPr txBox="1">
            <a:spLocks noChangeArrowheads="1"/>
          </p:cNvSpPr>
          <p:nvPr/>
        </p:nvSpPr>
        <p:spPr bwMode="auto">
          <a:xfrm>
            <a:off x="5643563" y="5476875"/>
            <a:ext cx="3000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百货大楼（     ）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156450" y="3429000"/>
            <a:ext cx="9286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zh-CN" altLang="en-US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156450" y="4132263"/>
            <a:ext cx="9286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7143750" y="4810125"/>
            <a:ext cx="9286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442200" y="5453063"/>
            <a:ext cx="1273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11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内容占位符 5"/>
          <p:cNvSpPr>
            <a:spLocks noGrp="1"/>
          </p:cNvSpPr>
          <p:nvPr>
            <p:ph idx="1"/>
          </p:nvPr>
        </p:nvSpPr>
        <p:spPr>
          <a:xfrm>
            <a:off x="1000125" y="2000250"/>
            <a:ext cx="7143750" cy="3786188"/>
          </a:xfrm>
        </p:spPr>
        <p:txBody>
          <a:bodyPr/>
          <a:lstStyle/>
          <a:p>
            <a:pPr marL="514350" indent="-514350" eaLnBrk="1" hangingPunct="1">
              <a:buFont typeface="Arial" panose="020B0604020202020204" pitchFamily="34" charset="0"/>
              <a:buNone/>
            </a:pP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在右面的方格图中表示下面各点。</a:t>
            </a:r>
            <a:endParaRPr lang="en-US" altLang="zh-CN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514350" indent="-514350" eaLnBrk="1" hangingPunct="1">
              <a:buFont typeface="Arial" panose="020B0604020202020204" pitchFamily="34" charset="0"/>
              <a:buNone/>
            </a:pPr>
            <a:endParaRPr lang="en-US" altLang="zh-CN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514350" indent="-514350" eaLnBrk="1" hangingPunct="1">
              <a:buFont typeface="Arial" panose="020B0604020202020204" pitchFamily="34" charset="0"/>
              <a:buNone/>
            </a:pP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A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）  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en-US" altLang="zh-CN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514350" indent="-514350" eaLnBrk="1" hangingPunct="1">
              <a:buFont typeface="Arial" panose="020B0604020202020204" pitchFamily="34" charset="0"/>
              <a:buNone/>
            </a:pPr>
            <a:endParaRPr lang="en-US" altLang="zh-CN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514350" indent="-514350" eaLnBrk="1" hangingPunct="1">
              <a:buFont typeface="Arial" panose="020B0604020202020204" pitchFamily="34" charset="0"/>
              <a:buNone/>
            </a:pP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）  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D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en-US" altLang="zh-CN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514350" indent="-514350" eaLnBrk="1" hangingPunct="1">
              <a:buFont typeface="Arial" panose="020B0604020202020204" pitchFamily="34" charset="0"/>
              <a:buNone/>
            </a:pPr>
            <a:endParaRPr lang="en-US" altLang="zh-CN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514350" indent="-514350" eaLnBrk="1" hangingPunct="1">
              <a:buFont typeface="Arial" panose="020B0604020202020204" pitchFamily="34" charset="0"/>
              <a:buNone/>
            </a:pP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E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）  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F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915" name="文本占位符 6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黑体" panose="02010609060101010101" pitchFamily="2" charset="-122"/>
                <a:ea typeface="黑体" panose="02010609060101010101" pitchFamily="2" charset="-122"/>
              </a:rPr>
              <a:t>巩固练习</a:t>
            </a:r>
            <a:endParaRPr lang="zh-CN" altLang="en-US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8916" name="Picture 2"/>
          <p:cNvPicPr>
            <a:picLocks noChangeAspect="1" noChangeArrowheads="1"/>
          </p:cNvPicPr>
          <p:nvPr/>
        </p:nvPicPr>
        <p:blipFill>
          <a:blip r:embed="rId1">
            <a:lum contrast="10000"/>
          </a:blip>
          <a:srcRect/>
          <a:stretch>
            <a:fillRect/>
          </a:stretch>
        </p:blipFill>
        <p:spPr bwMode="auto">
          <a:xfrm>
            <a:off x="5143500" y="2838450"/>
            <a:ext cx="2928938" cy="280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416675" y="2679700"/>
            <a:ext cx="57308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endParaRPr lang="zh-CN" altLang="en-US" sz="600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000750" y="2857500"/>
            <a:ext cx="17240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 </a:t>
            </a:r>
            <a:endParaRPr lang="zh-CN" altLang="en-US" sz="24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010275" y="3071813"/>
            <a:ext cx="57308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endParaRPr lang="zh-CN" altLang="en-US" sz="600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237288" y="3529013"/>
            <a:ext cx="17240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 </a:t>
            </a:r>
            <a:endParaRPr lang="zh-CN" altLang="en-US" sz="24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808788" y="3833813"/>
            <a:ext cx="57308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endParaRPr lang="zh-CN" altLang="en-US" sz="600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7094538" y="4314825"/>
            <a:ext cx="17240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 </a:t>
            </a:r>
            <a:endParaRPr lang="zh-CN" altLang="en-US" sz="24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7202488" y="4246563"/>
            <a:ext cx="57308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endParaRPr lang="zh-CN" altLang="en-US" sz="600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811963" y="2690813"/>
            <a:ext cx="5715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endParaRPr lang="zh-CN" altLang="en-US" sz="600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7023100" y="3243263"/>
            <a:ext cx="17240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E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 </a:t>
            </a:r>
            <a:endParaRPr lang="zh-CN" altLang="en-US" sz="24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403975" y="3449638"/>
            <a:ext cx="57308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endParaRPr lang="zh-CN" altLang="en-US" sz="600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665913" y="3941763"/>
            <a:ext cx="17240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F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 </a:t>
            </a:r>
            <a:endParaRPr lang="zh-CN" altLang="en-US" sz="24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7500938" y="4743450"/>
            <a:ext cx="17240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D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 </a:t>
            </a:r>
            <a:endParaRPr lang="zh-CN" altLang="en-US" sz="24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1" cstate="email">
            <a:lum bright="-10000" contrast="30000"/>
          </a:blip>
          <a:srcRect/>
          <a:stretch>
            <a:fillRect/>
          </a:stretch>
        </p:blipFill>
        <p:spPr bwMode="auto">
          <a:xfrm>
            <a:off x="1633538" y="4094163"/>
            <a:ext cx="5795962" cy="233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8" name="直接连接符 27"/>
          <p:cNvCxnSpPr/>
          <p:nvPr/>
        </p:nvCxnSpPr>
        <p:spPr>
          <a:xfrm>
            <a:off x="2714625" y="5345113"/>
            <a:ext cx="1214438" cy="158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3357563" y="5357813"/>
            <a:ext cx="571500" cy="56038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3346450" y="5929313"/>
            <a:ext cx="1214438" cy="158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3917950" y="5346700"/>
            <a:ext cx="642938" cy="5715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3929063" y="5346700"/>
            <a:ext cx="1214437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929063" y="4476750"/>
            <a:ext cx="1214437" cy="85725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2725738" y="4489450"/>
            <a:ext cx="1189037" cy="85725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46" name="内容占位符 2"/>
          <p:cNvSpPr>
            <a:spLocks noGrp="1"/>
          </p:cNvSpPr>
          <p:nvPr>
            <p:ph idx="1"/>
          </p:nvPr>
        </p:nvSpPr>
        <p:spPr>
          <a:xfrm>
            <a:off x="1000125" y="2000250"/>
            <a:ext cx="7143750" cy="2071688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先根据数对在方格图中描出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A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D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E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F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各点，再顺次连接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A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→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→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→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D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→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E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→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F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→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D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→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A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，看一看连成的是什么图形。</a:t>
            </a:r>
            <a:endParaRPr lang="zh-CN" altLang="en-US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9947" name="文本占位符 3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zh-CN" altLang="en-US" smtClean="0">
                <a:latin typeface="黑体" panose="02010609060101010101" pitchFamily="2" charset="-122"/>
                <a:ea typeface="黑体" panose="02010609060101010101" pitchFamily="2" charset="-122"/>
              </a:rPr>
              <a:t>巩固练习</a:t>
            </a:r>
            <a:endParaRPr lang="zh-CN" altLang="en-US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557463" y="4762500"/>
            <a:ext cx="4968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endParaRPr lang="zh-CN" altLang="en-US" sz="480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285875" y="5000625"/>
            <a:ext cx="17224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 </a:t>
            </a:r>
            <a:endParaRPr lang="zh-CN" altLang="en-US" sz="24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743325" y="3892550"/>
            <a:ext cx="4953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endParaRPr lang="zh-CN" altLang="en-US" sz="480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205163" y="3929063"/>
            <a:ext cx="17240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 </a:t>
            </a:r>
            <a:endParaRPr lang="zh-CN" altLang="en-US" sz="24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957763" y="4752975"/>
            <a:ext cx="4953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endParaRPr lang="zh-CN" altLang="en-US" sz="480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062538" y="4752975"/>
            <a:ext cx="18780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11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 </a:t>
            </a:r>
            <a:endParaRPr lang="zh-CN" altLang="en-US" sz="24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749675" y="4762500"/>
            <a:ext cx="49688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endParaRPr lang="zh-CN" altLang="en-US" sz="480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205163" y="4714875"/>
            <a:ext cx="17240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D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 </a:t>
            </a:r>
            <a:endParaRPr lang="zh-CN" altLang="en-US" sz="24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357688" y="5348288"/>
            <a:ext cx="4953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endParaRPr lang="zh-CN" altLang="en-US" sz="480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643438" y="5681663"/>
            <a:ext cx="17240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E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 </a:t>
            </a:r>
            <a:endParaRPr lang="zh-CN" altLang="en-US" sz="24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167063" y="5346700"/>
            <a:ext cx="4953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endParaRPr lang="zh-CN" altLang="en-US" sz="480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892300" y="5683250"/>
            <a:ext cx="17240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F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 </a:t>
            </a:r>
            <a:endParaRPr lang="zh-CN" altLang="en-US" sz="24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内容占位符 5"/>
          <p:cNvSpPr>
            <a:spLocks noGrp="1"/>
          </p:cNvSpPr>
          <p:nvPr>
            <p:ph idx="1"/>
          </p:nvPr>
        </p:nvSpPr>
        <p:spPr>
          <a:xfrm>
            <a:off x="1000125" y="3071813"/>
            <a:ext cx="7143750" cy="785812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smtClean="0">
                <a:latin typeface="黑体" panose="02010609060101010101" pitchFamily="2" charset="-122"/>
                <a:ea typeface="黑体" panose="02010609060101010101" pitchFamily="2" charset="-122"/>
              </a:rPr>
              <a:t>通过这节课说一说你收获了什么？</a:t>
            </a:r>
            <a:endParaRPr lang="zh-CN" altLang="en-US" sz="3600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0962" name="文本占位符 6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zh-CN" altLang="en-US" smtClean="0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标题 2"/>
          <p:cNvSpPr>
            <a:spLocks noGrp="1"/>
          </p:cNvSpPr>
          <p:nvPr>
            <p:ph type="title"/>
          </p:nvPr>
        </p:nvSpPr>
        <p:spPr>
          <a:xfrm>
            <a:off x="1475656" y="764704"/>
            <a:ext cx="7143750" cy="1143000"/>
          </a:xfrm>
        </p:spPr>
        <p:txBody>
          <a:bodyPr/>
          <a:lstStyle/>
          <a:p>
            <a:pPr eaLnBrk="1" hangingPunct="1"/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观察下图，说说你发现了什么？</a:t>
            </a:r>
            <a:endParaRPr lang="zh-CN" altLang="en-US" sz="3200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9700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lum bright="-10000" contrast="30000"/>
          </a:blip>
          <a:srcRect/>
          <a:stretch>
            <a:fillRect/>
          </a:stretch>
        </p:blipFill>
        <p:spPr>
          <a:xfrm>
            <a:off x="1428750" y="1928813"/>
            <a:ext cx="6264275" cy="3236912"/>
          </a:xfrm>
          <a:noFill/>
        </p:spPr>
      </p:pic>
      <p:sp>
        <p:nvSpPr>
          <p:cNvPr id="29698" name="文本占位符 1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情境导入</a:t>
            </a:r>
            <a:endParaRPr lang="zh-CN" altLang="en-US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 1"/>
          <p:cNvSpPr>
            <a:spLocks noGrp="1"/>
          </p:cNvSpPr>
          <p:nvPr>
            <p:ph type="title"/>
          </p:nvPr>
        </p:nvSpPr>
        <p:spPr>
          <a:xfrm>
            <a:off x="1357313" y="738188"/>
            <a:ext cx="6786562" cy="1143000"/>
          </a:xfrm>
        </p:spPr>
        <p:txBody>
          <a:bodyPr/>
          <a:lstStyle/>
          <a:p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）游乐场平面图。</a:t>
            </a:r>
            <a:endParaRPr lang="zh-CN" altLang="en-US" sz="3200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723" name="文本占位符 3"/>
          <p:cNvSpPr>
            <a:spLocks noGrp="1"/>
          </p:cNvSpPr>
          <p:nvPr>
            <p:ph type="body" idx="13"/>
          </p:nvPr>
        </p:nvSpPr>
        <p:spPr>
          <a:xfrm>
            <a:off x="285750" y="3175"/>
            <a:ext cx="4591050" cy="639763"/>
          </a:xfrm>
        </p:spPr>
        <p:txBody>
          <a:bodyPr/>
          <a:lstStyle/>
          <a:p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新知探究</a:t>
            </a:r>
            <a:endParaRPr lang="zh-CN" altLang="en-US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072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lum bright="-10000" contrast="30000"/>
          </a:blip>
          <a:srcRect/>
          <a:stretch>
            <a:fillRect/>
          </a:stretch>
        </p:blipFill>
        <p:spPr>
          <a:xfrm>
            <a:off x="1428750" y="1928813"/>
            <a:ext cx="6264275" cy="3236912"/>
          </a:xfrm>
          <a:noFill/>
        </p:spPr>
      </p:pic>
      <p:sp>
        <p:nvSpPr>
          <p:cNvPr id="30725" name="TextBox 5"/>
          <p:cNvSpPr txBox="1">
            <a:spLocks noChangeArrowheads="1"/>
          </p:cNvSpPr>
          <p:nvPr/>
        </p:nvSpPr>
        <p:spPr bwMode="auto">
          <a:xfrm>
            <a:off x="785813" y="5643563"/>
            <a:ext cx="80724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说一说大门和各场馆分别在游乐场的什么位置？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标题 1"/>
          <p:cNvSpPr>
            <a:spLocks noGrp="1"/>
          </p:cNvSpPr>
          <p:nvPr>
            <p:ph type="title"/>
          </p:nvPr>
        </p:nvSpPr>
        <p:spPr>
          <a:xfrm>
            <a:off x="1357313" y="738188"/>
            <a:ext cx="6786562" cy="1143000"/>
          </a:xfrm>
        </p:spPr>
        <p:txBody>
          <a:bodyPr/>
          <a:lstStyle/>
          <a:p>
            <a:r>
              <a:rPr lang="zh-CN" altLang="en-US" sz="3200" smtClean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smtClean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200" smtClean="0">
                <a:latin typeface="黑体" panose="02010609060101010101" pitchFamily="2" charset="-122"/>
                <a:ea typeface="黑体" panose="02010609060101010101" pitchFamily="2" charset="-122"/>
              </a:rPr>
              <a:t>）游乐场平面图。</a:t>
            </a:r>
            <a:endParaRPr lang="zh-CN" altLang="en-US" sz="3200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747" name="文本占位符 3"/>
          <p:cNvSpPr>
            <a:spLocks noGrp="1"/>
          </p:cNvSpPr>
          <p:nvPr>
            <p:ph type="body" idx="13"/>
          </p:nvPr>
        </p:nvSpPr>
        <p:spPr>
          <a:xfrm>
            <a:off x="285750" y="3175"/>
            <a:ext cx="4591050" cy="639763"/>
          </a:xfrm>
        </p:spPr>
        <p:txBody>
          <a:bodyPr/>
          <a:lstStyle/>
          <a:p>
            <a:r>
              <a:rPr lang="zh-CN" altLang="en-US" smtClean="0">
                <a:latin typeface="黑体" panose="02010609060101010101" pitchFamily="2" charset="-122"/>
                <a:ea typeface="黑体" panose="02010609060101010101" pitchFamily="2" charset="-122"/>
              </a:rPr>
              <a:t>新知探究</a:t>
            </a:r>
            <a:endParaRPr lang="zh-CN" altLang="en-US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1748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lum bright="-10000" contrast="30000"/>
          </a:blip>
          <a:srcRect/>
          <a:stretch>
            <a:fillRect/>
          </a:stretch>
        </p:blipFill>
        <p:spPr>
          <a:xfrm>
            <a:off x="1428750" y="1928813"/>
            <a:ext cx="6264275" cy="3236912"/>
          </a:xfrm>
          <a:noFill/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85813" y="5643563"/>
            <a:ext cx="80724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大门在游乐场的南面；自控飞车在游乐场的东面。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标题 1"/>
          <p:cNvSpPr>
            <a:spLocks noGrp="1"/>
          </p:cNvSpPr>
          <p:nvPr>
            <p:ph type="title"/>
          </p:nvPr>
        </p:nvSpPr>
        <p:spPr>
          <a:xfrm>
            <a:off x="1357313" y="738188"/>
            <a:ext cx="6786562" cy="1143000"/>
          </a:xfrm>
        </p:spPr>
        <p:txBody>
          <a:bodyPr/>
          <a:lstStyle/>
          <a:p>
            <a:r>
              <a:rPr lang="zh-CN" altLang="en-US" sz="3200" smtClean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smtClean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200" smtClean="0">
                <a:latin typeface="黑体" panose="02010609060101010101" pitchFamily="2" charset="-122"/>
                <a:ea typeface="黑体" panose="02010609060101010101" pitchFamily="2" charset="-122"/>
              </a:rPr>
              <a:t>）游乐场平面图。</a:t>
            </a:r>
            <a:endParaRPr lang="zh-CN" altLang="en-US" sz="3200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771" name="文本占位符 3"/>
          <p:cNvSpPr>
            <a:spLocks noGrp="1"/>
          </p:cNvSpPr>
          <p:nvPr>
            <p:ph type="body" idx="13"/>
          </p:nvPr>
        </p:nvSpPr>
        <p:spPr>
          <a:xfrm>
            <a:off x="285750" y="3175"/>
            <a:ext cx="4591050" cy="639763"/>
          </a:xfrm>
        </p:spPr>
        <p:txBody>
          <a:bodyPr/>
          <a:lstStyle/>
          <a:p>
            <a:r>
              <a:rPr lang="zh-CN" altLang="en-US" smtClean="0">
                <a:latin typeface="黑体" panose="02010609060101010101" pitchFamily="2" charset="-122"/>
                <a:ea typeface="黑体" panose="02010609060101010101" pitchFamily="2" charset="-122"/>
              </a:rPr>
              <a:t>新知探究</a:t>
            </a:r>
            <a:endParaRPr lang="zh-CN" altLang="en-US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2772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lum bright="-10000" contrast="30000"/>
          </a:blip>
          <a:srcRect/>
          <a:stretch>
            <a:fillRect/>
          </a:stretch>
        </p:blipFill>
        <p:spPr>
          <a:xfrm>
            <a:off x="1428750" y="1928813"/>
            <a:ext cx="6264275" cy="3236912"/>
          </a:xfrm>
          <a:noFill/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85813" y="5643563"/>
            <a:ext cx="80724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水上游乐场在游乐场的东北方向。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标题 1"/>
          <p:cNvSpPr>
            <a:spLocks noGrp="1"/>
          </p:cNvSpPr>
          <p:nvPr>
            <p:ph type="title"/>
          </p:nvPr>
        </p:nvSpPr>
        <p:spPr>
          <a:xfrm>
            <a:off x="1357313" y="738188"/>
            <a:ext cx="6786562" cy="1143000"/>
          </a:xfrm>
        </p:spPr>
        <p:txBody>
          <a:bodyPr/>
          <a:lstStyle/>
          <a:p>
            <a:r>
              <a:rPr lang="zh-CN" altLang="en-US" sz="3200" smtClean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smtClean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200" smtClean="0">
                <a:latin typeface="黑体" panose="02010609060101010101" pitchFamily="2" charset="-122"/>
                <a:ea typeface="黑体" panose="02010609060101010101" pitchFamily="2" charset="-122"/>
              </a:rPr>
              <a:t>）游乐场平面图。</a:t>
            </a:r>
            <a:endParaRPr lang="zh-CN" altLang="en-US" sz="3200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3795" name="文本占位符 3"/>
          <p:cNvSpPr>
            <a:spLocks noGrp="1"/>
          </p:cNvSpPr>
          <p:nvPr>
            <p:ph type="body" idx="13"/>
          </p:nvPr>
        </p:nvSpPr>
        <p:spPr>
          <a:xfrm>
            <a:off x="285750" y="3175"/>
            <a:ext cx="4591050" cy="639763"/>
          </a:xfrm>
        </p:spPr>
        <p:txBody>
          <a:bodyPr/>
          <a:lstStyle/>
          <a:p>
            <a:r>
              <a:rPr lang="zh-CN" altLang="en-US" smtClean="0">
                <a:latin typeface="黑体" panose="02010609060101010101" pitchFamily="2" charset="-122"/>
                <a:ea typeface="黑体" panose="02010609060101010101" pitchFamily="2" charset="-122"/>
              </a:rPr>
              <a:t>新知探究</a:t>
            </a:r>
            <a:endParaRPr lang="zh-CN" altLang="en-US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3796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lum bright="-10000" contrast="30000"/>
          </a:blip>
          <a:srcRect/>
          <a:stretch>
            <a:fillRect/>
          </a:stretch>
        </p:blipFill>
        <p:spPr>
          <a:xfrm>
            <a:off x="1428750" y="1928813"/>
            <a:ext cx="6264275" cy="3236912"/>
          </a:xfrm>
          <a:noFill/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85813" y="5643563"/>
            <a:ext cx="80724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旱冰场在游乐场的北面；儿童乐园在游乐场的西面。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标题 1"/>
          <p:cNvSpPr>
            <a:spLocks noGrp="1"/>
          </p:cNvSpPr>
          <p:nvPr>
            <p:ph type="title"/>
          </p:nvPr>
        </p:nvSpPr>
        <p:spPr>
          <a:xfrm>
            <a:off x="1357313" y="738188"/>
            <a:ext cx="6786562" cy="1143000"/>
          </a:xfrm>
        </p:spPr>
        <p:txBody>
          <a:bodyPr/>
          <a:lstStyle/>
          <a:p>
            <a:r>
              <a:rPr lang="zh-CN" altLang="en-US" sz="3200" smtClean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smtClean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200" smtClean="0">
                <a:latin typeface="黑体" panose="02010609060101010101" pitchFamily="2" charset="-122"/>
                <a:ea typeface="黑体" panose="02010609060101010101" pitchFamily="2" charset="-122"/>
              </a:rPr>
              <a:t>）游乐场平面图。</a:t>
            </a:r>
            <a:endParaRPr lang="zh-CN" altLang="en-US" sz="3200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819" name="文本占位符 3"/>
          <p:cNvSpPr>
            <a:spLocks noGrp="1"/>
          </p:cNvSpPr>
          <p:nvPr>
            <p:ph type="body" idx="13"/>
          </p:nvPr>
        </p:nvSpPr>
        <p:spPr>
          <a:xfrm>
            <a:off x="285750" y="3175"/>
            <a:ext cx="4591050" cy="639763"/>
          </a:xfrm>
        </p:spPr>
        <p:txBody>
          <a:bodyPr/>
          <a:lstStyle/>
          <a:p>
            <a:r>
              <a:rPr lang="zh-CN" altLang="en-US" smtClean="0">
                <a:latin typeface="黑体" panose="02010609060101010101" pitchFamily="2" charset="-122"/>
                <a:ea typeface="黑体" panose="02010609060101010101" pitchFamily="2" charset="-122"/>
              </a:rPr>
              <a:t>新知探究</a:t>
            </a:r>
            <a:endParaRPr lang="zh-CN" altLang="en-US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4820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lum bright="-10000" contrast="30000"/>
          </a:blip>
          <a:srcRect/>
          <a:stretch>
            <a:fillRect/>
          </a:stretch>
        </p:blipFill>
        <p:spPr>
          <a:xfrm>
            <a:off x="1428750" y="1928813"/>
            <a:ext cx="6264275" cy="3236912"/>
          </a:xfrm>
          <a:noFill/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85813" y="5643563"/>
            <a:ext cx="80724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超级秋千在游乐场的西面。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标题 1"/>
          <p:cNvSpPr>
            <a:spLocks noGrp="1"/>
          </p:cNvSpPr>
          <p:nvPr>
            <p:ph type="title"/>
          </p:nvPr>
        </p:nvSpPr>
        <p:spPr>
          <a:xfrm>
            <a:off x="1357313" y="928688"/>
            <a:ext cx="6786562" cy="1143000"/>
          </a:xfrm>
        </p:spPr>
        <p:txBody>
          <a:bodyPr/>
          <a:lstStyle/>
          <a:p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）观察画在方格图中的游乐场平面图。</a:t>
            </a:r>
            <a:endParaRPr lang="zh-CN" altLang="en-US" sz="3200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5843" name="文本占位符 3"/>
          <p:cNvSpPr>
            <a:spLocks noGrp="1"/>
          </p:cNvSpPr>
          <p:nvPr>
            <p:ph type="body" idx="13"/>
          </p:nvPr>
        </p:nvSpPr>
        <p:spPr>
          <a:xfrm>
            <a:off x="285750" y="3175"/>
            <a:ext cx="4591050" cy="639763"/>
          </a:xfrm>
        </p:spPr>
        <p:txBody>
          <a:bodyPr/>
          <a:lstStyle/>
          <a:p>
            <a:r>
              <a:rPr lang="zh-CN" altLang="en-US" smtClean="0">
                <a:latin typeface="黑体" panose="02010609060101010101" pitchFamily="2" charset="-122"/>
                <a:ea typeface="黑体" panose="02010609060101010101" pitchFamily="2" charset="-122"/>
              </a:rPr>
              <a:t>新知探究</a:t>
            </a:r>
            <a:endParaRPr lang="zh-CN" altLang="en-US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584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1" cstate="email">
            <a:lum bright="-10000" contrast="30000"/>
          </a:blip>
          <a:srcRect/>
          <a:stretch>
            <a:fillRect/>
          </a:stretch>
        </p:blipFill>
        <p:spPr>
          <a:xfrm>
            <a:off x="1597025" y="2120900"/>
            <a:ext cx="5926138" cy="3236913"/>
          </a:xfrm>
          <a:noFill/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85813" y="5643563"/>
            <a:ext cx="80724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用数对表示游乐场各场馆和大门的位置。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标题 1"/>
          <p:cNvSpPr>
            <a:spLocks noGrp="1"/>
          </p:cNvSpPr>
          <p:nvPr>
            <p:ph type="title"/>
          </p:nvPr>
        </p:nvSpPr>
        <p:spPr>
          <a:xfrm>
            <a:off x="1000125" y="749300"/>
            <a:ext cx="7500938" cy="1143000"/>
          </a:xfrm>
        </p:spPr>
        <p:txBody>
          <a:bodyPr/>
          <a:lstStyle/>
          <a:p>
            <a:r>
              <a:rPr lang="zh-CN" altLang="en-US" sz="3200" smtClean="0">
                <a:latin typeface="黑体" panose="02010609060101010101" pitchFamily="2" charset="-122"/>
                <a:ea typeface="黑体" panose="02010609060101010101" pitchFamily="2" charset="-122"/>
              </a:rPr>
              <a:t>用数对表示游乐场各场馆和大门的位置。</a:t>
            </a:r>
            <a:endParaRPr lang="zh-CN" altLang="en-US" sz="3200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686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1" cstate="email">
            <a:lum bright="-10000" contrast="30000"/>
          </a:blip>
          <a:srcRect/>
          <a:stretch>
            <a:fillRect/>
          </a:stretch>
        </p:blipFill>
        <p:spPr>
          <a:xfrm>
            <a:off x="1597025" y="2120900"/>
            <a:ext cx="5926138" cy="3236913"/>
          </a:xfrm>
          <a:noFill/>
        </p:spPr>
      </p:pic>
      <p:sp>
        <p:nvSpPr>
          <p:cNvPr id="36866" name="文本占位符 3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zh-CN" altLang="en-US" smtClean="0">
                <a:latin typeface="黑体" panose="02010609060101010101" pitchFamily="2" charset="-122"/>
                <a:ea typeface="黑体" panose="02010609060101010101" pitchFamily="2" charset="-122"/>
              </a:rPr>
              <a:t>新知探究</a:t>
            </a:r>
            <a:endParaRPr lang="zh-CN" altLang="en-US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85813" y="5643563"/>
            <a:ext cx="80724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大门的位置（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0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85813" y="5643563"/>
            <a:ext cx="80724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自控飞车的位置（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12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85813" y="5643563"/>
            <a:ext cx="80724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水上游乐场的位置（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785813" y="5643563"/>
            <a:ext cx="80724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旱冰场的位置（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85813" y="5643563"/>
            <a:ext cx="80724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儿童乐园的位置（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0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857250" y="5643563"/>
            <a:ext cx="80724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超级秋千的位置（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</p:bldLst>
  </p:timing>
</p:sld>
</file>

<file path=ppt/tags/tag1.xml><?xml version="1.0" encoding="utf-8"?>
<p:tagLst xmlns:p="http://schemas.openxmlformats.org/presentationml/2006/main">
  <p:tag name="KSO_WPP_MARK_KEY" val="c1a76fe6-76a0-42c5-a885-1761a6bad2d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646</Words>
  <Application>WPS 演示</Application>
  <PresentationFormat>全屏显示(4:3)</PresentationFormat>
  <Paragraphs>144</Paragraphs>
  <Slides>13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黑体</vt:lpstr>
      <vt:lpstr>Calibri</vt:lpstr>
      <vt:lpstr>微软雅黑</vt:lpstr>
      <vt:lpstr>Calibri</vt:lpstr>
      <vt:lpstr>楷体_GB2312</vt:lpstr>
      <vt:lpstr>新宋体</vt:lpstr>
      <vt:lpstr>Arial</vt:lpstr>
      <vt:lpstr>Arial Unicode MS</vt:lpstr>
      <vt:lpstr>第一PPT模板网-WWW.1PPT.COM</vt:lpstr>
      <vt:lpstr>PowerPoint 演示文稿</vt:lpstr>
      <vt:lpstr>观察下图，说说你发现了什么？</vt:lpstr>
      <vt:lpstr>（1）游乐场平面图。</vt:lpstr>
      <vt:lpstr>（1）游乐场平面图。</vt:lpstr>
      <vt:lpstr>（1）游乐场平面图。</vt:lpstr>
      <vt:lpstr>（1）游乐场平面图。</vt:lpstr>
      <vt:lpstr>（1）游乐场平面图。</vt:lpstr>
      <vt:lpstr>（2）观察画在方格图中的游乐场平面图。</vt:lpstr>
      <vt:lpstr>用数对表示游乐场各场馆和大门的位置。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keywords>第一PPT模板网-WWW.1PPT.COM</cp:keywords>
  <dc:description>第一PPT模板网-WWW.1PPT.COM</dc:description>
  <dc:subject>第一PPT模板网-WWW.1PPT.COM</dc:subject>
  <cp:lastModifiedBy>小树</cp:lastModifiedBy>
  <cp:revision>4</cp:revision>
  <dcterms:created xsi:type="dcterms:W3CDTF">2015-02-05T07:40:00Z</dcterms:created>
  <dcterms:modified xsi:type="dcterms:W3CDTF">2023-02-14T04:54:42Z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E485835AB9F14E3788ED3E1E4C6B1BE1</vt:lpwstr>
  </property>
  <property fmtid="{D5CDD505-2E9C-101B-9397-08002B2CF9AE}" pid="3" name="KSOProductBuildVer">
    <vt:lpwstr>2052-11.1.0.13703</vt:lpwstr>
  </property>
</Properties>
</file>