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49" r:id="rId3"/>
    <p:sldId id="510" r:id="rId4"/>
    <p:sldId id="472" r:id="rId5"/>
    <p:sldId id="543" r:id="rId7"/>
    <p:sldId id="544" r:id="rId8"/>
    <p:sldId id="538" r:id="rId9"/>
    <p:sldId id="540" r:id="rId10"/>
    <p:sldId id="547" r:id="rId11"/>
    <p:sldId id="548" r:id="rId12"/>
    <p:sldId id="526" r:id="rId13"/>
    <p:sldId id="523" r:id="rId14"/>
    <p:sldId id="529" r:id="rId15"/>
    <p:sldId id="531" r:id="rId16"/>
    <p:sldId id="507" r:id="rId1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</p:embeddedFont>
    <p:embeddedFont>
      <p:font typeface="楷体" panose="020106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幼圆" panose="02010509060101010101" pitchFamily="49" charset="-122"/>
      <p:regular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99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7.xml"/><Relationship Id="rId28" Type="http://schemas.openxmlformats.org/officeDocument/2006/relationships/font" Target="fonts/font8.fntdata"/><Relationship Id="rId27" Type="http://schemas.openxmlformats.org/officeDocument/2006/relationships/font" Target="fonts/font7.fntdata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1.jpeg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e3df8dcd100baa10ecf73ac4710b912c9fc2ec1.jpg"/>
          <p:cNvPicPr>
            <a:picLocks noChangeAspect="1"/>
          </p:cNvPicPr>
          <p:nvPr userDrawn="1"/>
        </p:nvPicPr>
        <p:blipFill>
          <a:blip r:embed="rId19" cstate="email"/>
          <a:stretch>
            <a:fillRect/>
          </a:stretch>
        </p:blipFill>
        <p:spPr>
          <a:xfrm>
            <a:off x="1270000" y="2540000"/>
            <a:ext cx="635000" cy="74466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1.xml"/><Relationship Id="rId3" Type="http://schemas.openxmlformats.org/officeDocument/2006/relationships/slide" Target="slide14.xml"/><Relationship Id="rId2" Type="http://schemas.openxmlformats.org/officeDocument/2006/relationships/slide" Target="slide3.xml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0" Type="http://schemas.openxmlformats.org/officeDocument/2006/relationships/notesSlide" Target="../notesSlides/notesSlide8.xml"/><Relationship Id="rId2" Type="http://schemas.openxmlformats.org/officeDocument/2006/relationships/tags" Target="../tags/tag2.xml"/><Relationship Id="rId19" Type="http://schemas.openxmlformats.org/officeDocument/2006/relationships/slideLayout" Target="../slideLayouts/slideLayout12.xml"/><Relationship Id="rId18" Type="http://schemas.openxmlformats.org/officeDocument/2006/relationships/image" Target="../media/image6.png"/><Relationship Id="rId17" Type="http://schemas.openxmlformats.org/officeDocument/2006/relationships/slide" Target="slide1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436926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认识正比例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6" name="圆角矩形 15">
            <a:hlinkClick r:id="rId1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2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3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" action="ppaction://noaction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56167" y="569898"/>
            <a:ext cx="2817118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正比例 反比例</a:t>
            </a:r>
            <a:endParaRPr lang="zh-CN" altLang="en-US" sz="3200" b="1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4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23528" y="546817"/>
            <a:ext cx="47163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正比例关系的判断方法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53"/>
          <p:cNvGrpSpPr/>
          <p:nvPr/>
        </p:nvGrpSpPr>
        <p:grpSpPr bwMode="auto">
          <a:xfrm>
            <a:off x="1068670" y="1203600"/>
            <a:ext cx="3364531" cy="2671619"/>
            <a:chOff x="1135460" y="1491630"/>
            <a:chExt cx="2103437" cy="1782366"/>
          </a:xfrm>
        </p:grpSpPr>
        <p:sp>
          <p:nvSpPr>
            <p:cNvPr id="9" name="MH_Other_1"/>
            <p:cNvSpPr/>
            <p:nvPr>
              <p:custDataLst>
                <p:tags r:id="rId1"/>
              </p:custDataLst>
            </p:nvPr>
          </p:nvSpPr>
          <p:spPr>
            <a:xfrm>
              <a:off x="2045097" y="1823639"/>
              <a:ext cx="300038" cy="203336"/>
            </a:xfrm>
            <a:custGeom>
              <a:avLst/>
              <a:gdLst>
                <a:gd name="connsiteX0" fmla="*/ 181098 w 387596"/>
                <a:gd name="connsiteY0" fmla="*/ 66889 h 348240"/>
                <a:gd name="connsiteX1" fmla="*/ 51899 w 387596"/>
                <a:gd name="connsiteY1" fmla="*/ 174120 h 348240"/>
                <a:gd name="connsiteX2" fmla="*/ 181098 w 387596"/>
                <a:gd name="connsiteY2" fmla="*/ 281351 h 348240"/>
                <a:gd name="connsiteX3" fmla="*/ 310297 w 387596"/>
                <a:gd name="connsiteY3" fmla="*/ 174120 h 348240"/>
                <a:gd name="connsiteX4" fmla="*/ 181098 w 387596"/>
                <a:gd name="connsiteY4" fmla="*/ 66889 h 348240"/>
                <a:gd name="connsiteX5" fmla="*/ 193798 w 387596"/>
                <a:gd name="connsiteY5" fmla="*/ 0 h 348240"/>
                <a:gd name="connsiteX6" fmla="*/ 387596 w 387596"/>
                <a:gd name="connsiteY6" fmla="*/ 174120 h 348240"/>
                <a:gd name="connsiteX7" fmla="*/ 193798 w 387596"/>
                <a:gd name="connsiteY7" fmla="*/ 348240 h 348240"/>
                <a:gd name="connsiteX8" fmla="*/ 0 w 387596"/>
                <a:gd name="connsiteY8" fmla="*/ 174120 h 348240"/>
                <a:gd name="connsiteX9" fmla="*/ 193798 w 387596"/>
                <a:gd name="connsiteY9" fmla="*/ 0 h 34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7596" h="348240">
                  <a:moveTo>
                    <a:pt x="181098" y="66889"/>
                  </a:moveTo>
                  <a:cubicBezTo>
                    <a:pt x="109743" y="66889"/>
                    <a:pt x="51899" y="114898"/>
                    <a:pt x="51899" y="174120"/>
                  </a:cubicBezTo>
                  <a:cubicBezTo>
                    <a:pt x="51899" y="233342"/>
                    <a:pt x="109743" y="281351"/>
                    <a:pt x="181098" y="281351"/>
                  </a:cubicBezTo>
                  <a:cubicBezTo>
                    <a:pt x="252453" y="281351"/>
                    <a:pt x="310297" y="233342"/>
                    <a:pt x="310297" y="174120"/>
                  </a:cubicBezTo>
                  <a:cubicBezTo>
                    <a:pt x="310297" y="114898"/>
                    <a:pt x="252453" y="66889"/>
                    <a:pt x="181098" y="66889"/>
                  </a:cubicBezTo>
                  <a:close/>
                  <a:moveTo>
                    <a:pt x="193798" y="0"/>
                  </a:moveTo>
                  <a:cubicBezTo>
                    <a:pt x="300830" y="0"/>
                    <a:pt x="387596" y="77956"/>
                    <a:pt x="387596" y="174120"/>
                  </a:cubicBezTo>
                  <a:cubicBezTo>
                    <a:pt x="387596" y="270284"/>
                    <a:pt x="300830" y="348240"/>
                    <a:pt x="193798" y="348240"/>
                  </a:cubicBezTo>
                  <a:cubicBezTo>
                    <a:pt x="86766" y="348240"/>
                    <a:pt x="0" y="270284"/>
                    <a:pt x="0" y="174120"/>
                  </a:cubicBezTo>
                  <a:cubicBezTo>
                    <a:pt x="0" y="77956"/>
                    <a:pt x="86766" y="0"/>
                    <a:pt x="193798" y="0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MH_Other_2"/>
            <p:cNvSpPr/>
            <p:nvPr>
              <p:custDataLst>
                <p:tags r:id="rId2"/>
              </p:custDataLst>
            </p:nvPr>
          </p:nvSpPr>
          <p:spPr>
            <a:xfrm>
              <a:off x="2138760" y="1871296"/>
              <a:ext cx="117475" cy="8895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9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MH_Other_3"/>
            <p:cNvSpPr/>
            <p:nvPr>
              <p:custDataLst>
                <p:tags r:id="rId3"/>
              </p:custDataLst>
            </p:nvPr>
          </p:nvSpPr>
          <p:spPr>
            <a:xfrm rot="5441149">
              <a:off x="2161757" y="1870526"/>
              <a:ext cx="65132" cy="73025"/>
            </a:xfrm>
            <a:prstGeom prst="ellipse">
              <a:avLst/>
            </a:prstGeom>
            <a:solidFill>
              <a:srgbClr val="3399FF"/>
            </a:soli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MH_Other_4"/>
            <p:cNvSpPr/>
            <p:nvPr>
              <p:custDataLst>
                <p:tags r:id="rId4"/>
              </p:custDataLst>
            </p:nvPr>
          </p:nvSpPr>
          <p:spPr>
            <a:xfrm rot="5441149">
              <a:off x="2018785" y="1724369"/>
              <a:ext cx="352661" cy="42862"/>
            </a:xfrm>
            <a:prstGeom prst="rect">
              <a:avLst/>
            </a:prstGeom>
            <a:gradFill flip="none" rotWithShape="1">
              <a:gsLst>
                <a:gs pos="51000">
                  <a:srgbClr val="C7C7C7"/>
                </a:gs>
                <a:gs pos="2000">
                  <a:srgbClr val="1C1C1C"/>
                </a:gs>
                <a:gs pos="98000">
                  <a:srgbClr val="1C1C1C"/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MH_Other_5"/>
            <p:cNvSpPr/>
            <p:nvPr>
              <p:custDataLst>
                <p:tags r:id="rId5"/>
              </p:custDataLst>
            </p:nvPr>
          </p:nvSpPr>
          <p:spPr>
            <a:xfrm>
              <a:off x="2087960" y="1491630"/>
              <a:ext cx="212725" cy="158856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MH_Other_6"/>
            <p:cNvSpPr/>
            <p:nvPr>
              <p:custDataLst>
                <p:tags r:id="rId6"/>
              </p:custDataLst>
            </p:nvPr>
          </p:nvSpPr>
          <p:spPr bwMode="auto">
            <a:xfrm>
              <a:off x="2116535" y="1512281"/>
              <a:ext cx="155575" cy="119143"/>
            </a:xfrm>
            <a:prstGeom prst="ellipse">
              <a:avLst/>
            </a:prstGeom>
            <a:solidFill>
              <a:schemeClr val="accent1"/>
            </a:solidFill>
            <a:ln w="63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MH_Other_7"/>
            <p:cNvSpPr/>
            <p:nvPr>
              <p:custDataLst>
                <p:tags r:id="rId7"/>
              </p:custDataLst>
            </p:nvPr>
          </p:nvSpPr>
          <p:spPr>
            <a:xfrm>
              <a:off x="1135460" y="1969787"/>
              <a:ext cx="2103437" cy="1304209"/>
            </a:xfrm>
            <a:prstGeom prst="roundRect">
              <a:avLst>
                <a:gd name="adj" fmla="val 6144"/>
              </a:avLst>
            </a:prstGeom>
            <a:solidFill>
              <a:schemeClr val="accent1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" name="MH_Text_1"/>
            <p:cNvSpPr/>
            <p:nvPr>
              <p:custDataLst>
                <p:tags r:id="rId8"/>
              </p:custDataLst>
            </p:nvPr>
          </p:nvSpPr>
          <p:spPr>
            <a:xfrm>
              <a:off x="1248172" y="2046037"/>
              <a:ext cx="1878013" cy="1164416"/>
            </a:xfrm>
            <a:prstGeom prst="roundRect">
              <a:avLst>
                <a:gd name="adj" fmla="val 6144"/>
              </a:avLst>
            </a:prstGeom>
            <a:solidFill>
              <a:srgbClr val="FFFFFF"/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Aft>
                  <a:spcPts val="0"/>
                </a:spcAft>
              </a:pP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(1)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确定这两种量是</a:t>
              </a:r>
              <a:r>
                <a:rPr lang="zh-CN" altLang="zh-CN" sz="2800" b="1" dirty="0">
                  <a:solidFill>
                    <a:srgbClr val="FF0000"/>
                  </a:solidFill>
                  <a:uFill>
                    <a:solidFill>
                      <a:srgbClr val="FF4C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相关联的量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7" name="组合 55"/>
          <p:cNvGrpSpPr/>
          <p:nvPr/>
        </p:nvGrpSpPr>
        <p:grpSpPr bwMode="auto">
          <a:xfrm>
            <a:off x="4644013" y="1203600"/>
            <a:ext cx="3611987" cy="2671619"/>
            <a:chOff x="5924946" y="1491630"/>
            <a:chExt cx="2258141" cy="1782366"/>
          </a:xfrm>
        </p:grpSpPr>
        <p:sp>
          <p:nvSpPr>
            <p:cNvPr id="18" name="MH_Other_15"/>
            <p:cNvSpPr/>
            <p:nvPr>
              <p:custDataLst>
                <p:tags r:id="rId9"/>
              </p:custDataLst>
            </p:nvPr>
          </p:nvSpPr>
          <p:spPr>
            <a:xfrm>
              <a:off x="6834584" y="1823639"/>
              <a:ext cx="300037" cy="203336"/>
            </a:xfrm>
            <a:custGeom>
              <a:avLst/>
              <a:gdLst>
                <a:gd name="connsiteX0" fmla="*/ 181098 w 387596"/>
                <a:gd name="connsiteY0" fmla="*/ 66889 h 348240"/>
                <a:gd name="connsiteX1" fmla="*/ 51899 w 387596"/>
                <a:gd name="connsiteY1" fmla="*/ 174120 h 348240"/>
                <a:gd name="connsiteX2" fmla="*/ 181098 w 387596"/>
                <a:gd name="connsiteY2" fmla="*/ 281351 h 348240"/>
                <a:gd name="connsiteX3" fmla="*/ 310297 w 387596"/>
                <a:gd name="connsiteY3" fmla="*/ 174120 h 348240"/>
                <a:gd name="connsiteX4" fmla="*/ 181098 w 387596"/>
                <a:gd name="connsiteY4" fmla="*/ 66889 h 348240"/>
                <a:gd name="connsiteX5" fmla="*/ 193798 w 387596"/>
                <a:gd name="connsiteY5" fmla="*/ 0 h 348240"/>
                <a:gd name="connsiteX6" fmla="*/ 387596 w 387596"/>
                <a:gd name="connsiteY6" fmla="*/ 174120 h 348240"/>
                <a:gd name="connsiteX7" fmla="*/ 193798 w 387596"/>
                <a:gd name="connsiteY7" fmla="*/ 348240 h 348240"/>
                <a:gd name="connsiteX8" fmla="*/ 0 w 387596"/>
                <a:gd name="connsiteY8" fmla="*/ 174120 h 348240"/>
                <a:gd name="connsiteX9" fmla="*/ 193798 w 387596"/>
                <a:gd name="connsiteY9" fmla="*/ 0 h 348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7596" h="348240">
                  <a:moveTo>
                    <a:pt x="181098" y="66889"/>
                  </a:moveTo>
                  <a:cubicBezTo>
                    <a:pt x="109743" y="66889"/>
                    <a:pt x="51899" y="114898"/>
                    <a:pt x="51899" y="174120"/>
                  </a:cubicBezTo>
                  <a:cubicBezTo>
                    <a:pt x="51899" y="233342"/>
                    <a:pt x="109743" y="281351"/>
                    <a:pt x="181098" y="281351"/>
                  </a:cubicBezTo>
                  <a:cubicBezTo>
                    <a:pt x="252453" y="281351"/>
                    <a:pt x="310297" y="233342"/>
                    <a:pt x="310297" y="174120"/>
                  </a:cubicBezTo>
                  <a:cubicBezTo>
                    <a:pt x="310297" y="114898"/>
                    <a:pt x="252453" y="66889"/>
                    <a:pt x="181098" y="66889"/>
                  </a:cubicBezTo>
                  <a:close/>
                  <a:moveTo>
                    <a:pt x="193798" y="0"/>
                  </a:moveTo>
                  <a:cubicBezTo>
                    <a:pt x="300830" y="0"/>
                    <a:pt x="387596" y="77956"/>
                    <a:pt x="387596" y="174120"/>
                  </a:cubicBezTo>
                  <a:cubicBezTo>
                    <a:pt x="387596" y="270284"/>
                    <a:pt x="300830" y="348240"/>
                    <a:pt x="193798" y="348240"/>
                  </a:cubicBezTo>
                  <a:cubicBezTo>
                    <a:pt x="86766" y="348240"/>
                    <a:pt x="0" y="270284"/>
                    <a:pt x="0" y="174120"/>
                  </a:cubicBezTo>
                  <a:cubicBezTo>
                    <a:pt x="0" y="77956"/>
                    <a:pt x="86766" y="0"/>
                    <a:pt x="193798" y="0"/>
                  </a:cubicBezTo>
                  <a:close/>
                </a:path>
              </a:pathLst>
            </a:custGeom>
            <a:solidFill>
              <a:srgbClr val="FFFF00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MH_Other_16"/>
            <p:cNvSpPr/>
            <p:nvPr>
              <p:custDataLst>
                <p:tags r:id="rId10"/>
              </p:custDataLst>
            </p:nvPr>
          </p:nvSpPr>
          <p:spPr>
            <a:xfrm>
              <a:off x="6928246" y="1871296"/>
              <a:ext cx="117475" cy="8895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79797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" name="MH_Other_17"/>
            <p:cNvSpPr/>
            <p:nvPr>
              <p:custDataLst>
                <p:tags r:id="rId11"/>
              </p:custDataLst>
            </p:nvPr>
          </p:nvSpPr>
          <p:spPr>
            <a:xfrm rot="5441149">
              <a:off x="6952037" y="1869732"/>
              <a:ext cx="65132" cy="74613"/>
            </a:xfrm>
            <a:prstGeom prst="ellipse">
              <a:avLst/>
            </a:prstGeom>
            <a:solidFill>
              <a:srgbClr val="333333"/>
            </a:solidFill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MH_Other_18"/>
            <p:cNvSpPr/>
            <p:nvPr>
              <p:custDataLst>
                <p:tags r:id="rId12"/>
              </p:custDataLst>
            </p:nvPr>
          </p:nvSpPr>
          <p:spPr>
            <a:xfrm rot="5441149">
              <a:off x="6808272" y="1724368"/>
              <a:ext cx="352661" cy="42863"/>
            </a:xfrm>
            <a:prstGeom prst="rect">
              <a:avLst/>
            </a:prstGeom>
            <a:gradFill flip="none" rotWithShape="1">
              <a:gsLst>
                <a:gs pos="51000">
                  <a:srgbClr val="C7C7C7"/>
                </a:gs>
                <a:gs pos="2000">
                  <a:srgbClr val="1C1C1C"/>
                </a:gs>
                <a:gs pos="98000">
                  <a:srgbClr val="1C1C1C"/>
                </a:gs>
              </a:gsLst>
              <a:path path="rect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MH_Other_19"/>
            <p:cNvSpPr/>
            <p:nvPr>
              <p:custDataLst>
                <p:tags r:id="rId13"/>
              </p:custDataLst>
            </p:nvPr>
          </p:nvSpPr>
          <p:spPr>
            <a:xfrm>
              <a:off x="6877446" y="1491630"/>
              <a:ext cx="212725" cy="158856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MH_Other_20"/>
            <p:cNvSpPr/>
            <p:nvPr>
              <p:custDataLst>
                <p:tags r:id="rId14"/>
              </p:custDataLst>
            </p:nvPr>
          </p:nvSpPr>
          <p:spPr bwMode="auto">
            <a:xfrm>
              <a:off x="6906021" y="1512281"/>
              <a:ext cx="157163" cy="119143"/>
            </a:xfrm>
            <a:prstGeom prst="ellipse">
              <a:avLst/>
            </a:prstGeom>
            <a:solidFill>
              <a:srgbClr val="FFFF00"/>
            </a:solidFill>
            <a:ln w="6350">
              <a:solidFill>
                <a:srgbClr val="FFFFFF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MH_Other_21"/>
            <p:cNvSpPr/>
            <p:nvPr>
              <p:custDataLst>
                <p:tags r:id="rId15"/>
              </p:custDataLst>
            </p:nvPr>
          </p:nvSpPr>
          <p:spPr>
            <a:xfrm>
              <a:off x="5924946" y="1915776"/>
              <a:ext cx="2258141" cy="1358220"/>
            </a:xfrm>
            <a:prstGeom prst="roundRect">
              <a:avLst>
                <a:gd name="adj" fmla="val 6144"/>
              </a:avLst>
            </a:prstGeom>
            <a:solidFill>
              <a:srgbClr val="FFFF00"/>
            </a:solidFill>
            <a:ln w="19050">
              <a:solidFill>
                <a:srgbClr val="FFC00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MH_Text_3"/>
            <p:cNvSpPr/>
            <p:nvPr>
              <p:custDataLst>
                <p:tags r:id="rId16"/>
              </p:custDataLst>
            </p:nvPr>
          </p:nvSpPr>
          <p:spPr>
            <a:xfrm>
              <a:off x="6007960" y="2068567"/>
              <a:ext cx="1920546" cy="1164416"/>
            </a:xfrm>
            <a:prstGeom prst="roundRect">
              <a:avLst>
                <a:gd name="adj" fmla="val 6144"/>
              </a:avLst>
            </a:prstGeom>
            <a:solidFill>
              <a:srgbClr val="FFFFFF"/>
            </a:solidFill>
            <a:ln w="19050">
              <a:noFill/>
            </a:ln>
            <a:effectLst>
              <a:outerShdw blurRad="50800" dist="38100" dir="5400000" algn="t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Autofit/>
            </a:bodyPr>
            <a:lstStyle/>
            <a:p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(2)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两种相关联的量中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相对应的两个数的</a:t>
              </a:r>
              <a:r>
                <a:rPr lang="zh-CN" altLang="zh-CN" sz="2000" b="1" dirty="0">
                  <a:solidFill>
                    <a:srgbClr val="FF0000"/>
                  </a:solidFill>
                  <a:uFill>
                    <a:solidFill>
                      <a:srgbClr val="FF4C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比值</a:t>
              </a:r>
              <a:r>
                <a:rPr lang="en-US" altLang="zh-CN" sz="2000" b="1" dirty="0">
                  <a:solidFill>
                    <a:srgbClr val="000000"/>
                  </a:solidFill>
                  <a:uFill>
                    <a:solidFill>
                      <a:srgbClr val="FF4C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zh-CN" sz="2000" b="1" dirty="0">
                  <a:solidFill>
                    <a:srgbClr val="000000"/>
                  </a:solidFill>
                  <a:uFill>
                    <a:solidFill>
                      <a:srgbClr val="FF4C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也就是商</a:t>
              </a:r>
              <a:r>
                <a:rPr lang="en-US" altLang="zh-CN" sz="2000" b="1" dirty="0">
                  <a:solidFill>
                    <a:srgbClr val="000000"/>
                  </a:solidFill>
                  <a:uFill>
                    <a:solidFill>
                      <a:srgbClr val="FF4C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zh-CN" sz="2000" b="1" dirty="0">
                  <a:solidFill>
                    <a:srgbClr val="FF0000"/>
                  </a:solidFill>
                  <a:uFill>
                    <a:solidFill>
                      <a:srgbClr val="FF4CFF"/>
                    </a:solidFill>
                  </a:u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一定</a:t>
              </a:r>
              <a:r>
                <a:rPr lang="en-US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这两种量就</a:t>
              </a:r>
              <a:r>
                <a:rPr lang="zh-CN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成正比例关系</a:t>
              </a:r>
              <a:r>
                <a:rPr lang="zh-CN" altLang="zh-CN" sz="20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zh-CN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17" action="ppaction://hlinksldjump"/>
            </p:cNvPr>
            <p:cNvPicPr>
              <a:picLocks noChangeAspect="1"/>
            </p:cNvPicPr>
            <p:nvPr/>
          </p:nvPicPr>
          <p:blipFill>
            <a:blip r:embed="rId1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17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827584" y="906857"/>
            <a:ext cx="71202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下面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各题中的两种量是不是成比例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71604" y="1491630"/>
            <a:ext cx="63690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(1)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一条绳子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用去的长度和剩下的长度。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(2)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单价一定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总价和数量。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(3)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速度一定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路程和时间。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(4)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出油率一定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油的质量和菜籽的质量。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34192" y="1669417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不成比例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16016" y="242773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88024" y="314781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34192" y="386789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成正比例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90958" y="342404"/>
            <a:ext cx="8529517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下列各题中的两种量是不是成正比例，并说明理由。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395540" y="1347616"/>
            <a:ext cx="842493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）天数一定，生产零件的总个数与每天生产零件的个数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                               （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07402" y="2355727"/>
            <a:ext cx="4664798" cy="639296"/>
            <a:chOff x="829484" y="1753718"/>
            <a:chExt cx="4664798" cy="639296"/>
          </a:xfrm>
        </p:grpSpPr>
        <p:sp>
          <p:nvSpPr>
            <p:cNvPr id="23" name="Text Box 8"/>
            <p:cNvSpPr txBox="1">
              <a:spLocks noChangeArrowheads="1"/>
            </p:cNvSpPr>
            <p:nvPr/>
          </p:nvSpPr>
          <p:spPr bwMode="auto">
            <a:xfrm>
              <a:off x="1037394" y="1753718"/>
              <a:ext cx="246357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生产零件的总个数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Text Box 9"/>
            <p:cNvSpPr txBox="1">
              <a:spLocks noChangeArrowheads="1"/>
            </p:cNvSpPr>
            <p:nvPr/>
          </p:nvSpPr>
          <p:spPr bwMode="auto">
            <a:xfrm>
              <a:off x="829484" y="2085237"/>
              <a:ext cx="290798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每天生产零件的个数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10"/>
            <p:cNvSpPr txBox="1">
              <a:spLocks noChangeArrowheads="1"/>
            </p:cNvSpPr>
            <p:nvPr/>
          </p:nvSpPr>
          <p:spPr bwMode="auto">
            <a:xfrm>
              <a:off x="3945781" y="1938384"/>
              <a:ext cx="154850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天数（一定）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Text Box 11"/>
            <p:cNvSpPr txBox="1">
              <a:spLocks noChangeArrowheads="1"/>
            </p:cNvSpPr>
            <p:nvPr/>
          </p:nvSpPr>
          <p:spPr bwMode="auto">
            <a:xfrm>
              <a:off x="3494991" y="1919581"/>
              <a:ext cx="48495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Line 12"/>
            <p:cNvSpPr>
              <a:spLocks noChangeShapeType="1"/>
            </p:cNvSpPr>
            <p:nvPr/>
          </p:nvSpPr>
          <p:spPr bwMode="auto">
            <a:xfrm flipV="1">
              <a:off x="829484" y="2093243"/>
              <a:ext cx="2791951" cy="20515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zh-CN" altLang="en-US" sz="2000"/>
            </a:p>
          </p:txBody>
        </p:sp>
      </p:grpSp>
      <p:sp>
        <p:nvSpPr>
          <p:cNvPr id="28" name="Text Box 13"/>
          <p:cNvSpPr txBox="1">
            <a:spLocks noChangeArrowheads="1"/>
          </p:cNvSpPr>
          <p:nvPr/>
        </p:nvSpPr>
        <p:spPr bwMode="auto">
          <a:xfrm>
            <a:off x="7853962" y="1824669"/>
            <a:ext cx="31843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DE0000"/>
                </a:solidFill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DE0000"/>
              </a:solidFill>
              <a:ea typeface="楷体" panose="02010609060101010101" pitchFamily="49" charset="-122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95536" y="3219822"/>
            <a:ext cx="8064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）平行四边形的高一定，它的底与面积。（  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15719" y="3795886"/>
            <a:ext cx="3952427" cy="686544"/>
            <a:chOff x="1116297" y="2784851"/>
            <a:chExt cx="3952427" cy="686544"/>
          </a:xfrm>
        </p:grpSpPr>
        <p:sp>
          <p:nvSpPr>
            <p:cNvPr id="30" name="Text Box 15"/>
            <p:cNvSpPr txBox="1">
              <a:spLocks noChangeArrowheads="1"/>
            </p:cNvSpPr>
            <p:nvPr/>
          </p:nvSpPr>
          <p:spPr bwMode="auto">
            <a:xfrm>
              <a:off x="1116297" y="2784851"/>
              <a:ext cx="227831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平行四边形面积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Text Box 16"/>
            <p:cNvSpPr txBox="1">
              <a:spLocks noChangeArrowheads="1"/>
            </p:cNvSpPr>
            <p:nvPr/>
          </p:nvSpPr>
          <p:spPr bwMode="auto">
            <a:xfrm>
              <a:off x="1256901" y="3163618"/>
              <a:ext cx="186928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底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 Box 17"/>
            <p:cNvSpPr txBox="1">
              <a:spLocks noChangeArrowheads="1"/>
            </p:cNvSpPr>
            <p:nvPr/>
          </p:nvSpPr>
          <p:spPr bwMode="auto">
            <a:xfrm>
              <a:off x="3778307" y="2916976"/>
              <a:ext cx="129041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高（一定）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Text Box 18"/>
            <p:cNvSpPr txBox="1">
              <a:spLocks noChangeArrowheads="1"/>
            </p:cNvSpPr>
            <p:nvPr/>
          </p:nvSpPr>
          <p:spPr bwMode="auto">
            <a:xfrm>
              <a:off x="3069908" y="2937081"/>
              <a:ext cx="84534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Line 19"/>
            <p:cNvSpPr>
              <a:spLocks noChangeShapeType="1"/>
            </p:cNvSpPr>
            <p:nvPr/>
          </p:nvSpPr>
          <p:spPr bwMode="auto">
            <a:xfrm flipV="1">
              <a:off x="1291629" y="3158155"/>
              <a:ext cx="1963271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zh-CN" altLang="en-US" sz="2000"/>
            </a:p>
          </p:txBody>
        </p:sp>
      </p:grp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7812970" y="3291832"/>
            <a:ext cx="287244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DE0000"/>
                </a:solidFill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DE0000"/>
              </a:solidFill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8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971600" y="1572958"/>
            <a:ext cx="61019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）一个人的年龄和体重。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22"/>
          <p:cNvSpPr txBox="1">
            <a:spLocks noChangeArrowheads="1"/>
          </p:cNvSpPr>
          <p:nvPr/>
        </p:nvSpPr>
        <p:spPr bwMode="auto">
          <a:xfrm>
            <a:off x="4544798" y="1612841"/>
            <a:ext cx="3093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4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971600" y="2224744"/>
            <a:ext cx="610195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）正方形的边长与周长。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399276" y="2703629"/>
            <a:ext cx="3320978" cy="703369"/>
            <a:chOff x="1077535" y="3731728"/>
            <a:chExt cx="3320978" cy="703369"/>
          </a:xfrm>
        </p:grpSpPr>
        <p:sp>
          <p:nvSpPr>
            <p:cNvPr id="39" name="Text Box 24"/>
            <p:cNvSpPr txBox="1">
              <a:spLocks noChangeArrowheads="1"/>
            </p:cNvSpPr>
            <p:nvPr/>
          </p:nvSpPr>
          <p:spPr bwMode="auto">
            <a:xfrm>
              <a:off x="1208520" y="3731728"/>
              <a:ext cx="156448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正方形周长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0" name="Text Box 25"/>
            <p:cNvSpPr txBox="1">
              <a:spLocks noChangeArrowheads="1"/>
            </p:cNvSpPr>
            <p:nvPr/>
          </p:nvSpPr>
          <p:spPr bwMode="auto">
            <a:xfrm>
              <a:off x="1077535" y="4127320"/>
              <a:ext cx="186928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边长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1" name="Text Box 26"/>
            <p:cNvSpPr txBox="1">
              <a:spLocks noChangeArrowheads="1"/>
            </p:cNvSpPr>
            <p:nvPr/>
          </p:nvSpPr>
          <p:spPr bwMode="auto">
            <a:xfrm>
              <a:off x="3236336" y="3934873"/>
              <a:ext cx="116217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（一定）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Text Box 27"/>
            <p:cNvSpPr txBox="1">
              <a:spLocks noChangeArrowheads="1"/>
            </p:cNvSpPr>
            <p:nvPr/>
          </p:nvSpPr>
          <p:spPr bwMode="auto">
            <a:xfrm>
              <a:off x="2729880" y="3929514"/>
              <a:ext cx="476250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prstDash val="sysDot"/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Ctr="1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endPara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Line 28"/>
            <p:cNvSpPr>
              <a:spLocks noChangeShapeType="1"/>
            </p:cNvSpPr>
            <p:nvPr/>
          </p:nvSpPr>
          <p:spPr bwMode="auto">
            <a:xfrm>
              <a:off x="1251639" y="4127320"/>
              <a:ext cx="1478241" cy="0"/>
            </a:xfrm>
            <a:prstGeom prst="line">
              <a:avLst/>
            </a:prstGeom>
            <a:noFill/>
            <a:ln w="2222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 anchorCtr="1"/>
            <a:lstStyle/>
            <a:p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Text Box 29"/>
          <p:cNvSpPr txBox="1">
            <a:spLocks noChangeArrowheads="1"/>
          </p:cNvSpPr>
          <p:nvPr/>
        </p:nvSpPr>
        <p:spPr bwMode="auto">
          <a:xfrm>
            <a:off x="4550652" y="2211710"/>
            <a:ext cx="3093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5"/>
          <p:cNvSpPr txBox="1">
            <a:spLocks noChangeArrowheads="1"/>
          </p:cNvSpPr>
          <p:nvPr/>
        </p:nvSpPr>
        <p:spPr bwMode="auto">
          <a:xfrm>
            <a:off x="971600" y="3638587"/>
            <a:ext cx="72008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）圆的直径一定，圆的周长和圆周率。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2"/>
          <p:cNvSpPr txBox="1">
            <a:spLocks noChangeArrowheads="1"/>
          </p:cNvSpPr>
          <p:nvPr/>
        </p:nvSpPr>
        <p:spPr bwMode="auto">
          <a:xfrm>
            <a:off x="6156176" y="3642578"/>
            <a:ext cx="30938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DE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en-US" altLang="zh-CN" sz="2400" b="1" dirty="0">
              <a:solidFill>
                <a:srgbClr val="DE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51520" y="339502"/>
            <a:ext cx="835292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判断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下列各题中的两种量是不是成正比例，并说明理由。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436096" y="2440124"/>
            <a:ext cx="3420000" cy="1080000"/>
          </a:xfrm>
          <a:prstGeom prst="wedgeRoundRectCallout">
            <a:avLst>
              <a:gd name="adj1" fmla="val -30916"/>
              <a:gd name="adj2" fmla="val 69743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圆周率是固定值，不随圆的周长的变化而变化，两者比值不一定。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5580112" y="1275670"/>
            <a:ext cx="2448272" cy="576000"/>
          </a:xfrm>
          <a:prstGeom prst="wedgeRoundRectCallout">
            <a:avLst>
              <a:gd name="adj1" fmla="val -57987"/>
              <a:gd name="adj2" fmla="val 42633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没有明确的联系。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44" grpId="0"/>
      <p:bldP spid="45" grpId="0"/>
      <p:bldP spid="46" grpId="0"/>
      <p:bldP spid="7" grpId="0" animBg="1"/>
      <p:bldP spid="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矩形 11"/>
              <p:cNvSpPr/>
              <p:nvPr/>
            </p:nvSpPr>
            <p:spPr>
              <a:xfrm>
                <a:off x="1115616" y="2174997"/>
                <a:ext cx="6766492" cy="16928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0"/>
                  </a:spcAft>
                </a:pP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两种相关联的量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一种量变化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另一种量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也随着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变化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如果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这两种量中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相对应的两个数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的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比值一定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这两种量</a:t>
                </a:r>
                <a:r>
                  <a:rPr lang="zh-CN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就叫做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成正比例的量</a:t>
                </a:r>
                <a:r>
                  <a:rPr lang="en-US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,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它们的关系叫做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正比例关系</a:t>
                </a:r>
                <a:r>
                  <a:rPr lang="zh-CN" altLang="zh-CN" sz="24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用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字母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表示</a:t>
                </a:r>
                <a:r>
                  <a:rPr lang="zh-CN" altLang="en-US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：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𝒚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方正书宋_GBK"/>
                            <a:cs typeface="Times New Roman" panose="020206030504050203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en-US" altLang="zh-CN" sz="2400" b="1" i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=k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一定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12" name="矩形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2174997"/>
                <a:ext cx="6766492" cy="1692899"/>
              </a:xfrm>
              <a:prstGeom prst="rect">
                <a:avLst/>
              </a:prstGeom>
              <a:blipFill rotWithShape="1">
                <a:blip r:embed="rId2"/>
                <a:stretch>
                  <a:fillRect l="-8" t="-7" r="7" b="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0517" y="2985781"/>
            <a:ext cx="1413175" cy="131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5813827" y="1006078"/>
            <a:ext cx="178236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46" name="Text Box 18"/>
          <p:cNvSpPr txBox="1">
            <a:spLocks noChangeArrowheads="1"/>
          </p:cNvSpPr>
          <p:nvPr/>
        </p:nvSpPr>
        <p:spPr bwMode="auto">
          <a:xfrm>
            <a:off x="6678221" y="1168003"/>
            <a:ext cx="18473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350">
              <a:latin typeface="Arial" panose="02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19921" y="843558"/>
            <a:ext cx="75688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下面是一辆汽车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8:00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出发时和行驶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小时</a:t>
            </a:r>
            <a:r>
              <a:rPr lang="zh-CN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后里程表</a:t>
            </a: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上显示的千米数。</a:t>
            </a:r>
            <a:endParaRPr lang="zh-CN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5" name="PY5.EPS" descr="id:2147505593;FounderCES"/>
          <p:cNvPicPr/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828640" y="1779664"/>
            <a:ext cx="5268245" cy="250929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371680" y="1923680"/>
            <a:ext cx="2688152" cy="1035633"/>
            <a:chOff x="654178" y="1719922"/>
            <a:chExt cx="2953170" cy="1358034"/>
          </a:xfrm>
          <a:solidFill>
            <a:schemeClr val="bg1"/>
          </a:solidFill>
        </p:grpSpPr>
        <p:sp>
          <p:nvSpPr>
            <p:cNvPr id="17" name="云形标注 5"/>
            <p:cNvSpPr>
              <a:spLocks noChangeArrowheads="1"/>
            </p:cNvSpPr>
            <p:nvPr/>
          </p:nvSpPr>
          <p:spPr bwMode="auto">
            <a:xfrm>
              <a:off x="654178" y="1719922"/>
              <a:ext cx="2953170" cy="1358034"/>
            </a:xfrm>
            <a:prstGeom prst="cloudCallout">
              <a:avLst>
                <a:gd name="adj1" fmla="val -14633"/>
                <a:gd name="adj2" fmla="val 80716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1071918" y="1908771"/>
              <a:ext cx="2139895" cy="992831"/>
            </a:xfrm>
            <a:prstGeom prst="rect">
              <a:avLst/>
            </a:prstGeom>
            <a:noFill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spcAft>
                  <a:spcPts val="0"/>
                </a:spcAft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汽车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小时行了多少千米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?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3900902" y="4227936"/>
            <a:ext cx="35514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8814-8724=90(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千米）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19911" y="3261096"/>
            <a:ext cx="1117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8724</a:t>
            </a: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18882" y="3251112"/>
            <a:ext cx="11176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8814</a:t>
            </a:r>
            <a:r>
              <a:rPr lang="zh-CN" altLang="zh-CN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47662" y="1563639"/>
          <a:ext cx="5904658" cy="1463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4178"/>
                <a:gridCol w="792088"/>
                <a:gridCol w="803165"/>
                <a:gridCol w="908409"/>
                <a:gridCol w="908409"/>
                <a:gridCol w="908409"/>
              </a:tblGrid>
              <a:tr h="731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sz="2400" b="1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731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路程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27584" y="915568"/>
            <a:ext cx="6571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如果汽车的速度不变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请完成下表。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07772" y="2719983"/>
            <a:ext cx="699262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根据“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路程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速度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时间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”的关系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可以求出汽车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：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90×2=180(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90×4=360(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90×6=540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76124" y="3075808"/>
            <a:ext cx="251222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90×3=270(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90×5=450(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1729" y="2195144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82843" y="2195144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93957" y="2195144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zh-CN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7472" y="2195144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450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23395" y="2195144"/>
            <a:ext cx="5741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540</a:t>
            </a:r>
            <a:endParaRPr lang="zh-CN" altLang="en-US" sz="2000" b="1" dirty="0">
              <a:solidFill>
                <a:srgbClr val="FF0000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547664" y="974523"/>
          <a:ext cx="5904658" cy="125407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6184"/>
                <a:gridCol w="720080"/>
                <a:gridCol w="803167"/>
                <a:gridCol w="908409"/>
                <a:gridCol w="908409"/>
                <a:gridCol w="908409"/>
              </a:tblGrid>
              <a:tr h="522554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时间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7315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路程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r>
                        <a:rPr lang="en-US" sz="24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4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zh-CN" sz="20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395536" y="267496"/>
            <a:ext cx="657103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如果汽车的速度不变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请完成下表。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00783" y="1491632"/>
            <a:ext cx="651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44373" y="1491632"/>
            <a:ext cx="651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270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55487" y="1491632"/>
            <a:ext cx="6511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</a:t>
            </a:r>
            <a:endParaRPr lang="zh-CN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807474" y="1491632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450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23397" y="1491632"/>
            <a:ext cx="651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540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179512" y="2067696"/>
            <a:ext cx="8280920" cy="95410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Aft>
                <a:spcPts val="0"/>
              </a:spcAft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写出相对应的路程和时间的比并求比值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8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发现了什么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矩形 13"/>
              <p:cNvSpPr/>
              <p:nvPr/>
            </p:nvSpPr>
            <p:spPr>
              <a:xfrm>
                <a:off x="683568" y="2859782"/>
                <a:ext cx="7719008" cy="1584408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indent="266700" eaLnBrk="0" fontAlgn="base" hangingPunct="0">
                  <a:lnSpc>
                    <a:spcPct val="150000"/>
                  </a:lnSpc>
                  <a:spcBef>
                    <a:spcPct val="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180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=90,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270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=90,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360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=90,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450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=90,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0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540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smtClean="0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20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90</a:t>
                </a:r>
                <a:r>
                  <a:rPr lang="zh-CN" altLang="zh-CN" sz="20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0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base" hangingPunct="0">
                  <a:spcBef>
                    <a:spcPct val="0"/>
                  </a:spcBef>
                </a:pP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通过观察可以发现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因为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速度一定</a:t>
                </a:r>
                <a:r>
                  <a:rPr lang="en-US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所以相对应的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路程与时间的比值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zh-CN" altLang="zh-CN" sz="2400" b="1" dirty="0" smtClean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相等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的。</a:t>
                </a:r>
                <a:endPara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4" name="矩形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2859782"/>
                <a:ext cx="7719008" cy="1584408"/>
              </a:xfrm>
              <a:prstGeom prst="rect">
                <a:avLst/>
              </a:prstGeom>
              <a:blipFill rotWithShape="1">
                <a:blip r:embed="rId1"/>
                <a:stretch>
                  <a:fillRect l="-4" t="-24" r="3" b="29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2" name="矩形 21"/>
              <p:cNvSpPr/>
              <p:nvPr/>
            </p:nvSpPr>
            <p:spPr>
              <a:xfrm>
                <a:off x="683568" y="771550"/>
                <a:ext cx="8280920" cy="2985626"/>
              </a:xfrm>
              <a:prstGeom prst="rect">
                <a:avLst/>
              </a:prstGeom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/>
              <a:p>
                <a:pPr indent="266700" eaLnBrk="0" fontAlgn="base" hangingPunct="0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速度一定时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路程和时间之间的关系还可以表示为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base" hangingPunct="0">
                  <a:spcBef>
                    <a:spcPct val="0"/>
                  </a:spcBef>
                </a:pP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路程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1">
                            <a:solidFill>
                              <a:srgbClr val="FF0000"/>
                            </a:solidFill>
                            <a:latin typeface="楷体" panose="02010609060101010101" pitchFamily="49" charset="-122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时间</m:t>
                        </m:r>
                      </m:den>
                    </m:f>
                  </m:oMath>
                </a14:m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速度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比值一定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路程随时间的变化而变化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时间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base" hangingPunct="0">
                  <a:spcBef>
                    <a:spcPct val="0"/>
                  </a:spcBef>
                </a:pP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越长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汽车行驶的路程越长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时间扩大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路程也随着扩大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);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base" hangingPunct="0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反之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时间越短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汽车行驶的路程越短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时间缩小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路程也</a:t>
                </a:r>
                <a:endPara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base" hangingPunct="0">
                  <a:spcBef>
                    <a:spcPct val="0"/>
                  </a:spcBef>
                </a:pP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随着缩小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。而且</a:t>
                </a:r>
                <a:r>
                  <a:rPr lang="en-US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,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路程和时间的比值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速度</a:t>
                </a:r>
                <a:r>
                  <a:rPr lang="en-US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一定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。像</a:t>
                </a: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路程</a:t>
                </a:r>
                <a:endPara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base" hangingPunct="0">
                  <a:spcBef>
                    <a:spcPct val="0"/>
                  </a:spcBef>
                </a:pPr>
                <a:r>
                  <a:rPr lang="zh-CN" altLang="zh-CN" sz="2400" b="1" dirty="0" smtClean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和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时间这样的两种量</a:t>
                </a:r>
                <a:r>
                  <a:rPr lang="zh-CN" altLang="zh-CN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成正比例</a:t>
                </a:r>
                <a:r>
                  <a:rPr lang="zh-CN" altLang="zh-CN" sz="24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。</a:t>
                </a:r>
                <a:endParaRPr lang="zh-CN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2" name="矩形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771550"/>
                <a:ext cx="8280920" cy="2985626"/>
              </a:xfrm>
              <a:prstGeom prst="rect">
                <a:avLst/>
              </a:prstGeom>
              <a:blipFill rotWithShape="1">
                <a:blip r:embed="rId1"/>
                <a:stretch>
                  <a:fillRect l="-4" t="-1" r="2" b="17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组合 8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91684" y="771551"/>
            <a:ext cx="6004717" cy="3541623"/>
            <a:chOff x="2095675" y="1208246"/>
            <a:chExt cx="6004717" cy="3541623"/>
          </a:xfrm>
        </p:grpSpPr>
        <p:pic>
          <p:nvPicPr>
            <p:cNvPr id="11" name="图片 8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095675" y="1208246"/>
              <a:ext cx="6004717" cy="35416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3"/>
            <p:cNvSpPr/>
            <p:nvPr/>
          </p:nvSpPr>
          <p:spPr>
            <a:xfrm>
              <a:off x="2599731" y="2415539"/>
              <a:ext cx="4608512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fontAlgn="base" hangingPunct="0">
                <a:spcBef>
                  <a:spcPct val="0"/>
                </a:spcBef>
              </a:pP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成正比例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的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两种量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一种量变化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另一种量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也随着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变化</a:t>
              </a:r>
              <a:r>
                <a:rPr lang="en-US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,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并且两种量的</a:t>
              </a:r>
              <a:r>
                <a:rPr lang="zh-CN" altLang="zh-CN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变化相同</a:t>
              </a:r>
              <a:r>
                <a:rPr lang="zh-CN" altLang="zh-CN" sz="2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。</a:t>
              </a:r>
              <a:endPara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1" y="339504"/>
            <a:ext cx="7027311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自动笔的单价为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请完成下表。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475656" y="1131590"/>
          <a:ext cx="6062462" cy="123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9330"/>
                <a:gridCol w="701876"/>
                <a:gridCol w="701876"/>
                <a:gridCol w="701876"/>
                <a:gridCol w="701876"/>
                <a:gridCol w="701876"/>
                <a:gridCol w="701876"/>
                <a:gridCol w="701876"/>
              </a:tblGrid>
              <a:tr h="6172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支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172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总价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755576" y="2283718"/>
            <a:ext cx="6680554" cy="175432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2667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根据“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”可知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1.6×2=3.2(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1.6×4=6.4(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259148" y="2823163"/>
            <a:ext cx="4201284" cy="120032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indent="2667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1.6×3=4.8(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fontAlgn="base" hangingPunct="0">
              <a:lnSpc>
                <a:spcPct val="150000"/>
              </a:lnSpc>
              <a:spcBef>
                <a:spcPct val="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买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支需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1.6×5=8(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39683" y="1665971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60129" y="1665971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4592" y="1665971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1958" y="1665971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30617" y="1665971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31026" y="1665971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82800" y="1665971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3" grpId="0"/>
      <p:bldP spid="15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0" y="339504"/>
            <a:ext cx="7056784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自动笔的单价为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请完成下表。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403648" y="1059582"/>
          <a:ext cx="6062462" cy="123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9330"/>
                <a:gridCol w="701876"/>
                <a:gridCol w="701876"/>
                <a:gridCol w="701876"/>
                <a:gridCol w="701876"/>
                <a:gridCol w="701876"/>
                <a:gridCol w="701876"/>
                <a:gridCol w="701876"/>
              </a:tblGrid>
              <a:tr h="6172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支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sz="32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172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总价</a:t>
                      </a: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3200" b="1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567676" y="1593963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88119" y="1593963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82585" y="1593963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9950" y="1593963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58610" y="1593963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59014" y="1593963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10792" y="1593963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42785" y="2067695"/>
            <a:ext cx="523733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从上表中你发现了什么规律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3569" y="2787776"/>
            <a:ext cx="80121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通过观察上表发现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自动笔的单价一定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总价随着数量的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变化而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变化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即数量增加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总价也增加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并且相对应的总价和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数量的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比值是一定的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都是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1.6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51524" y="330793"/>
            <a:ext cx="7099319" cy="58477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</a:pPr>
            <a:r>
              <a:rPr lang="zh-CN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自动笔的单价为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1.6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请完成下表。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1475656" y="915566"/>
          <a:ext cx="6062462" cy="12344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9330"/>
                <a:gridCol w="701876"/>
                <a:gridCol w="701876"/>
                <a:gridCol w="701876"/>
                <a:gridCol w="701876"/>
                <a:gridCol w="701876"/>
                <a:gridCol w="701876"/>
                <a:gridCol w="701876"/>
              </a:tblGrid>
              <a:tr h="6172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数量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支</a:t>
                      </a: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  <a:tr h="6172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总价</a:t>
                      </a: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(</a:t>
                      </a:r>
                      <a:r>
                        <a:rPr lang="zh-CN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元</a:t>
                      </a:r>
                      <a:r>
                        <a:rPr lang="en-US" sz="2000"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)</a:t>
                      </a:r>
                      <a:endParaRPr lang="zh-CN" sz="280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zh-CN" sz="2800" dirty="0">
                        <a:solidFill>
                          <a:srgbClr val="00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639684" y="1449947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60130" y="1449947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54593" y="1449947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6.4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1958" y="1449947"/>
            <a:ext cx="314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30618" y="1449947"/>
            <a:ext cx="5741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9.6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131026" y="1449947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11.2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782800" y="1449947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0000"/>
              </a:lnSpc>
              <a:spcAft>
                <a:spcPts val="0"/>
              </a:spcAft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12.8</a:t>
            </a:r>
            <a:endParaRPr lang="zh-CN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323528" y="1851672"/>
            <a:ext cx="8450468" cy="95410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indent="2667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indent="0"/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花的钱数和买自动笔的数量这两种量成正比例吗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为什么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2" name="Rectangle 3"/>
          <p:cNvSpPr>
            <a:spLocks noChangeArrowheads="1"/>
          </p:cNvSpPr>
          <p:nvPr/>
        </p:nvSpPr>
        <p:spPr bwMode="auto">
          <a:xfrm>
            <a:off x="564843" y="2715766"/>
            <a:ext cx="8111617" cy="1938992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单价一定时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需要的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随购买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变化而变化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数量越多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越高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即单价一定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随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增加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随数量的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减少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而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减少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。变化过程中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单价、总价和数量之间的关系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数量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单价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比值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一定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。所以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单价一定时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总价和数量成正比例。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1222160937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51222160937"/>
  <p:tag name="MH_LIBRARY" val="GRAPHIC"/>
  <p:tag name="MH_TYPE" val="Other"/>
  <p:tag name="MH_ORDER" val="16"/>
</p:tagLst>
</file>

<file path=ppt/tags/tag11.xml><?xml version="1.0" encoding="utf-8"?>
<p:tagLst xmlns:p="http://schemas.openxmlformats.org/presentationml/2006/main">
  <p:tag name="MH" val="20151222160937"/>
  <p:tag name="MH_LIBRARY" val="GRAPHIC"/>
  <p:tag name="MH_TYPE" val="Other"/>
  <p:tag name="MH_ORDER" val="17"/>
</p:tagLst>
</file>

<file path=ppt/tags/tag12.xml><?xml version="1.0" encoding="utf-8"?>
<p:tagLst xmlns:p="http://schemas.openxmlformats.org/presentationml/2006/main">
  <p:tag name="MH" val="20151222160937"/>
  <p:tag name="MH_LIBRARY" val="GRAPHIC"/>
  <p:tag name="MH_TYPE" val="Other"/>
  <p:tag name="MH_ORDER" val="18"/>
</p:tagLst>
</file>

<file path=ppt/tags/tag13.xml><?xml version="1.0" encoding="utf-8"?>
<p:tagLst xmlns:p="http://schemas.openxmlformats.org/presentationml/2006/main">
  <p:tag name="MH" val="20151222160937"/>
  <p:tag name="MH_LIBRARY" val="GRAPHIC"/>
  <p:tag name="MH_TYPE" val="Other"/>
  <p:tag name="MH_ORDER" val="19"/>
</p:tagLst>
</file>

<file path=ppt/tags/tag14.xml><?xml version="1.0" encoding="utf-8"?>
<p:tagLst xmlns:p="http://schemas.openxmlformats.org/presentationml/2006/main">
  <p:tag name="MH" val="20151222160937"/>
  <p:tag name="MH_LIBRARY" val="GRAPHIC"/>
  <p:tag name="MH_TYPE" val="Other"/>
  <p:tag name="MH_ORDER" val="20"/>
</p:tagLst>
</file>

<file path=ppt/tags/tag15.xml><?xml version="1.0" encoding="utf-8"?>
<p:tagLst xmlns:p="http://schemas.openxmlformats.org/presentationml/2006/main">
  <p:tag name="MH" val="20151222160937"/>
  <p:tag name="MH_LIBRARY" val="GRAPHIC"/>
  <p:tag name="MH_TYPE" val="Other"/>
  <p:tag name="MH_ORDER" val="21"/>
</p:tagLst>
</file>

<file path=ppt/tags/tag16.xml><?xml version="1.0" encoding="utf-8"?>
<p:tagLst xmlns:p="http://schemas.openxmlformats.org/presentationml/2006/main">
  <p:tag name="MH" val="20151222160937"/>
  <p:tag name="MH_LIBRARY" val="GRAPHIC"/>
  <p:tag name="MH_TYPE" val="Text"/>
  <p:tag name="MH_ORDER" val="3"/>
</p:tagLst>
</file>

<file path=ppt/tags/tag17.xml><?xml version="1.0" encoding="utf-8"?>
<p:tagLst xmlns:p="http://schemas.openxmlformats.org/presentationml/2006/main">
  <p:tag name="KSO_WPP_MARK_KEY" val="de557562-5f2b-4356-b67e-39bbfddade84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MH" val="20151222160937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51222160937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51222160937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51222160937"/>
  <p:tag name="MH_LIBRARY" val="GRAPHIC"/>
  <p:tag name="MH_TYPE" val="Other"/>
  <p:tag name="MH_ORDER" val="5"/>
</p:tagLst>
</file>

<file path=ppt/tags/tag6.xml><?xml version="1.0" encoding="utf-8"?>
<p:tagLst xmlns:p="http://schemas.openxmlformats.org/presentationml/2006/main">
  <p:tag name="MH" val="20151222160937"/>
  <p:tag name="MH_LIBRARY" val="GRAPHIC"/>
  <p:tag name="MH_TYPE" val="Other"/>
  <p:tag name="MH_ORDER" val="6"/>
</p:tagLst>
</file>

<file path=ppt/tags/tag7.xml><?xml version="1.0" encoding="utf-8"?>
<p:tagLst xmlns:p="http://schemas.openxmlformats.org/presentationml/2006/main">
  <p:tag name="MH" val="20151222160937"/>
  <p:tag name="MH_LIBRARY" val="GRAPHIC"/>
  <p:tag name="MH_TYPE" val="Other"/>
  <p:tag name="MH_ORDER" val="7"/>
</p:tagLst>
</file>

<file path=ppt/tags/tag8.xml><?xml version="1.0" encoding="utf-8"?>
<p:tagLst xmlns:p="http://schemas.openxmlformats.org/presentationml/2006/main">
  <p:tag name="MH" val="20151222160937"/>
  <p:tag name="MH_LIBRARY" val="GRAPHIC"/>
  <p:tag name="MH_TYPE" val="Text"/>
  <p:tag name="MH_ORDER" val="1"/>
</p:tagLst>
</file>

<file path=ppt/tags/tag9.xml><?xml version="1.0" encoding="utf-8"?>
<p:tagLst xmlns:p="http://schemas.openxmlformats.org/presentationml/2006/main">
  <p:tag name="MH" val="20151222160937"/>
  <p:tag name="MH_LIBRARY" val="GRAPHIC"/>
  <p:tag name="MH_TYPE" val="Other"/>
  <p:tag name="MH_ORDER" val="15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1684</Words>
  <Application>WPS 演示</Application>
  <PresentationFormat>全屏显示(16:9)</PresentationFormat>
  <Paragraphs>337</Paragraphs>
  <Slides>14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30" baseType="lpstr">
      <vt:lpstr>Arial</vt:lpstr>
      <vt:lpstr>宋体</vt:lpstr>
      <vt:lpstr>Wingdings</vt:lpstr>
      <vt:lpstr>黑体</vt:lpstr>
      <vt:lpstr>微软雅黑</vt:lpstr>
      <vt:lpstr>楷体</vt:lpstr>
      <vt:lpstr>Calibri</vt:lpstr>
      <vt:lpstr>Times New Roman</vt:lpstr>
      <vt:lpstr>等线</vt:lpstr>
      <vt:lpstr>幼圆</vt:lpstr>
      <vt:lpstr>Cambria Math</vt:lpstr>
      <vt:lpstr>Cambria Math</vt:lpstr>
      <vt:lpstr>方正书宋_GBK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4</cp:revision>
  <dcterms:created xsi:type="dcterms:W3CDTF">2017-03-17T02:28:00Z</dcterms:created>
  <dcterms:modified xsi:type="dcterms:W3CDTF">2023-02-14T04:55:49Z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94AC2A9044784BE6BF08E14093711540</vt:lpwstr>
  </property>
</Properties>
</file>