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C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42BCE-37F6-49D1-BBD5-6E497736D4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F4CD35-9B9E-4169-A188-B4FD737D405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2"/>
          <p:cNvGrpSpPr/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5" name="图片 13"/>
            <p:cNvPicPr>
              <a:picLocks noChangeAspect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3819525"/>
              <a:ext cx="9144000" cy="3038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矩形 5"/>
            <p:cNvSpPr/>
            <p:nvPr userDrawn="1"/>
          </p:nvSpPr>
          <p:spPr>
            <a:xfrm>
              <a:off x="0" y="0"/>
              <a:ext cx="9144000" cy="5444089"/>
            </a:xfrm>
            <a:prstGeom prst="rect">
              <a:avLst/>
            </a:prstGeom>
            <a:gradFill flip="none" rotWithShape="1">
              <a:gsLst>
                <a:gs pos="70000">
                  <a:srgbClr val="EDE6C9"/>
                </a:gs>
                <a:gs pos="22000">
                  <a:srgbClr val="EDE6C9"/>
                </a:gs>
                <a:gs pos="100000">
                  <a:srgbClr val="ECDCAE">
                    <a:shade val="100000"/>
                    <a:satMod val="115000"/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7037" y="1281112"/>
            <a:ext cx="7089688" cy="1134027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3200" b="0" i="0">
                <a:solidFill>
                  <a:srgbClr val="FF0000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7037" y="2496101"/>
            <a:ext cx="7089688" cy="478793"/>
          </a:xfrm>
        </p:spPr>
        <p:txBody>
          <a:bodyPr>
            <a:normAutofit/>
          </a:bodyPr>
          <a:lstStyle>
            <a:lvl1pPr marL="0" indent="0" algn="ctr">
              <a:lnSpc>
                <a:spcPct val="120000"/>
              </a:lnSpc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ADACF3-296D-406F-A480-F745A46F11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5493F-C82C-45AB-951F-BD80124052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67A02-FA63-4DAB-89D7-537B30B37F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45521-0F11-4169-A428-7D8DEA0D0F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3B224-6B0D-42C1-AF49-1A8C5DF01C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592C5A-A6BC-4367-8FC9-013878D310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泪滴形 2">
            <a:hlinkClick r:id="" action="ppaction://hlinkshowjump?jump=endshow"/>
          </p:cNvPr>
          <p:cNvSpPr/>
          <p:nvPr/>
        </p:nvSpPr>
        <p:spPr>
          <a:xfrm>
            <a:off x="8181474" y="5895474"/>
            <a:ext cx="962526" cy="962526"/>
          </a:xfrm>
          <a:prstGeom prst="teardrop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/>
              <a:t>退出</a:t>
            </a:r>
            <a:endParaRPr lang="zh-CN" altLang="en-US" sz="2400" dirty="0"/>
          </a:p>
        </p:txBody>
      </p:sp>
      <p:grpSp>
        <p:nvGrpSpPr>
          <p:cNvPr id="4" name="组合 9"/>
          <p:cNvGrpSpPr/>
          <p:nvPr/>
        </p:nvGrpSpPr>
        <p:grpSpPr bwMode="auto">
          <a:xfrm>
            <a:off x="1528763" y="1476375"/>
            <a:ext cx="6243637" cy="4527550"/>
            <a:chOff x="1576555" y="1472409"/>
            <a:chExt cx="5861050" cy="4249737"/>
          </a:xfrm>
        </p:grpSpPr>
        <p:sp>
          <p:nvSpPr>
            <p:cNvPr id="5" name="任意多边形 11"/>
            <p:cNvSpPr/>
            <p:nvPr userDrawn="1"/>
          </p:nvSpPr>
          <p:spPr bwMode="auto">
            <a:xfrm>
              <a:off x="1813500" y="1472409"/>
              <a:ext cx="3879053" cy="3191773"/>
            </a:xfrm>
            <a:custGeom>
              <a:avLst/>
              <a:gdLst>
                <a:gd name="T0" fmla="*/ 0 w 3718560"/>
                <a:gd name="T1" fmla="*/ 0 h 3518262"/>
                <a:gd name="T2" fmla="*/ 0 w 3718560"/>
                <a:gd name="T3" fmla="*/ 413807 h 3518262"/>
                <a:gd name="T4" fmla="*/ 9463633 w 3718560"/>
                <a:gd name="T5" fmla="*/ 414833 h 3518262"/>
                <a:gd name="T6" fmla="*/ 9463633 w 3718560"/>
                <a:gd name="T7" fmla="*/ 414833 h 351826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718560" h="3518262">
                  <a:moveTo>
                    <a:pt x="0" y="0"/>
                  </a:moveTo>
                  <a:lnTo>
                    <a:pt x="0" y="3509554"/>
                  </a:lnTo>
                  <a:lnTo>
                    <a:pt x="3718560" y="3518262"/>
                  </a:lnTo>
                </a:path>
              </a:pathLst>
            </a:custGeom>
            <a:noFill/>
            <a:ln w="76200" cap="flat" cmpd="sng" algn="ctr">
              <a:solidFill>
                <a:schemeClr val="accent1"/>
              </a:solidFill>
              <a:prstDash val="solid"/>
              <a:miter lim="800000"/>
            </a:ln>
          </p:spPr>
          <p:txBody>
            <a:bodyPr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6" name="任意多边形 12"/>
            <p:cNvSpPr/>
            <p:nvPr userDrawn="1"/>
          </p:nvSpPr>
          <p:spPr bwMode="auto">
            <a:xfrm>
              <a:off x="1576555" y="1759997"/>
              <a:ext cx="5464650" cy="3911486"/>
            </a:xfrm>
            <a:custGeom>
              <a:avLst/>
              <a:gdLst>
                <a:gd name="T0" fmla="*/ 9545328 w 5320937"/>
                <a:gd name="T1" fmla="*/ 407383 h 4188823"/>
                <a:gd name="T2" fmla="*/ 9545328 w 5320937"/>
                <a:gd name="T3" fmla="*/ 0 h 4188823"/>
                <a:gd name="T4" fmla="*/ 0 w 5320937"/>
                <a:gd name="T5" fmla="*/ 0 h 4188823"/>
                <a:gd name="T6" fmla="*/ 0 w 5320937"/>
                <a:gd name="T7" fmla="*/ 754913 h 4188823"/>
                <a:gd name="T8" fmla="*/ 4874211 w 5320937"/>
                <a:gd name="T9" fmla="*/ 754913 h 4188823"/>
                <a:gd name="T10" fmla="*/ 6280234 w 5320937"/>
                <a:gd name="T11" fmla="*/ 928678 h 4188823"/>
                <a:gd name="T12" fmla="*/ 6311475 w 5320937"/>
                <a:gd name="T13" fmla="*/ 928678 h 41888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320937" h="4188823">
                  <a:moveTo>
                    <a:pt x="5320937" y="1837508"/>
                  </a:moveTo>
                  <a:lnTo>
                    <a:pt x="5320937" y="0"/>
                  </a:lnTo>
                  <a:lnTo>
                    <a:pt x="0" y="0"/>
                  </a:lnTo>
                  <a:lnTo>
                    <a:pt x="0" y="3405051"/>
                  </a:lnTo>
                  <a:lnTo>
                    <a:pt x="2717075" y="3405051"/>
                  </a:lnTo>
                  <a:lnTo>
                    <a:pt x="3500847" y="4188823"/>
                  </a:lnTo>
                  <a:lnTo>
                    <a:pt x="3518263" y="4188823"/>
                  </a:lnTo>
                </a:path>
              </a:pathLst>
            </a:custGeom>
            <a:noFill/>
            <a:ln w="76200" cap="flat" cmpd="sng" algn="ctr">
              <a:solidFill>
                <a:schemeClr val="accent1"/>
              </a:solidFill>
              <a:prstDash val="solid"/>
              <a:miter lim="800000"/>
            </a:ln>
          </p:spPr>
          <p:txBody>
            <a:bodyPr lIns="612000" tIns="180000" rIns="324000" bIns="0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7" name="KSO_Shape"/>
            <p:cNvSpPr/>
            <p:nvPr userDrawn="1"/>
          </p:nvSpPr>
          <p:spPr bwMode="auto">
            <a:xfrm>
              <a:off x="5156073" y="3364823"/>
              <a:ext cx="2281532" cy="2357323"/>
            </a:xfrm>
            <a:custGeom>
              <a:avLst/>
              <a:gdLst>
                <a:gd name="T0" fmla="*/ 311438 w 1909763"/>
                <a:gd name="T1" fmla="*/ 1234671 h 1912938"/>
                <a:gd name="T2" fmla="*/ 423998 w 1909763"/>
                <a:gd name="T3" fmla="*/ 1256142 h 1912938"/>
                <a:gd name="T4" fmla="*/ 469528 w 1909763"/>
                <a:gd name="T5" fmla="*/ 1335710 h 1912938"/>
                <a:gd name="T6" fmla="*/ 530235 w 1909763"/>
                <a:gd name="T7" fmla="*/ 1396649 h 1912938"/>
                <a:gd name="T8" fmla="*/ 631728 w 1909763"/>
                <a:gd name="T9" fmla="*/ 1456326 h 1912938"/>
                <a:gd name="T10" fmla="*/ 647854 w 1909763"/>
                <a:gd name="T11" fmla="*/ 1533683 h 1912938"/>
                <a:gd name="T12" fmla="*/ 0 w 1909763"/>
                <a:gd name="T13" fmla="*/ 1905000 h 1912938"/>
                <a:gd name="T14" fmla="*/ 990076 w 1909763"/>
                <a:gd name="T15" fmla="*/ 547002 h 1912938"/>
                <a:gd name="T16" fmla="*/ 1084268 w 1909763"/>
                <a:gd name="T17" fmla="*/ 595709 h 1912938"/>
                <a:gd name="T18" fmla="*/ 1176565 w 1909763"/>
                <a:gd name="T19" fmla="*/ 667504 h 1912938"/>
                <a:gd name="T20" fmla="*/ 1294781 w 1909763"/>
                <a:gd name="T21" fmla="*/ 800657 h 1912938"/>
                <a:gd name="T22" fmla="*/ 1351992 w 1909763"/>
                <a:gd name="T23" fmla="*/ 906610 h 1912938"/>
                <a:gd name="T24" fmla="*/ 1367480 w 1909763"/>
                <a:gd name="T25" fmla="*/ 971447 h 1912938"/>
                <a:gd name="T26" fmla="*/ 741633 w 1909763"/>
                <a:gd name="T27" fmla="*/ 1521772 h 1912938"/>
                <a:gd name="T28" fmla="*/ 719507 w 1909763"/>
                <a:gd name="T29" fmla="*/ 1441437 h 1912938"/>
                <a:gd name="T30" fmla="*/ 689163 w 1909763"/>
                <a:gd name="T31" fmla="*/ 1362684 h 1912938"/>
                <a:gd name="T32" fmla="*/ 605717 w 1909763"/>
                <a:gd name="T33" fmla="*/ 1309233 h 1912938"/>
                <a:gd name="T34" fmla="*/ 554511 w 1909763"/>
                <a:gd name="T35" fmla="*/ 1257047 h 1912938"/>
                <a:gd name="T36" fmla="*/ 495403 w 1909763"/>
                <a:gd name="T37" fmla="*/ 1173233 h 1912938"/>
                <a:gd name="T38" fmla="*/ 414485 w 1909763"/>
                <a:gd name="T39" fmla="*/ 1167223 h 1912938"/>
                <a:gd name="T40" fmla="*/ 334200 w 1909763"/>
                <a:gd name="T41" fmla="*/ 1137810 h 1912938"/>
                <a:gd name="T42" fmla="*/ 1102115 w 1909763"/>
                <a:gd name="T43" fmla="*/ 389221 h 1912938"/>
                <a:gd name="T44" fmla="*/ 1182317 w 1909763"/>
                <a:gd name="T45" fmla="*/ 412935 h 1912938"/>
                <a:gd name="T46" fmla="*/ 1278052 w 1909763"/>
                <a:gd name="T47" fmla="*/ 467951 h 1912938"/>
                <a:gd name="T48" fmla="*/ 1390271 w 1909763"/>
                <a:gd name="T49" fmla="*/ 569762 h 1912938"/>
                <a:gd name="T50" fmla="*/ 1465401 w 1909763"/>
                <a:gd name="T51" fmla="*/ 674102 h 1912938"/>
                <a:gd name="T52" fmla="*/ 1496150 w 1909763"/>
                <a:gd name="T53" fmla="*/ 753148 h 1912938"/>
                <a:gd name="T54" fmla="*/ 1438773 w 1909763"/>
                <a:gd name="T55" fmla="*/ 874245 h 1912938"/>
                <a:gd name="T56" fmla="*/ 1394075 w 1909763"/>
                <a:gd name="T57" fmla="*/ 754728 h 1912938"/>
                <a:gd name="T58" fmla="*/ 1286611 w 1909763"/>
                <a:gd name="T59" fmla="*/ 617822 h 1912938"/>
                <a:gd name="T60" fmla="*/ 1182317 w 1909763"/>
                <a:gd name="T61" fmla="*/ 530239 h 1912938"/>
                <a:gd name="T62" fmla="*/ 1095458 w 1909763"/>
                <a:gd name="T63" fmla="*/ 479966 h 1912938"/>
                <a:gd name="T64" fmla="*/ 1079925 w 1909763"/>
                <a:gd name="T65" fmla="*/ 387324 h 1912938"/>
                <a:gd name="T66" fmla="*/ 1274840 w 1909763"/>
                <a:gd name="T67" fmla="*/ 248813 h 1912938"/>
                <a:gd name="T68" fmla="*/ 1361157 w 1909763"/>
                <a:gd name="T69" fmla="*/ 287000 h 1912938"/>
                <a:gd name="T70" fmla="*/ 1471820 w 1909763"/>
                <a:gd name="T71" fmla="*/ 367792 h 1912938"/>
                <a:gd name="T72" fmla="*/ 1577108 w 1909763"/>
                <a:gd name="T73" fmla="*/ 484246 h 1912938"/>
                <a:gd name="T74" fmla="*/ 1629910 w 1909763"/>
                <a:gd name="T75" fmla="*/ 580818 h 1912938"/>
                <a:gd name="T76" fmla="*/ 1646668 w 1909763"/>
                <a:gd name="T77" fmla="*/ 647723 h 1912938"/>
                <a:gd name="T78" fmla="*/ 1571733 w 1909763"/>
                <a:gd name="T79" fmla="*/ 701374 h 1912938"/>
                <a:gd name="T80" fmla="*/ 1500908 w 1909763"/>
                <a:gd name="T81" fmla="*/ 566932 h 1912938"/>
                <a:gd name="T82" fmla="*/ 1381077 w 1909763"/>
                <a:gd name="T83" fmla="*/ 437539 h 1912938"/>
                <a:gd name="T84" fmla="*/ 1277685 w 1909763"/>
                <a:gd name="T85" fmla="*/ 362111 h 1912938"/>
                <a:gd name="T86" fmla="*/ 1174610 w 1909763"/>
                <a:gd name="T87" fmla="*/ 313195 h 1912938"/>
                <a:gd name="T88" fmla="*/ 1571880 w 1909763"/>
                <a:gd name="T89" fmla="*/ 0 h 1912938"/>
                <a:gd name="T90" fmla="*/ 1674374 w 1909763"/>
                <a:gd name="T91" fmla="*/ 27868 h 1912938"/>
                <a:gd name="T92" fmla="*/ 1797116 w 1909763"/>
                <a:gd name="T93" fmla="*/ 110838 h 1912938"/>
                <a:gd name="T94" fmla="*/ 1880946 w 1909763"/>
                <a:gd name="T95" fmla="*/ 216927 h 1912938"/>
                <a:gd name="T96" fmla="*/ 1901825 w 1909763"/>
                <a:gd name="T97" fmla="*/ 315415 h 1912938"/>
                <a:gd name="T98" fmla="*/ 1879681 w 1909763"/>
                <a:gd name="T99" fmla="*/ 399018 h 1912938"/>
                <a:gd name="T100" fmla="*/ 1834128 w 1909763"/>
                <a:gd name="T101" fmla="*/ 461405 h 1912938"/>
                <a:gd name="T102" fmla="*/ 1716764 w 1909763"/>
                <a:gd name="T103" fmla="*/ 551026 h 1912938"/>
                <a:gd name="T104" fmla="*/ 1686079 w 1909763"/>
                <a:gd name="T105" fmla="*/ 466156 h 1912938"/>
                <a:gd name="T106" fmla="*/ 1635148 w 1909763"/>
                <a:gd name="T107" fmla="*/ 386034 h 1912938"/>
                <a:gd name="T108" fmla="*/ 1552899 w 1909763"/>
                <a:gd name="T109" fmla="*/ 297997 h 1912938"/>
                <a:gd name="T110" fmla="*/ 1465272 w 1909763"/>
                <a:gd name="T111" fmla="*/ 231811 h 1912938"/>
                <a:gd name="T112" fmla="*/ 1387135 w 1909763"/>
                <a:gd name="T113" fmla="*/ 193176 h 1912938"/>
                <a:gd name="T114" fmla="*/ 1324816 w 1909763"/>
                <a:gd name="T115" fmla="*/ 138389 h 1912938"/>
                <a:gd name="T116" fmla="*/ 1449455 w 1909763"/>
                <a:gd name="T117" fmla="*/ 33885 h 1912938"/>
                <a:gd name="T118" fmla="*/ 1518102 w 1909763"/>
                <a:gd name="T119" fmla="*/ 4750 h 191293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909763" h="1912938">
                  <a:moveTo>
                    <a:pt x="275590" y="1223963"/>
                  </a:moveTo>
                  <a:lnTo>
                    <a:pt x="276860" y="1225231"/>
                  </a:lnTo>
                  <a:lnTo>
                    <a:pt x="281623" y="1228085"/>
                  </a:lnTo>
                  <a:lnTo>
                    <a:pt x="285433" y="1229987"/>
                  </a:lnTo>
                  <a:lnTo>
                    <a:pt x="290513" y="1232207"/>
                  </a:lnTo>
                  <a:lnTo>
                    <a:pt x="296545" y="1235060"/>
                  </a:lnTo>
                  <a:lnTo>
                    <a:pt x="304165" y="1237280"/>
                  </a:lnTo>
                  <a:lnTo>
                    <a:pt x="312738" y="1239816"/>
                  </a:lnTo>
                  <a:lnTo>
                    <a:pt x="323215" y="1242036"/>
                  </a:lnTo>
                  <a:lnTo>
                    <a:pt x="335280" y="1244255"/>
                  </a:lnTo>
                  <a:lnTo>
                    <a:pt x="348933" y="1246157"/>
                  </a:lnTo>
                  <a:lnTo>
                    <a:pt x="364173" y="1248060"/>
                  </a:lnTo>
                  <a:lnTo>
                    <a:pt x="381318" y="1249328"/>
                  </a:lnTo>
                  <a:lnTo>
                    <a:pt x="400368" y="1249962"/>
                  </a:lnTo>
                  <a:lnTo>
                    <a:pt x="421958" y="1250279"/>
                  </a:lnTo>
                  <a:lnTo>
                    <a:pt x="425768" y="1261376"/>
                  </a:lnTo>
                  <a:lnTo>
                    <a:pt x="430213" y="1272474"/>
                  </a:lnTo>
                  <a:lnTo>
                    <a:pt x="434658" y="1282937"/>
                  </a:lnTo>
                  <a:lnTo>
                    <a:pt x="440055" y="1293083"/>
                  </a:lnTo>
                  <a:lnTo>
                    <a:pt x="445453" y="1303229"/>
                  </a:lnTo>
                  <a:lnTo>
                    <a:pt x="451485" y="1313375"/>
                  </a:lnTo>
                  <a:lnTo>
                    <a:pt x="457835" y="1322886"/>
                  </a:lnTo>
                  <a:lnTo>
                    <a:pt x="464185" y="1332081"/>
                  </a:lnTo>
                  <a:lnTo>
                    <a:pt x="471488" y="1341276"/>
                  </a:lnTo>
                  <a:lnTo>
                    <a:pt x="478473" y="1349837"/>
                  </a:lnTo>
                  <a:lnTo>
                    <a:pt x="485775" y="1358080"/>
                  </a:lnTo>
                  <a:lnTo>
                    <a:pt x="493395" y="1366324"/>
                  </a:lnTo>
                  <a:lnTo>
                    <a:pt x="500698" y="1374250"/>
                  </a:lnTo>
                  <a:lnTo>
                    <a:pt x="508635" y="1381860"/>
                  </a:lnTo>
                  <a:lnTo>
                    <a:pt x="516573" y="1388835"/>
                  </a:lnTo>
                  <a:lnTo>
                    <a:pt x="524510" y="1395493"/>
                  </a:lnTo>
                  <a:lnTo>
                    <a:pt x="532448" y="1402469"/>
                  </a:lnTo>
                  <a:lnTo>
                    <a:pt x="540385" y="1408810"/>
                  </a:lnTo>
                  <a:lnTo>
                    <a:pt x="555943" y="1420541"/>
                  </a:lnTo>
                  <a:lnTo>
                    <a:pt x="571500" y="1430687"/>
                  </a:lnTo>
                  <a:lnTo>
                    <a:pt x="586105" y="1439565"/>
                  </a:lnTo>
                  <a:lnTo>
                    <a:pt x="600075" y="1447492"/>
                  </a:lnTo>
                  <a:lnTo>
                    <a:pt x="612775" y="1453833"/>
                  </a:lnTo>
                  <a:lnTo>
                    <a:pt x="624523" y="1458589"/>
                  </a:lnTo>
                  <a:lnTo>
                    <a:pt x="634365" y="1462394"/>
                  </a:lnTo>
                  <a:lnTo>
                    <a:pt x="634365" y="1467784"/>
                  </a:lnTo>
                  <a:lnTo>
                    <a:pt x="634683" y="1473808"/>
                  </a:lnTo>
                  <a:lnTo>
                    <a:pt x="635318" y="1479832"/>
                  </a:lnTo>
                  <a:lnTo>
                    <a:pt x="636270" y="1486173"/>
                  </a:lnTo>
                  <a:lnTo>
                    <a:pt x="638810" y="1499173"/>
                  </a:lnTo>
                  <a:lnTo>
                    <a:pt x="641668" y="1512489"/>
                  </a:lnTo>
                  <a:lnTo>
                    <a:pt x="645795" y="1526440"/>
                  </a:lnTo>
                  <a:lnTo>
                    <a:pt x="650558" y="1540074"/>
                  </a:lnTo>
                  <a:lnTo>
                    <a:pt x="655321" y="1553707"/>
                  </a:lnTo>
                  <a:lnTo>
                    <a:pt x="660083" y="1566707"/>
                  </a:lnTo>
                  <a:lnTo>
                    <a:pt x="665481" y="1579389"/>
                  </a:lnTo>
                  <a:lnTo>
                    <a:pt x="670243" y="1590803"/>
                  </a:lnTo>
                  <a:lnTo>
                    <a:pt x="679133" y="1610144"/>
                  </a:lnTo>
                  <a:lnTo>
                    <a:pt x="685165" y="1623144"/>
                  </a:lnTo>
                  <a:lnTo>
                    <a:pt x="687388" y="1627900"/>
                  </a:lnTo>
                  <a:lnTo>
                    <a:pt x="0" y="1912938"/>
                  </a:lnTo>
                  <a:lnTo>
                    <a:pt x="275590" y="1223963"/>
                  </a:lnTo>
                  <a:close/>
                  <a:moveTo>
                    <a:pt x="923427" y="530225"/>
                  </a:moveTo>
                  <a:lnTo>
                    <a:pt x="931362" y="531813"/>
                  </a:lnTo>
                  <a:lnTo>
                    <a:pt x="941201" y="533401"/>
                  </a:lnTo>
                  <a:lnTo>
                    <a:pt x="951993" y="536259"/>
                  </a:lnTo>
                  <a:lnTo>
                    <a:pt x="965007" y="539435"/>
                  </a:lnTo>
                  <a:lnTo>
                    <a:pt x="978972" y="544199"/>
                  </a:lnTo>
                  <a:lnTo>
                    <a:pt x="994208" y="549281"/>
                  </a:lnTo>
                  <a:lnTo>
                    <a:pt x="1010713" y="555950"/>
                  </a:lnTo>
                  <a:lnTo>
                    <a:pt x="1028805" y="564526"/>
                  </a:lnTo>
                  <a:lnTo>
                    <a:pt x="1038327" y="568972"/>
                  </a:lnTo>
                  <a:lnTo>
                    <a:pt x="1047849" y="574053"/>
                  </a:lnTo>
                  <a:lnTo>
                    <a:pt x="1057689" y="579453"/>
                  </a:lnTo>
                  <a:lnTo>
                    <a:pt x="1067845" y="585487"/>
                  </a:lnTo>
                  <a:lnTo>
                    <a:pt x="1078320" y="591521"/>
                  </a:lnTo>
                  <a:lnTo>
                    <a:pt x="1088794" y="598191"/>
                  </a:lnTo>
                  <a:lnTo>
                    <a:pt x="1099903" y="605495"/>
                  </a:lnTo>
                  <a:lnTo>
                    <a:pt x="1111012" y="613118"/>
                  </a:lnTo>
                  <a:lnTo>
                    <a:pt x="1122439" y="621058"/>
                  </a:lnTo>
                  <a:lnTo>
                    <a:pt x="1133548" y="630268"/>
                  </a:lnTo>
                  <a:lnTo>
                    <a:pt x="1145609" y="639161"/>
                  </a:lnTo>
                  <a:lnTo>
                    <a:pt x="1157353" y="649006"/>
                  </a:lnTo>
                  <a:lnTo>
                    <a:pt x="1169415" y="659487"/>
                  </a:lnTo>
                  <a:lnTo>
                    <a:pt x="1181476" y="670285"/>
                  </a:lnTo>
                  <a:lnTo>
                    <a:pt x="1193855" y="681719"/>
                  </a:lnTo>
                  <a:lnTo>
                    <a:pt x="1206234" y="693787"/>
                  </a:lnTo>
                  <a:lnTo>
                    <a:pt x="1224326" y="712208"/>
                  </a:lnTo>
                  <a:lnTo>
                    <a:pt x="1241148" y="730311"/>
                  </a:lnTo>
                  <a:lnTo>
                    <a:pt x="1257336" y="748731"/>
                  </a:lnTo>
                  <a:lnTo>
                    <a:pt x="1272888" y="767152"/>
                  </a:lnTo>
                  <a:lnTo>
                    <a:pt x="1287172" y="785573"/>
                  </a:lnTo>
                  <a:lnTo>
                    <a:pt x="1300185" y="803993"/>
                  </a:lnTo>
                  <a:lnTo>
                    <a:pt x="1312246" y="822096"/>
                  </a:lnTo>
                  <a:lnTo>
                    <a:pt x="1323356" y="840199"/>
                  </a:lnTo>
                  <a:lnTo>
                    <a:pt x="1333513" y="857984"/>
                  </a:lnTo>
                  <a:lnTo>
                    <a:pt x="1343035" y="875770"/>
                  </a:lnTo>
                  <a:lnTo>
                    <a:pt x="1346843" y="884345"/>
                  </a:lnTo>
                  <a:lnTo>
                    <a:pt x="1350970" y="892920"/>
                  </a:lnTo>
                  <a:lnTo>
                    <a:pt x="1354461" y="901813"/>
                  </a:lnTo>
                  <a:lnTo>
                    <a:pt x="1357635" y="910388"/>
                  </a:lnTo>
                  <a:lnTo>
                    <a:pt x="1360809" y="918963"/>
                  </a:lnTo>
                  <a:lnTo>
                    <a:pt x="1363349" y="927220"/>
                  </a:lnTo>
                  <a:lnTo>
                    <a:pt x="1365570" y="935478"/>
                  </a:lnTo>
                  <a:lnTo>
                    <a:pt x="1367792" y="943735"/>
                  </a:lnTo>
                  <a:lnTo>
                    <a:pt x="1369697" y="951675"/>
                  </a:lnTo>
                  <a:lnTo>
                    <a:pt x="1370966" y="959933"/>
                  </a:lnTo>
                  <a:lnTo>
                    <a:pt x="1372236" y="967873"/>
                  </a:lnTo>
                  <a:lnTo>
                    <a:pt x="1373188" y="975495"/>
                  </a:lnTo>
                  <a:lnTo>
                    <a:pt x="774247" y="1579563"/>
                  </a:lnTo>
                  <a:lnTo>
                    <a:pt x="771708" y="1576387"/>
                  </a:lnTo>
                  <a:lnTo>
                    <a:pt x="768851" y="1572258"/>
                  </a:lnTo>
                  <a:lnTo>
                    <a:pt x="765042" y="1566542"/>
                  </a:lnTo>
                  <a:lnTo>
                    <a:pt x="760281" y="1559237"/>
                  </a:lnTo>
                  <a:lnTo>
                    <a:pt x="755520" y="1550344"/>
                  </a:lnTo>
                  <a:lnTo>
                    <a:pt x="749807" y="1540181"/>
                  </a:lnTo>
                  <a:lnTo>
                    <a:pt x="744728" y="1528113"/>
                  </a:lnTo>
                  <a:lnTo>
                    <a:pt x="739333" y="1515091"/>
                  </a:lnTo>
                  <a:lnTo>
                    <a:pt x="734254" y="1500164"/>
                  </a:lnTo>
                  <a:lnTo>
                    <a:pt x="731715" y="1492224"/>
                  </a:lnTo>
                  <a:lnTo>
                    <a:pt x="729493" y="1483967"/>
                  </a:lnTo>
                  <a:lnTo>
                    <a:pt x="727271" y="1475392"/>
                  </a:lnTo>
                  <a:lnTo>
                    <a:pt x="725367" y="1466181"/>
                  </a:lnTo>
                  <a:lnTo>
                    <a:pt x="724097" y="1457289"/>
                  </a:lnTo>
                  <a:lnTo>
                    <a:pt x="722510" y="1447443"/>
                  </a:lnTo>
                  <a:lnTo>
                    <a:pt x="721241" y="1437280"/>
                  </a:lnTo>
                  <a:lnTo>
                    <a:pt x="720288" y="1427117"/>
                  </a:lnTo>
                  <a:lnTo>
                    <a:pt x="719336" y="1416319"/>
                  </a:lnTo>
                  <a:lnTo>
                    <a:pt x="719336" y="1405203"/>
                  </a:lnTo>
                  <a:lnTo>
                    <a:pt x="719336" y="1394087"/>
                  </a:lnTo>
                  <a:lnTo>
                    <a:pt x="719971" y="1382018"/>
                  </a:lnTo>
                  <a:lnTo>
                    <a:pt x="705688" y="1375349"/>
                  </a:lnTo>
                  <a:lnTo>
                    <a:pt x="692039" y="1368362"/>
                  </a:lnTo>
                  <a:lnTo>
                    <a:pt x="679343" y="1361692"/>
                  </a:lnTo>
                  <a:lnTo>
                    <a:pt x="667282" y="1355023"/>
                  </a:lnTo>
                  <a:lnTo>
                    <a:pt x="655855" y="1348035"/>
                  </a:lnTo>
                  <a:lnTo>
                    <a:pt x="645381" y="1341366"/>
                  </a:lnTo>
                  <a:lnTo>
                    <a:pt x="635224" y="1334696"/>
                  </a:lnTo>
                  <a:lnTo>
                    <a:pt x="625385" y="1327709"/>
                  </a:lnTo>
                  <a:lnTo>
                    <a:pt x="616497" y="1321357"/>
                  </a:lnTo>
                  <a:lnTo>
                    <a:pt x="608245" y="1314688"/>
                  </a:lnTo>
                  <a:lnTo>
                    <a:pt x="599992" y="1308018"/>
                  </a:lnTo>
                  <a:lnTo>
                    <a:pt x="592692" y="1301349"/>
                  </a:lnTo>
                  <a:lnTo>
                    <a:pt x="585709" y="1294679"/>
                  </a:lnTo>
                  <a:lnTo>
                    <a:pt x="579361" y="1288327"/>
                  </a:lnTo>
                  <a:lnTo>
                    <a:pt x="573013" y="1281975"/>
                  </a:lnTo>
                  <a:lnTo>
                    <a:pt x="567300" y="1275306"/>
                  </a:lnTo>
                  <a:lnTo>
                    <a:pt x="561904" y="1268636"/>
                  </a:lnTo>
                  <a:lnTo>
                    <a:pt x="556825" y="1262285"/>
                  </a:lnTo>
                  <a:lnTo>
                    <a:pt x="552064" y="1255933"/>
                  </a:lnTo>
                  <a:lnTo>
                    <a:pt x="547621" y="1249898"/>
                  </a:lnTo>
                  <a:lnTo>
                    <a:pt x="539686" y="1237194"/>
                  </a:lnTo>
                  <a:lnTo>
                    <a:pt x="532703" y="1224808"/>
                  </a:lnTo>
                  <a:lnTo>
                    <a:pt x="526355" y="1212739"/>
                  </a:lnTo>
                  <a:lnTo>
                    <a:pt x="520641" y="1200988"/>
                  </a:lnTo>
                  <a:lnTo>
                    <a:pt x="509850" y="1177804"/>
                  </a:lnTo>
                  <a:lnTo>
                    <a:pt x="497471" y="1178122"/>
                  </a:lnTo>
                  <a:lnTo>
                    <a:pt x="485727" y="1178122"/>
                  </a:lnTo>
                  <a:lnTo>
                    <a:pt x="474300" y="1178122"/>
                  </a:lnTo>
                  <a:lnTo>
                    <a:pt x="463509" y="1177804"/>
                  </a:lnTo>
                  <a:lnTo>
                    <a:pt x="453352" y="1177169"/>
                  </a:lnTo>
                  <a:lnTo>
                    <a:pt x="443512" y="1175898"/>
                  </a:lnTo>
                  <a:lnTo>
                    <a:pt x="433673" y="1174628"/>
                  </a:lnTo>
                  <a:lnTo>
                    <a:pt x="424785" y="1173675"/>
                  </a:lnTo>
                  <a:lnTo>
                    <a:pt x="416215" y="1172087"/>
                  </a:lnTo>
                  <a:lnTo>
                    <a:pt x="408280" y="1170182"/>
                  </a:lnTo>
                  <a:lnTo>
                    <a:pt x="393045" y="1167006"/>
                  </a:lnTo>
                  <a:lnTo>
                    <a:pt x="379714" y="1162877"/>
                  </a:lnTo>
                  <a:lnTo>
                    <a:pt x="367653" y="1158431"/>
                  </a:lnTo>
                  <a:lnTo>
                    <a:pt x="357496" y="1153984"/>
                  </a:lnTo>
                  <a:lnTo>
                    <a:pt x="348926" y="1149855"/>
                  </a:lnTo>
                  <a:lnTo>
                    <a:pt x="341308" y="1146044"/>
                  </a:lnTo>
                  <a:lnTo>
                    <a:pt x="335595" y="1142551"/>
                  </a:lnTo>
                  <a:lnTo>
                    <a:pt x="331151" y="1139375"/>
                  </a:lnTo>
                  <a:lnTo>
                    <a:pt x="327660" y="1137152"/>
                  </a:lnTo>
                  <a:lnTo>
                    <a:pt x="325438" y="1134928"/>
                  </a:lnTo>
                  <a:lnTo>
                    <a:pt x="923427" y="530225"/>
                  </a:lnTo>
                  <a:close/>
                  <a:moveTo>
                    <a:pt x="1084432" y="388938"/>
                  </a:moveTo>
                  <a:lnTo>
                    <a:pt x="1089844" y="389573"/>
                  </a:lnTo>
                  <a:lnTo>
                    <a:pt x="1097165" y="389891"/>
                  </a:lnTo>
                  <a:lnTo>
                    <a:pt x="1106715" y="390843"/>
                  </a:lnTo>
                  <a:lnTo>
                    <a:pt x="1118175" y="392748"/>
                  </a:lnTo>
                  <a:lnTo>
                    <a:pt x="1132499" y="396241"/>
                  </a:lnTo>
                  <a:lnTo>
                    <a:pt x="1140458" y="398146"/>
                  </a:lnTo>
                  <a:lnTo>
                    <a:pt x="1148734" y="400686"/>
                  </a:lnTo>
                  <a:lnTo>
                    <a:pt x="1157329" y="403226"/>
                  </a:lnTo>
                  <a:lnTo>
                    <a:pt x="1166879" y="406718"/>
                  </a:lnTo>
                  <a:lnTo>
                    <a:pt x="1176747" y="410528"/>
                  </a:lnTo>
                  <a:lnTo>
                    <a:pt x="1187252" y="414656"/>
                  </a:lnTo>
                  <a:lnTo>
                    <a:pt x="1197756" y="419418"/>
                  </a:lnTo>
                  <a:lnTo>
                    <a:pt x="1208579" y="424816"/>
                  </a:lnTo>
                  <a:lnTo>
                    <a:pt x="1220358" y="430848"/>
                  </a:lnTo>
                  <a:lnTo>
                    <a:pt x="1232136" y="437198"/>
                  </a:lnTo>
                  <a:lnTo>
                    <a:pt x="1244550" y="444183"/>
                  </a:lnTo>
                  <a:lnTo>
                    <a:pt x="1256965" y="452121"/>
                  </a:lnTo>
                  <a:lnTo>
                    <a:pt x="1270017" y="460376"/>
                  </a:lnTo>
                  <a:lnTo>
                    <a:pt x="1283386" y="469901"/>
                  </a:lnTo>
                  <a:lnTo>
                    <a:pt x="1296438" y="480061"/>
                  </a:lnTo>
                  <a:lnTo>
                    <a:pt x="1310444" y="490856"/>
                  </a:lnTo>
                  <a:lnTo>
                    <a:pt x="1324450" y="502286"/>
                  </a:lnTo>
                  <a:lnTo>
                    <a:pt x="1338775" y="514986"/>
                  </a:lnTo>
                  <a:lnTo>
                    <a:pt x="1353100" y="528003"/>
                  </a:lnTo>
                  <a:lnTo>
                    <a:pt x="1367743" y="542291"/>
                  </a:lnTo>
                  <a:lnTo>
                    <a:pt x="1382386" y="557531"/>
                  </a:lnTo>
                  <a:lnTo>
                    <a:pt x="1396074" y="572136"/>
                  </a:lnTo>
                  <a:lnTo>
                    <a:pt x="1408489" y="586423"/>
                  </a:lnTo>
                  <a:lnTo>
                    <a:pt x="1420267" y="600393"/>
                  </a:lnTo>
                  <a:lnTo>
                    <a:pt x="1430772" y="613728"/>
                  </a:lnTo>
                  <a:lnTo>
                    <a:pt x="1440640" y="627381"/>
                  </a:lnTo>
                  <a:lnTo>
                    <a:pt x="1449235" y="640081"/>
                  </a:lnTo>
                  <a:lnTo>
                    <a:pt x="1457511" y="653098"/>
                  </a:lnTo>
                  <a:lnTo>
                    <a:pt x="1464833" y="665163"/>
                  </a:lnTo>
                  <a:lnTo>
                    <a:pt x="1471517" y="676911"/>
                  </a:lnTo>
                  <a:lnTo>
                    <a:pt x="1477566" y="688341"/>
                  </a:lnTo>
                  <a:lnTo>
                    <a:pt x="1482341" y="699136"/>
                  </a:lnTo>
                  <a:lnTo>
                    <a:pt x="1487434" y="709613"/>
                  </a:lnTo>
                  <a:lnTo>
                    <a:pt x="1490935" y="720408"/>
                  </a:lnTo>
                  <a:lnTo>
                    <a:pt x="1494755" y="729616"/>
                  </a:lnTo>
                  <a:lnTo>
                    <a:pt x="1497939" y="739141"/>
                  </a:lnTo>
                  <a:lnTo>
                    <a:pt x="1500167" y="747713"/>
                  </a:lnTo>
                  <a:lnTo>
                    <a:pt x="1502395" y="756286"/>
                  </a:lnTo>
                  <a:lnTo>
                    <a:pt x="1503987" y="763906"/>
                  </a:lnTo>
                  <a:lnTo>
                    <a:pt x="1505260" y="771526"/>
                  </a:lnTo>
                  <a:lnTo>
                    <a:pt x="1507170" y="784543"/>
                  </a:lnTo>
                  <a:lnTo>
                    <a:pt x="1508125" y="795338"/>
                  </a:lnTo>
                  <a:lnTo>
                    <a:pt x="1508125" y="804228"/>
                  </a:lnTo>
                  <a:lnTo>
                    <a:pt x="1507807" y="810261"/>
                  </a:lnTo>
                  <a:lnTo>
                    <a:pt x="1506852" y="815341"/>
                  </a:lnTo>
                  <a:lnTo>
                    <a:pt x="1444778" y="877888"/>
                  </a:lnTo>
                  <a:lnTo>
                    <a:pt x="1442550" y="864553"/>
                  </a:lnTo>
                  <a:lnTo>
                    <a:pt x="1439048" y="851218"/>
                  </a:lnTo>
                  <a:lnTo>
                    <a:pt x="1435228" y="836296"/>
                  </a:lnTo>
                  <a:lnTo>
                    <a:pt x="1430135" y="821691"/>
                  </a:lnTo>
                  <a:lnTo>
                    <a:pt x="1424087" y="806451"/>
                  </a:lnTo>
                  <a:lnTo>
                    <a:pt x="1416765" y="790576"/>
                  </a:lnTo>
                  <a:lnTo>
                    <a:pt x="1408807" y="774383"/>
                  </a:lnTo>
                  <a:lnTo>
                    <a:pt x="1399894" y="757873"/>
                  </a:lnTo>
                  <a:lnTo>
                    <a:pt x="1390026" y="741363"/>
                  </a:lnTo>
                  <a:lnTo>
                    <a:pt x="1378884" y="724536"/>
                  </a:lnTo>
                  <a:lnTo>
                    <a:pt x="1367106" y="707073"/>
                  </a:lnTo>
                  <a:lnTo>
                    <a:pt x="1353737" y="689928"/>
                  </a:lnTo>
                  <a:lnTo>
                    <a:pt x="1340048" y="672466"/>
                  </a:lnTo>
                  <a:lnTo>
                    <a:pt x="1325087" y="655003"/>
                  </a:lnTo>
                  <a:lnTo>
                    <a:pt x="1308852" y="637541"/>
                  </a:lnTo>
                  <a:lnTo>
                    <a:pt x="1291981" y="620396"/>
                  </a:lnTo>
                  <a:lnTo>
                    <a:pt x="1278611" y="607061"/>
                  </a:lnTo>
                  <a:lnTo>
                    <a:pt x="1264923" y="594361"/>
                  </a:lnTo>
                  <a:lnTo>
                    <a:pt x="1251235" y="582296"/>
                  </a:lnTo>
                  <a:lnTo>
                    <a:pt x="1238184" y="570866"/>
                  </a:lnTo>
                  <a:lnTo>
                    <a:pt x="1224814" y="560388"/>
                  </a:lnTo>
                  <a:lnTo>
                    <a:pt x="1212081" y="550228"/>
                  </a:lnTo>
                  <a:lnTo>
                    <a:pt x="1199348" y="541021"/>
                  </a:lnTo>
                  <a:lnTo>
                    <a:pt x="1187252" y="532448"/>
                  </a:lnTo>
                  <a:lnTo>
                    <a:pt x="1175155" y="524511"/>
                  </a:lnTo>
                  <a:lnTo>
                    <a:pt x="1163059" y="516573"/>
                  </a:lnTo>
                  <a:lnTo>
                    <a:pt x="1151917" y="509588"/>
                  </a:lnTo>
                  <a:lnTo>
                    <a:pt x="1140776" y="502921"/>
                  </a:lnTo>
                  <a:lnTo>
                    <a:pt x="1129953" y="496888"/>
                  </a:lnTo>
                  <a:lnTo>
                    <a:pt x="1119766" y="491808"/>
                  </a:lnTo>
                  <a:lnTo>
                    <a:pt x="1109580" y="486411"/>
                  </a:lnTo>
                  <a:lnTo>
                    <a:pt x="1100030" y="481966"/>
                  </a:lnTo>
                  <a:lnTo>
                    <a:pt x="1082522" y="474028"/>
                  </a:lnTo>
                  <a:lnTo>
                    <a:pt x="1066287" y="467678"/>
                  </a:lnTo>
                  <a:lnTo>
                    <a:pt x="1052599" y="462598"/>
                  </a:lnTo>
                  <a:lnTo>
                    <a:pt x="1040821" y="459106"/>
                  </a:lnTo>
                  <a:lnTo>
                    <a:pt x="1031590" y="456248"/>
                  </a:lnTo>
                  <a:lnTo>
                    <a:pt x="1024905" y="454343"/>
                  </a:lnTo>
                  <a:lnTo>
                    <a:pt x="1019175" y="453391"/>
                  </a:lnTo>
                  <a:lnTo>
                    <a:pt x="1084432" y="388938"/>
                  </a:lnTo>
                  <a:close/>
                  <a:moveTo>
                    <a:pt x="1213168" y="238125"/>
                  </a:moveTo>
                  <a:lnTo>
                    <a:pt x="1218883" y="238125"/>
                  </a:lnTo>
                  <a:lnTo>
                    <a:pt x="1226186" y="238759"/>
                  </a:lnTo>
                  <a:lnTo>
                    <a:pt x="1236028" y="239709"/>
                  </a:lnTo>
                  <a:lnTo>
                    <a:pt x="1248411" y="242245"/>
                  </a:lnTo>
                  <a:lnTo>
                    <a:pt x="1263016" y="245414"/>
                  </a:lnTo>
                  <a:lnTo>
                    <a:pt x="1270953" y="247315"/>
                  </a:lnTo>
                  <a:lnTo>
                    <a:pt x="1280161" y="249850"/>
                  </a:lnTo>
                  <a:lnTo>
                    <a:pt x="1289051" y="253020"/>
                  </a:lnTo>
                  <a:lnTo>
                    <a:pt x="1298893" y="256506"/>
                  </a:lnTo>
                  <a:lnTo>
                    <a:pt x="1309053" y="260625"/>
                  </a:lnTo>
                  <a:lnTo>
                    <a:pt x="1319848" y="264745"/>
                  </a:lnTo>
                  <a:lnTo>
                    <a:pt x="1330961" y="269816"/>
                  </a:lnTo>
                  <a:lnTo>
                    <a:pt x="1342391" y="275203"/>
                  </a:lnTo>
                  <a:lnTo>
                    <a:pt x="1354456" y="281541"/>
                  </a:lnTo>
                  <a:lnTo>
                    <a:pt x="1366838" y="288196"/>
                  </a:lnTo>
                  <a:lnTo>
                    <a:pt x="1379538" y="295802"/>
                  </a:lnTo>
                  <a:lnTo>
                    <a:pt x="1392873" y="303725"/>
                  </a:lnTo>
                  <a:lnTo>
                    <a:pt x="1405891" y="312598"/>
                  </a:lnTo>
                  <a:lnTo>
                    <a:pt x="1419861" y="322422"/>
                  </a:lnTo>
                  <a:lnTo>
                    <a:pt x="1433831" y="332880"/>
                  </a:lnTo>
                  <a:lnTo>
                    <a:pt x="1448436" y="344289"/>
                  </a:lnTo>
                  <a:lnTo>
                    <a:pt x="1463041" y="356332"/>
                  </a:lnTo>
                  <a:lnTo>
                    <a:pt x="1477963" y="369325"/>
                  </a:lnTo>
                  <a:lnTo>
                    <a:pt x="1492886" y="383269"/>
                  </a:lnTo>
                  <a:lnTo>
                    <a:pt x="1508126" y="398164"/>
                  </a:lnTo>
                  <a:lnTo>
                    <a:pt x="1523366" y="413692"/>
                  </a:lnTo>
                  <a:lnTo>
                    <a:pt x="1537653" y="428587"/>
                  </a:lnTo>
                  <a:lnTo>
                    <a:pt x="1550353" y="443481"/>
                  </a:lnTo>
                  <a:lnTo>
                    <a:pt x="1562418" y="458376"/>
                  </a:lnTo>
                  <a:lnTo>
                    <a:pt x="1573848" y="472637"/>
                  </a:lnTo>
                  <a:lnTo>
                    <a:pt x="1583691" y="486264"/>
                  </a:lnTo>
                  <a:lnTo>
                    <a:pt x="1593216" y="499891"/>
                  </a:lnTo>
                  <a:lnTo>
                    <a:pt x="1601471" y="512884"/>
                  </a:lnTo>
                  <a:lnTo>
                    <a:pt x="1609091" y="525878"/>
                  </a:lnTo>
                  <a:lnTo>
                    <a:pt x="1616076" y="538237"/>
                  </a:lnTo>
                  <a:lnTo>
                    <a:pt x="1622108" y="549963"/>
                  </a:lnTo>
                  <a:lnTo>
                    <a:pt x="1627823" y="561371"/>
                  </a:lnTo>
                  <a:lnTo>
                    <a:pt x="1632268" y="572780"/>
                  </a:lnTo>
                  <a:lnTo>
                    <a:pt x="1636713" y="583238"/>
                  </a:lnTo>
                  <a:lnTo>
                    <a:pt x="1640206" y="593379"/>
                  </a:lnTo>
                  <a:lnTo>
                    <a:pt x="1643699" y="603203"/>
                  </a:lnTo>
                  <a:lnTo>
                    <a:pt x="1646239" y="612077"/>
                  </a:lnTo>
                  <a:lnTo>
                    <a:pt x="1648143" y="620633"/>
                  </a:lnTo>
                  <a:lnTo>
                    <a:pt x="1650049" y="628873"/>
                  </a:lnTo>
                  <a:lnTo>
                    <a:pt x="1651636" y="636478"/>
                  </a:lnTo>
                  <a:lnTo>
                    <a:pt x="1652589" y="643767"/>
                  </a:lnTo>
                  <a:lnTo>
                    <a:pt x="1653541" y="650422"/>
                  </a:lnTo>
                  <a:lnTo>
                    <a:pt x="1654176" y="661514"/>
                  </a:lnTo>
                  <a:lnTo>
                    <a:pt x="1654176" y="670705"/>
                  </a:lnTo>
                  <a:lnTo>
                    <a:pt x="1653859" y="677043"/>
                  </a:lnTo>
                  <a:lnTo>
                    <a:pt x="1652906" y="682747"/>
                  </a:lnTo>
                  <a:lnTo>
                    <a:pt x="1588136" y="747713"/>
                  </a:lnTo>
                  <a:lnTo>
                    <a:pt x="1585596" y="733769"/>
                  </a:lnTo>
                  <a:lnTo>
                    <a:pt x="1582421" y="719508"/>
                  </a:lnTo>
                  <a:lnTo>
                    <a:pt x="1578293" y="704297"/>
                  </a:lnTo>
                  <a:lnTo>
                    <a:pt x="1572896" y="689085"/>
                  </a:lnTo>
                  <a:lnTo>
                    <a:pt x="1566546" y="672923"/>
                  </a:lnTo>
                  <a:lnTo>
                    <a:pt x="1559561" y="656761"/>
                  </a:lnTo>
                  <a:lnTo>
                    <a:pt x="1550671" y="639964"/>
                  </a:lnTo>
                  <a:lnTo>
                    <a:pt x="1541463" y="622534"/>
                  </a:lnTo>
                  <a:lnTo>
                    <a:pt x="1531303" y="605105"/>
                  </a:lnTo>
                  <a:lnTo>
                    <a:pt x="1519556" y="587358"/>
                  </a:lnTo>
                  <a:lnTo>
                    <a:pt x="1507173" y="569294"/>
                  </a:lnTo>
                  <a:lnTo>
                    <a:pt x="1493521" y="551230"/>
                  </a:lnTo>
                  <a:lnTo>
                    <a:pt x="1479233" y="533166"/>
                  </a:lnTo>
                  <a:lnTo>
                    <a:pt x="1463676" y="514786"/>
                  </a:lnTo>
                  <a:lnTo>
                    <a:pt x="1446848" y="497039"/>
                  </a:lnTo>
                  <a:lnTo>
                    <a:pt x="1429386" y="478975"/>
                  </a:lnTo>
                  <a:lnTo>
                    <a:pt x="1415098" y="465031"/>
                  </a:lnTo>
                  <a:lnTo>
                    <a:pt x="1400811" y="451721"/>
                  </a:lnTo>
                  <a:lnTo>
                    <a:pt x="1386841" y="439362"/>
                  </a:lnTo>
                  <a:lnTo>
                    <a:pt x="1372871" y="427636"/>
                  </a:lnTo>
                  <a:lnTo>
                    <a:pt x="1359536" y="416544"/>
                  </a:lnTo>
                  <a:lnTo>
                    <a:pt x="1345883" y="406086"/>
                  </a:lnTo>
                  <a:lnTo>
                    <a:pt x="1332548" y="396262"/>
                  </a:lnTo>
                  <a:lnTo>
                    <a:pt x="1319848" y="387389"/>
                  </a:lnTo>
                  <a:lnTo>
                    <a:pt x="1307148" y="378832"/>
                  </a:lnTo>
                  <a:lnTo>
                    <a:pt x="1295083" y="370909"/>
                  </a:lnTo>
                  <a:lnTo>
                    <a:pt x="1283018" y="363620"/>
                  </a:lnTo>
                  <a:lnTo>
                    <a:pt x="1271271" y="356648"/>
                  </a:lnTo>
                  <a:lnTo>
                    <a:pt x="1260158" y="350627"/>
                  </a:lnTo>
                  <a:lnTo>
                    <a:pt x="1249681" y="344606"/>
                  </a:lnTo>
                  <a:lnTo>
                    <a:pt x="1239203" y="339219"/>
                  </a:lnTo>
                  <a:lnTo>
                    <a:pt x="1229361" y="334782"/>
                  </a:lnTo>
                  <a:lnTo>
                    <a:pt x="1210628" y="326542"/>
                  </a:lnTo>
                  <a:lnTo>
                    <a:pt x="1193801" y="319887"/>
                  </a:lnTo>
                  <a:lnTo>
                    <a:pt x="1179513" y="314500"/>
                  </a:lnTo>
                  <a:lnTo>
                    <a:pt x="1167766" y="310697"/>
                  </a:lnTo>
                  <a:lnTo>
                    <a:pt x="1157923" y="307845"/>
                  </a:lnTo>
                  <a:lnTo>
                    <a:pt x="1150621" y="306260"/>
                  </a:lnTo>
                  <a:lnTo>
                    <a:pt x="1144588" y="304992"/>
                  </a:lnTo>
                  <a:lnTo>
                    <a:pt x="1213168" y="238125"/>
                  </a:lnTo>
                  <a:close/>
                  <a:moveTo>
                    <a:pt x="1555569" y="0"/>
                  </a:moveTo>
                  <a:lnTo>
                    <a:pt x="1566687" y="0"/>
                  </a:lnTo>
                  <a:lnTo>
                    <a:pt x="1578441" y="0"/>
                  </a:lnTo>
                  <a:lnTo>
                    <a:pt x="1589876" y="1272"/>
                  </a:lnTo>
                  <a:lnTo>
                    <a:pt x="1601948" y="2862"/>
                  </a:lnTo>
                  <a:lnTo>
                    <a:pt x="1614337" y="5088"/>
                  </a:lnTo>
                  <a:lnTo>
                    <a:pt x="1627043" y="7950"/>
                  </a:lnTo>
                  <a:lnTo>
                    <a:pt x="1640385" y="11766"/>
                  </a:lnTo>
                  <a:lnTo>
                    <a:pt x="1653409" y="16218"/>
                  </a:lnTo>
                  <a:lnTo>
                    <a:pt x="1667386" y="21624"/>
                  </a:lnTo>
                  <a:lnTo>
                    <a:pt x="1681363" y="27984"/>
                  </a:lnTo>
                  <a:lnTo>
                    <a:pt x="1695976" y="35298"/>
                  </a:lnTo>
                  <a:lnTo>
                    <a:pt x="1710588" y="42930"/>
                  </a:lnTo>
                  <a:lnTo>
                    <a:pt x="1725836" y="52152"/>
                  </a:lnTo>
                  <a:lnTo>
                    <a:pt x="1741084" y="62010"/>
                  </a:lnTo>
                  <a:lnTo>
                    <a:pt x="1756649" y="72822"/>
                  </a:lnTo>
                  <a:lnTo>
                    <a:pt x="1772850" y="84588"/>
                  </a:lnTo>
                  <a:lnTo>
                    <a:pt x="1789051" y="97626"/>
                  </a:lnTo>
                  <a:lnTo>
                    <a:pt x="1804617" y="111300"/>
                  </a:lnTo>
                  <a:lnTo>
                    <a:pt x="1819547" y="124656"/>
                  </a:lnTo>
                  <a:lnTo>
                    <a:pt x="1832571" y="138330"/>
                  </a:lnTo>
                  <a:lnTo>
                    <a:pt x="1844642" y="151686"/>
                  </a:lnTo>
                  <a:lnTo>
                    <a:pt x="1856078" y="165042"/>
                  </a:lnTo>
                  <a:lnTo>
                    <a:pt x="1865608" y="178398"/>
                  </a:lnTo>
                  <a:lnTo>
                    <a:pt x="1874502" y="191755"/>
                  </a:lnTo>
                  <a:lnTo>
                    <a:pt x="1881809" y="204475"/>
                  </a:lnTo>
                  <a:lnTo>
                    <a:pt x="1888797" y="217831"/>
                  </a:lnTo>
                  <a:lnTo>
                    <a:pt x="1894197" y="230869"/>
                  </a:lnTo>
                  <a:lnTo>
                    <a:pt x="1898962" y="243907"/>
                  </a:lnTo>
                  <a:lnTo>
                    <a:pt x="1902457" y="256309"/>
                  </a:lnTo>
                  <a:lnTo>
                    <a:pt x="1905633" y="268711"/>
                  </a:lnTo>
                  <a:lnTo>
                    <a:pt x="1907857" y="281113"/>
                  </a:lnTo>
                  <a:lnTo>
                    <a:pt x="1908810" y="293197"/>
                  </a:lnTo>
                  <a:lnTo>
                    <a:pt x="1909763" y="305281"/>
                  </a:lnTo>
                  <a:lnTo>
                    <a:pt x="1909763" y="316729"/>
                  </a:lnTo>
                  <a:lnTo>
                    <a:pt x="1908492" y="328177"/>
                  </a:lnTo>
                  <a:lnTo>
                    <a:pt x="1907539" y="339307"/>
                  </a:lnTo>
                  <a:lnTo>
                    <a:pt x="1905316" y="350437"/>
                  </a:lnTo>
                  <a:lnTo>
                    <a:pt x="1902457" y="360931"/>
                  </a:lnTo>
                  <a:lnTo>
                    <a:pt x="1899598" y="371425"/>
                  </a:lnTo>
                  <a:lnTo>
                    <a:pt x="1895786" y="381601"/>
                  </a:lnTo>
                  <a:lnTo>
                    <a:pt x="1891656" y="391459"/>
                  </a:lnTo>
                  <a:lnTo>
                    <a:pt x="1887527" y="400681"/>
                  </a:lnTo>
                  <a:lnTo>
                    <a:pt x="1882762" y="409903"/>
                  </a:lnTo>
                  <a:lnTo>
                    <a:pt x="1877361" y="418490"/>
                  </a:lnTo>
                  <a:lnTo>
                    <a:pt x="1871643" y="426758"/>
                  </a:lnTo>
                  <a:lnTo>
                    <a:pt x="1865925" y="434708"/>
                  </a:lnTo>
                  <a:lnTo>
                    <a:pt x="1860208" y="442340"/>
                  </a:lnTo>
                  <a:lnTo>
                    <a:pt x="1854172" y="449336"/>
                  </a:lnTo>
                  <a:lnTo>
                    <a:pt x="1847501" y="456014"/>
                  </a:lnTo>
                  <a:lnTo>
                    <a:pt x="1841783" y="463328"/>
                  </a:lnTo>
                  <a:lnTo>
                    <a:pt x="1830983" y="476048"/>
                  </a:lnTo>
                  <a:lnTo>
                    <a:pt x="1801122" y="514208"/>
                  </a:lnTo>
                  <a:lnTo>
                    <a:pt x="1764909" y="560636"/>
                  </a:lnTo>
                  <a:lnTo>
                    <a:pt x="1730283" y="604838"/>
                  </a:lnTo>
                  <a:lnTo>
                    <a:pt x="1729648" y="593708"/>
                  </a:lnTo>
                  <a:lnTo>
                    <a:pt x="1728377" y="581306"/>
                  </a:lnTo>
                  <a:lnTo>
                    <a:pt x="1726471" y="567632"/>
                  </a:lnTo>
                  <a:lnTo>
                    <a:pt x="1723930" y="553322"/>
                  </a:lnTo>
                  <a:lnTo>
                    <a:pt x="1720118" y="537740"/>
                  </a:lnTo>
                  <a:lnTo>
                    <a:pt x="1715353" y="521840"/>
                  </a:lnTo>
                  <a:lnTo>
                    <a:pt x="1712494" y="513254"/>
                  </a:lnTo>
                  <a:lnTo>
                    <a:pt x="1709318" y="504668"/>
                  </a:lnTo>
                  <a:lnTo>
                    <a:pt x="1705823" y="496082"/>
                  </a:lnTo>
                  <a:lnTo>
                    <a:pt x="1702011" y="487178"/>
                  </a:lnTo>
                  <a:lnTo>
                    <a:pt x="1697882" y="477638"/>
                  </a:lnTo>
                  <a:lnTo>
                    <a:pt x="1693117" y="468098"/>
                  </a:lnTo>
                  <a:lnTo>
                    <a:pt x="1688034" y="458876"/>
                  </a:lnTo>
                  <a:lnTo>
                    <a:pt x="1682952" y="449018"/>
                  </a:lnTo>
                  <a:lnTo>
                    <a:pt x="1677234" y="439160"/>
                  </a:lnTo>
                  <a:lnTo>
                    <a:pt x="1670881" y="428984"/>
                  </a:lnTo>
                  <a:lnTo>
                    <a:pt x="1664527" y="418808"/>
                  </a:lnTo>
                  <a:lnTo>
                    <a:pt x="1657221" y="408631"/>
                  </a:lnTo>
                  <a:lnTo>
                    <a:pt x="1649915" y="398137"/>
                  </a:lnTo>
                  <a:lnTo>
                    <a:pt x="1641973" y="387643"/>
                  </a:lnTo>
                  <a:lnTo>
                    <a:pt x="1633079" y="376831"/>
                  </a:lnTo>
                  <a:lnTo>
                    <a:pt x="1624184" y="365701"/>
                  </a:lnTo>
                  <a:lnTo>
                    <a:pt x="1614337" y="354889"/>
                  </a:lnTo>
                  <a:lnTo>
                    <a:pt x="1604489" y="343441"/>
                  </a:lnTo>
                  <a:lnTo>
                    <a:pt x="1593688" y="332311"/>
                  </a:lnTo>
                  <a:lnTo>
                    <a:pt x="1582570" y="320863"/>
                  </a:lnTo>
                  <a:lnTo>
                    <a:pt x="1571134" y="310051"/>
                  </a:lnTo>
                  <a:lnTo>
                    <a:pt x="1559381" y="299239"/>
                  </a:lnTo>
                  <a:lnTo>
                    <a:pt x="1548263" y="289381"/>
                  </a:lnTo>
                  <a:lnTo>
                    <a:pt x="1536827" y="279523"/>
                  </a:lnTo>
                  <a:lnTo>
                    <a:pt x="1525709" y="270619"/>
                  </a:lnTo>
                  <a:lnTo>
                    <a:pt x="1514590" y="262351"/>
                  </a:lnTo>
                  <a:lnTo>
                    <a:pt x="1503472" y="254083"/>
                  </a:lnTo>
                  <a:lnTo>
                    <a:pt x="1492672" y="246451"/>
                  </a:lnTo>
                  <a:lnTo>
                    <a:pt x="1481871" y="239137"/>
                  </a:lnTo>
                  <a:lnTo>
                    <a:pt x="1471388" y="232777"/>
                  </a:lnTo>
                  <a:lnTo>
                    <a:pt x="1460905" y="226417"/>
                  </a:lnTo>
                  <a:lnTo>
                    <a:pt x="1450740" y="220693"/>
                  </a:lnTo>
                  <a:lnTo>
                    <a:pt x="1440575" y="215287"/>
                  </a:lnTo>
                  <a:lnTo>
                    <a:pt x="1430410" y="210199"/>
                  </a:lnTo>
                  <a:lnTo>
                    <a:pt x="1420562" y="205747"/>
                  </a:lnTo>
                  <a:lnTo>
                    <a:pt x="1411350" y="201613"/>
                  </a:lnTo>
                  <a:lnTo>
                    <a:pt x="1401820" y="197479"/>
                  </a:lnTo>
                  <a:lnTo>
                    <a:pt x="1392925" y="193981"/>
                  </a:lnTo>
                  <a:lnTo>
                    <a:pt x="1375136" y="187620"/>
                  </a:lnTo>
                  <a:lnTo>
                    <a:pt x="1358300" y="182850"/>
                  </a:lnTo>
                  <a:lnTo>
                    <a:pt x="1342417" y="178716"/>
                  </a:lnTo>
                  <a:lnTo>
                    <a:pt x="1327805" y="175536"/>
                  </a:lnTo>
                  <a:lnTo>
                    <a:pt x="1314145" y="173310"/>
                  </a:lnTo>
                  <a:lnTo>
                    <a:pt x="1301756" y="171720"/>
                  </a:lnTo>
                  <a:lnTo>
                    <a:pt x="1290638" y="171084"/>
                  </a:lnTo>
                  <a:lnTo>
                    <a:pt x="1330346" y="138966"/>
                  </a:lnTo>
                  <a:lnTo>
                    <a:pt x="1370689" y="105894"/>
                  </a:lnTo>
                  <a:lnTo>
                    <a:pt x="1405950" y="76638"/>
                  </a:lnTo>
                  <a:lnTo>
                    <a:pt x="1419609" y="64554"/>
                  </a:lnTo>
                  <a:lnTo>
                    <a:pt x="1429774" y="55650"/>
                  </a:lnTo>
                  <a:lnTo>
                    <a:pt x="1435810" y="49926"/>
                  </a:lnTo>
                  <a:lnTo>
                    <a:pt x="1442163" y="44520"/>
                  </a:lnTo>
                  <a:lnTo>
                    <a:pt x="1448834" y="39432"/>
                  </a:lnTo>
                  <a:lnTo>
                    <a:pt x="1455505" y="34026"/>
                  </a:lnTo>
                  <a:lnTo>
                    <a:pt x="1463129" y="29256"/>
                  </a:lnTo>
                  <a:lnTo>
                    <a:pt x="1470753" y="24486"/>
                  </a:lnTo>
                  <a:lnTo>
                    <a:pt x="1479012" y="20352"/>
                  </a:lnTo>
                  <a:lnTo>
                    <a:pt x="1487271" y="16218"/>
                  </a:lnTo>
                  <a:lnTo>
                    <a:pt x="1495848" y="13038"/>
                  </a:lnTo>
                  <a:lnTo>
                    <a:pt x="1505378" y="9540"/>
                  </a:lnTo>
                  <a:lnTo>
                    <a:pt x="1514590" y="6996"/>
                  </a:lnTo>
                  <a:lnTo>
                    <a:pt x="1524438" y="4770"/>
                  </a:lnTo>
                  <a:lnTo>
                    <a:pt x="1534285" y="2544"/>
                  </a:lnTo>
                  <a:lnTo>
                    <a:pt x="1544768" y="1272"/>
                  </a:lnTo>
                  <a:lnTo>
                    <a:pt x="155556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FFFFFF"/>
                </a:solidFill>
                <a:latin typeface="Arial" panose="020B0604020202020204"/>
                <a:ea typeface="宋体" panose="02010600030101010101" pitchFamily="2" charset="-122"/>
              </a:endParaRPr>
            </a:p>
          </p:txBody>
        </p:sp>
      </p:grpSp>
      <p:sp>
        <p:nvSpPr>
          <p:cNvPr id="13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2031080" y="2141892"/>
            <a:ext cx="4930862" cy="2180987"/>
          </a:xfrm>
        </p:spPr>
        <p:txBody>
          <a:bodyPr>
            <a:noAutofit/>
          </a:bodyPr>
          <a:lstStyle>
            <a:lvl1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3B224-6B0D-42C1-AF49-1A8C5DF01C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592C5A-A6BC-4367-8FC9-013878D310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57505" indent="-357505">
              <a:buSzPct val="100000"/>
              <a:buFont typeface="Wingdings" panose="05000000000000000000" pitchFamily="2" charset="2"/>
              <a:buChar char="±"/>
              <a:defRPr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BAE4F9-A03E-479D-BDB3-547B3507E8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D48F3-4360-4463-AE41-763859B887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5776" y="2718974"/>
            <a:ext cx="6996110" cy="957127"/>
          </a:xfrm>
        </p:spPr>
        <p:txBody>
          <a:bodyPr anchor="b"/>
          <a:lstStyle>
            <a:lvl1pPr>
              <a:defRPr sz="4000" b="0">
                <a:solidFill>
                  <a:schemeClr val="accent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5776" y="3868555"/>
            <a:ext cx="6996110" cy="618262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0E743-DCE8-41BD-91D0-78EE4B4396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BA375-1022-4A85-83C0-63730A00F5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2A3C0-BF59-42A8-9D73-67BC2DF273F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4891A-2182-4F01-8131-219B8B3EEA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077F1-376C-49FD-8AEA-8720F758B9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B2EE2-BF5A-444D-8646-8DD6B29815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1BC0D0-4E43-448B-8C3A-351EFE7AAD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B0CB-3398-455B-AF61-6453928023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3F424-E741-4862-A3AE-98EA49F9EE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82187-EF23-4BBA-9E60-A625199141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8BE06-31F6-4020-B07F-FB7093361E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F1C6D-40A3-4CC5-B4DB-9DA2A4E29E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77C33-E426-482E-AC97-518D79CDC6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C11D8-474B-444F-BB90-C616D6635D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wave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813B224-6B0D-42C1-AF49-1A8C5DF01C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A6A6A6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5592C5A-A6BC-4367-8FC9-013878D31019}" type="slidenum">
              <a:rPr lang="zh-CN" altLang="en-US" smtClean="0"/>
            </a:fld>
            <a:endParaRPr lang="zh-CN" altLang="en-US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784350"/>
            <a:ext cx="805815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606425" y="942975"/>
            <a:ext cx="8080375" cy="68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31" name="Forme libre 6"/>
          <p:cNvSpPr/>
          <p:nvPr/>
        </p:nvSpPr>
        <p:spPr bwMode="auto">
          <a:xfrm>
            <a:off x="-9525" y="-7938"/>
            <a:ext cx="9163050" cy="1041401"/>
          </a:xfrm>
          <a:custGeom>
            <a:avLst/>
            <a:gdLst>
              <a:gd name="T0" fmla="*/ 2147483646 w 5772"/>
              <a:gd name="T1" fmla="*/ 2147483646 h 656"/>
              <a:gd name="T2" fmla="*/ 2147483646 w 5772"/>
              <a:gd name="T3" fmla="*/ 0 h 656"/>
              <a:gd name="T4" fmla="*/ 2147483646 w 5772"/>
              <a:gd name="T5" fmla="*/ 2147483646 h 656"/>
              <a:gd name="T6" fmla="*/ 2147483646 w 5772"/>
              <a:gd name="T7" fmla="*/ 2147483646 h 656"/>
              <a:gd name="T8" fmla="*/ 2147483646 w 5772"/>
              <a:gd name="T9" fmla="*/ 2147483646 h 656"/>
              <a:gd name="T10" fmla="*/ 2147483646 w 5772"/>
              <a:gd name="T11" fmla="*/ 2147483646 h 656"/>
              <a:gd name="T12" fmla="*/ 2147483646 w 5772"/>
              <a:gd name="T13" fmla="*/ 2147483646 h 656"/>
              <a:gd name="T14" fmla="*/ 0 w 5772"/>
              <a:gd name="T15" fmla="*/ 2147483646 h 656"/>
              <a:gd name="T16" fmla="*/ 2147483646 w 5772"/>
              <a:gd name="T17" fmla="*/ 2147483646 h 6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772"/>
              <a:gd name="T28" fmla="*/ 0 h 656"/>
              <a:gd name="T29" fmla="*/ 5772 w 5772"/>
              <a:gd name="T30" fmla="*/ 656 h 65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 rotWithShape="0">
            <a:gsLst>
              <a:gs pos="0">
                <a:srgbClr val="BF7825">
                  <a:alpha val="45000"/>
                </a:srgbClr>
              </a:gs>
              <a:gs pos="100000">
                <a:srgbClr val="FFC400">
                  <a:alpha val="54999"/>
                </a:srgb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3" name="Forme libre 7"/>
          <p:cNvSpPr/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E7BC29">
                  <a:shade val="50000"/>
                  <a:alpha val="30000"/>
                  <a:satMod val="130000"/>
                </a:srgbClr>
              </a:gs>
              <a:gs pos="80000">
                <a:srgbClr val="F3A447">
                  <a:shade val="75000"/>
                  <a:alpha val="45000"/>
                  <a:satMod val="140000"/>
                </a:srgb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zh-CN" kern="0" smtClean="0">
              <a:solidFill>
                <a:prstClr val="black"/>
              </a:solidFill>
              <a:latin typeface="Constantia" panose="02030602050306030303" pitchFamily="18" charset="0"/>
            </a:endParaRPr>
          </a:p>
        </p:txBody>
      </p:sp>
      <p:grpSp>
        <p:nvGrpSpPr>
          <p:cNvPr id="1035" name="Groupe 1"/>
          <p:cNvGrpSpPr/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55" name="Forme libre 11"/>
            <p:cNvSpPr/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rgbClr val="E7BC29">
                      <a:shade val="75000"/>
                    </a:srgbClr>
                  </a:gs>
                  <a:gs pos="86000">
                    <a:sysClr val="windowText" lastClr="000000">
                      <a:alpha val="29000"/>
                    </a:sysClr>
                  </a:gs>
                  <a:gs pos="16000">
                    <a:srgbClr val="F3A447">
                      <a:shade val="75000"/>
                      <a:alpha val="56000"/>
                    </a:srgb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 altLang="zh-CN" kern="0">
                <a:solidFill>
                  <a:prstClr val="black"/>
                </a:solidFill>
                <a:latin typeface="Constantia" panose="02030602050306030303" pitchFamily="18" charset="0"/>
              </a:endParaRPr>
            </a:p>
          </p:txBody>
        </p:sp>
        <p:sp>
          <p:nvSpPr>
            <p:cNvPr id="56" name="Forme libre 12"/>
            <p:cNvSpPr/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rgbClr val="D092A7"/>
                  </a:gs>
                  <a:gs pos="44000">
                    <a:srgbClr val="A5B592"/>
                  </a:gs>
                  <a:gs pos="33000">
                    <a:srgbClr val="F3A447">
                      <a:alpha val="56000"/>
                    </a:srgb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 altLang="zh-CN" kern="0">
                <a:solidFill>
                  <a:prstClr val="black"/>
                </a:solidFill>
                <a:latin typeface="Constantia" panose="02030602050306030303" pitchFamily="18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kern="1200">
          <a:solidFill>
            <a:srgbClr val="FF0000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FF0000"/>
          </a:solidFill>
          <a:latin typeface="黑体" panose="02010609060101010101" pitchFamily="49" charset="-122"/>
          <a:ea typeface="黑体" panose="02010609060101010101" pitchFamily="49" charset="-122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FF0000"/>
          </a:solidFill>
          <a:latin typeface="黑体" panose="02010609060101010101" pitchFamily="49" charset="-122"/>
          <a:ea typeface="黑体" panose="02010609060101010101" pitchFamily="49" charset="-122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FF0000"/>
          </a:solidFill>
          <a:latin typeface="黑体" panose="02010609060101010101" pitchFamily="49" charset="-122"/>
          <a:ea typeface="黑体" panose="02010609060101010101" pitchFamily="49" charset="-122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FF0000"/>
          </a:solidFill>
          <a:latin typeface="黑体" panose="02010609060101010101" pitchFamily="49" charset="-122"/>
          <a:ea typeface="黑体" panose="02010609060101010101" pitchFamily="49" charset="-122"/>
        </a:defRPr>
      </a:lvl5pPr>
      <a:lvl6pPr marL="457200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FF0000"/>
          </a:solidFill>
          <a:latin typeface="黑体" panose="02010609060101010101" pitchFamily="49" charset="-122"/>
          <a:ea typeface="黑体" panose="02010609060101010101" pitchFamily="49" charset="-122"/>
        </a:defRPr>
      </a:lvl6pPr>
      <a:lvl7pPr marL="914400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FF0000"/>
          </a:solidFill>
          <a:latin typeface="黑体" panose="02010609060101010101" pitchFamily="49" charset="-122"/>
          <a:ea typeface="黑体" panose="02010609060101010101" pitchFamily="49" charset="-122"/>
        </a:defRPr>
      </a:lvl7pPr>
      <a:lvl8pPr marL="1371600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FF0000"/>
          </a:solidFill>
          <a:latin typeface="黑体" panose="02010609060101010101" pitchFamily="49" charset="-122"/>
          <a:ea typeface="黑体" panose="02010609060101010101" pitchFamily="49" charset="-122"/>
        </a:defRPr>
      </a:lvl8pPr>
      <a:lvl9pPr marL="1828800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FF0000"/>
          </a:solidFill>
          <a:latin typeface="黑体" panose="02010609060101010101" pitchFamily="49" charset="-122"/>
          <a:ea typeface="黑体" panose="02010609060101010101" pitchFamily="49" charset="-122"/>
        </a:defRPr>
      </a:lvl9pPr>
    </p:titleStyle>
    <p:bodyStyle>
      <a:lvl1pPr marL="357505" indent="-357505" algn="l" rtl="0" eaLnBrk="1" fontAlgn="base" hangingPunct="1">
        <a:lnSpc>
          <a:spcPct val="90000"/>
        </a:lnSpc>
        <a:spcBef>
          <a:spcPts val="1800"/>
        </a:spcBef>
        <a:spcAft>
          <a:spcPct val="0"/>
        </a:spcAft>
        <a:buClr>
          <a:srgbClr val="6D514A"/>
        </a:buClr>
        <a:buSzPct val="90000"/>
        <a:buFont typeface="Wingdings" panose="05000000000000000000" pitchFamily="2" charset="2"/>
        <a:buChar char="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357505" indent="-357505" algn="l" rtl="0" eaLnBrk="1" fontAlgn="base" hangingPunct="1">
        <a:lnSpc>
          <a:spcPct val="120000"/>
        </a:lnSpc>
        <a:spcBef>
          <a:spcPct val="0"/>
        </a:spcBef>
        <a:spcAft>
          <a:spcPct val="0"/>
        </a:spcAft>
        <a:buFont typeface="Calibri" panose="020F0502020204030204" pitchFamily="34" charset="0"/>
        <a:buChar char=" 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7F7F7F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7F7F7F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7F7F7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3"/>
          <p:cNvSpPr txBox="1">
            <a:spLocks noChangeArrowheads="1"/>
          </p:cNvSpPr>
          <p:nvPr/>
        </p:nvSpPr>
        <p:spPr bwMode="auto">
          <a:xfrm>
            <a:off x="571500" y="692696"/>
            <a:ext cx="81438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冀教版六年级数学下册第二单元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357188" y="2085975"/>
            <a:ext cx="85725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大宋简" pitchFamily="49" charset="-122"/>
                <a:ea typeface="汉仪大宋简" pitchFamily="49" charset="-122"/>
              </a:rPr>
              <a:t>画图表示正比例的量</a:t>
            </a:r>
            <a:endParaRPr lang="zh-CN" alt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大宋简" pitchFamily="49" charset="-122"/>
              <a:ea typeface="汉仪大宋简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3"/>
          <p:cNvSpPr txBox="1">
            <a:spLocks noChangeArrowheads="1"/>
          </p:cNvSpPr>
          <p:nvPr/>
        </p:nvSpPr>
        <p:spPr bwMode="auto">
          <a:xfrm>
            <a:off x="642938" y="1643063"/>
            <a:ext cx="75009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）估计一下：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3.5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小时大约行驶多少千米？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6.5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小时呢？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267" name="TextBox 4"/>
          <p:cNvSpPr txBox="1">
            <a:spLocks noChangeArrowheads="1"/>
          </p:cNvSpPr>
          <p:nvPr/>
        </p:nvSpPr>
        <p:spPr bwMode="auto">
          <a:xfrm>
            <a:off x="642938" y="3300413"/>
            <a:ext cx="62150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）自己提出问题并解答。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3"/>
          <p:cNvSpPr txBox="1">
            <a:spLocks noChangeArrowheads="1"/>
          </p:cNvSpPr>
          <p:nvPr/>
        </p:nvSpPr>
        <p:spPr bwMode="auto">
          <a:xfrm>
            <a:off x="642938" y="1643063"/>
            <a:ext cx="7500937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调查生活中一种商品的价格，并制作表格填写数据。根据数据，在附页的方格纸上画图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。 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43174" y="463616"/>
            <a:ext cx="3602268" cy="110799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教学目标</a:t>
            </a:r>
            <a:endParaRPr lang="zh-CN" altLang="en-US" sz="66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75" name="Rectangle 1"/>
          <p:cNvSpPr>
            <a:spLocks noChangeArrowheads="1"/>
          </p:cNvSpPr>
          <p:nvPr/>
        </p:nvSpPr>
        <p:spPr bwMode="auto">
          <a:xfrm>
            <a:off x="285750" y="1619250"/>
            <a:ext cx="857250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304800"/>
            <a:r>
              <a:rPr lang="en-US" altLang="zh-CN" sz="36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1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、结合具体实例，经历判断两种量是否成正比例，“在方格纸上表示数据”。并回答问题的过程。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  <a:cs typeface="宋体" panose="02010600030101010101" pitchFamily="2" charset="-122"/>
            </a:endParaRPr>
          </a:p>
          <a:p>
            <a:pPr indent="304800" eaLnBrk="0" hangingPunct="0"/>
            <a:r>
              <a:rPr lang="en-US" altLang="zh-CN" sz="36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2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、能根据给出的正比例关系的数据在方格纸上画图，能根据其中一个量的值估计另一个量的值。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  <a:cs typeface="宋体" panose="02010600030101010101" pitchFamily="2" charset="-122"/>
            </a:endParaRPr>
          </a:p>
          <a:p>
            <a:pPr indent="304800" eaLnBrk="0" hangingPunct="0"/>
            <a:r>
              <a:rPr lang="en-US" altLang="zh-CN" sz="36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3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、体会用图描述事物的直观性，认识到成正比例关系的问题可以借助画图解决。</a:t>
            </a:r>
            <a:endParaRPr lang="zh-CN" altLang="en-US" sz="48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" descr="13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54325" y="714375"/>
            <a:ext cx="30749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extBox 4"/>
          <p:cNvSpPr txBox="1">
            <a:spLocks noChangeArrowheads="1"/>
          </p:cNvSpPr>
          <p:nvPr/>
        </p:nvSpPr>
        <p:spPr bwMode="auto">
          <a:xfrm>
            <a:off x="2854325" y="857250"/>
            <a:ext cx="2286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巩固复习</a:t>
            </a:r>
            <a:endParaRPr lang="zh-CN" altLang="en-US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00" name="Text Box 2"/>
          <p:cNvSpPr txBox="1">
            <a:spLocks noChangeArrowheads="1"/>
          </p:cNvSpPr>
          <p:nvPr/>
        </p:nvSpPr>
        <p:spPr bwMode="auto">
          <a:xfrm>
            <a:off x="1028700" y="2571750"/>
            <a:ext cx="7115175" cy="70802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时间一定，</a:t>
            </a:r>
            <a:r>
              <a:rPr lang="zh-CN" altLang="en-US" sz="4000" b="1" dirty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路程</a:t>
            </a:r>
            <a:r>
              <a:rPr lang="zh-CN" altLang="en-US" sz="40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zh-CN" altLang="en-US" sz="4000" b="1" dirty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速度</a:t>
            </a:r>
            <a:r>
              <a:rPr lang="zh-CN" altLang="en-US" sz="40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01" name="Text Box 3"/>
          <p:cNvSpPr txBox="1">
            <a:spLocks noChangeArrowheads="1"/>
          </p:cNvSpPr>
          <p:nvPr/>
        </p:nvSpPr>
        <p:spPr bwMode="auto">
          <a:xfrm>
            <a:off x="990600" y="3435350"/>
            <a:ext cx="7115175" cy="70802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速度一定，</a:t>
            </a:r>
            <a:r>
              <a:rPr lang="zh-CN" altLang="en-US" sz="4000" b="1" dirty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路程</a:t>
            </a:r>
            <a:r>
              <a:rPr lang="zh-CN" altLang="en-US" sz="40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zh-CN" altLang="en-US" sz="4000" b="1" dirty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时间</a:t>
            </a:r>
            <a:r>
              <a:rPr lang="zh-CN" altLang="en-US" sz="40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en-US" sz="4000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4000" dirty="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02" name="Text Box 4"/>
          <p:cNvSpPr txBox="1">
            <a:spLocks noChangeArrowheads="1"/>
          </p:cNvSpPr>
          <p:nvPr/>
        </p:nvSpPr>
        <p:spPr bwMode="auto">
          <a:xfrm>
            <a:off x="1027113" y="4292600"/>
            <a:ext cx="7116762" cy="70802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总价一定，</a:t>
            </a:r>
            <a:r>
              <a:rPr lang="zh-CN" altLang="en-US" sz="4000" b="1" dirty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数量</a:t>
            </a:r>
            <a:r>
              <a:rPr lang="zh-CN" altLang="en-US" sz="40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zh-CN" altLang="en-US" sz="4000" b="1" dirty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单价</a:t>
            </a:r>
            <a:r>
              <a:rPr lang="zh-CN" altLang="en-US" sz="40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4000" b="1" dirty="0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03" name="Text Box 5"/>
          <p:cNvSpPr txBox="1">
            <a:spLocks noChangeArrowheads="1"/>
          </p:cNvSpPr>
          <p:nvPr/>
        </p:nvSpPr>
        <p:spPr bwMode="auto">
          <a:xfrm>
            <a:off x="990600" y="5143500"/>
            <a:ext cx="7145338" cy="70802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小方的</a:t>
            </a:r>
            <a:r>
              <a:rPr lang="zh-CN" altLang="en-US" sz="4000" b="1" dirty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身高</a:t>
            </a:r>
            <a:r>
              <a:rPr lang="zh-CN" altLang="en-US" sz="40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和他的</a:t>
            </a:r>
            <a:r>
              <a:rPr lang="zh-CN" altLang="en-US" sz="4000" b="1" dirty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年龄</a:t>
            </a:r>
            <a:r>
              <a:rPr lang="zh-CN" altLang="en-US" sz="40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4000" b="1" dirty="0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04" name="Text Box 6"/>
          <p:cNvSpPr txBox="1">
            <a:spLocks noChangeArrowheads="1"/>
          </p:cNvSpPr>
          <p:nvPr/>
        </p:nvSpPr>
        <p:spPr bwMode="auto">
          <a:xfrm>
            <a:off x="1028700" y="5997575"/>
            <a:ext cx="7105650" cy="64611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长方形的长一定，</a:t>
            </a:r>
            <a:r>
              <a:rPr lang="zh-CN" altLang="en-US" sz="3600" b="1" dirty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宽</a:t>
            </a:r>
            <a:r>
              <a:rPr lang="zh-CN" altLang="en-US" sz="36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zh-CN" altLang="en-US" sz="3600" b="1" dirty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面积</a:t>
            </a:r>
            <a:r>
              <a:rPr lang="zh-CN" altLang="en-US" sz="36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600" b="1" dirty="0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05" name="WordArt 7"/>
          <p:cNvSpPr>
            <a:spLocks noChangeArrowheads="1" noChangeShapeType="1" noTextEdit="1"/>
          </p:cNvSpPr>
          <p:nvPr/>
        </p:nvSpPr>
        <p:spPr bwMode="auto">
          <a:xfrm>
            <a:off x="1062038" y="1857375"/>
            <a:ext cx="6621462" cy="61277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2296"/>
              </a:avLst>
            </a:prstTxWarp>
          </a:bodyPr>
          <a:lstStyle/>
          <a:p>
            <a:pPr algn="ctr"/>
            <a:r>
              <a:rPr lang="zh-CN" altLang="en-US" sz="2800" b="1" kern="10" dirty="0">
                <a:ln w="9525">
                  <a:solidFill>
                    <a:srgbClr val="3333FF"/>
                  </a:solidFill>
                  <a:round/>
                </a:ln>
                <a:solidFill>
                  <a:srgbClr val="0000FF"/>
                </a:solidFill>
                <a:latin typeface="华文楷体"/>
                <a:ea typeface="华文楷体"/>
              </a:rPr>
              <a:t>判断下面两个量是否成正比例。</a:t>
            </a:r>
            <a:endParaRPr lang="zh-CN" altLang="en-US" sz="2800" b="1" kern="10" dirty="0">
              <a:ln w="9525">
                <a:solidFill>
                  <a:srgbClr val="3333FF"/>
                </a:solidFill>
                <a:round/>
              </a:ln>
              <a:solidFill>
                <a:srgbClr val="0000FF"/>
              </a:solidFill>
              <a:latin typeface="华文楷体"/>
              <a:ea typeface="华文楷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3357563" y="714375"/>
            <a:ext cx="2071687" cy="857250"/>
          </a:xfrm>
          <a:prstGeom prst="roundRect">
            <a:avLst/>
          </a:prstGeom>
          <a:solidFill>
            <a:srgbClr val="FFFF0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填空</a:t>
            </a:r>
            <a:endParaRPr lang="zh-CN" altLang="en-US" sz="5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71438" y="1500188"/>
            <a:ext cx="8929687" cy="48577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两种</a:t>
            </a:r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_________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的量，一种量变化，另一种量也随着变化，如果这两种量中</a:t>
            </a:r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_________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的两个数的</a:t>
            </a:r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_________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，这两种量就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叫做成 </a:t>
            </a:r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__________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。它们的关系叫做</a:t>
            </a:r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__________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6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928813" y="1928813"/>
            <a:ext cx="16430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相关联</a:t>
            </a:r>
            <a:endParaRPr lang="zh-CN" altLang="en-US" sz="36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42938" y="3568700"/>
            <a:ext cx="16430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相对应</a:t>
            </a:r>
            <a:endParaRPr lang="zh-CN" altLang="en-US" sz="36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714875" y="3568700"/>
            <a:ext cx="21431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比值一定</a:t>
            </a:r>
            <a:endParaRPr lang="zh-CN" altLang="en-US" sz="36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714625" y="4354513"/>
            <a:ext cx="25717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正比例的量</a:t>
            </a:r>
            <a:endParaRPr lang="zh-CN" altLang="en-US" sz="36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857250" y="5211763"/>
            <a:ext cx="30718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正比例关系</a:t>
            </a:r>
            <a:endParaRPr lang="zh-CN" altLang="en-US" sz="36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3" descr="0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28625" y="857250"/>
            <a:ext cx="762000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Box 4"/>
          <p:cNvSpPr txBox="1">
            <a:spLocks noChangeArrowheads="1"/>
          </p:cNvSpPr>
          <p:nvPr/>
        </p:nvSpPr>
        <p:spPr bwMode="auto">
          <a:xfrm>
            <a:off x="1285875" y="928688"/>
            <a:ext cx="757237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彩带每米售价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元，购买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米、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彩带分别需要多少元？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6148" name="Group 7"/>
          <p:cNvGrpSpPr/>
          <p:nvPr/>
        </p:nvGrpSpPr>
        <p:grpSpPr bwMode="auto">
          <a:xfrm>
            <a:off x="571500" y="2500313"/>
            <a:ext cx="8213725" cy="1871662"/>
            <a:chOff x="382" y="1979"/>
            <a:chExt cx="5174" cy="1179"/>
          </a:xfrm>
        </p:grpSpPr>
        <p:sp>
          <p:nvSpPr>
            <p:cNvPr id="6167" name="Text Box 8"/>
            <p:cNvSpPr txBox="1">
              <a:spLocks noChangeArrowheads="1"/>
            </p:cNvSpPr>
            <p:nvPr/>
          </p:nvSpPr>
          <p:spPr bwMode="auto">
            <a:xfrm>
              <a:off x="385" y="2069"/>
              <a:ext cx="1122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200" b="1">
                  <a:latin typeface="华文楷体" pitchFamily="2" charset="-122"/>
                  <a:ea typeface="华文楷体" pitchFamily="2" charset="-122"/>
                </a:rPr>
                <a:t>长度</a:t>
              </a:r>
              <a:r>
                <a:rPr lang="en-US" altLang="zh-CN" sz="3200" b="1">
                  <a:latin typeface="华文楷体" pitchFamily="2" charset="-122"/>
                  <a:ea typeface="华文楷体" pitchFamily="2" charset="-122"/>
                </a:rPr>
                <a:t>/</a:t>
              </a:r>
              <a:r>
                <a:rPr lang="zh-CN" altLang="en-US" sz="3200" b="1">
                  <a:latin typeface="华文楷体" pitchFamily="2" charset="-122"/>
                  <a:ea typeface="华文楷体" pitchFamily="2" charset="-122"/>
                </a:rPr>
                <a:t>米</a:t>
              </a:r>
              <a:endParaRPr lang="en-US" altLang="zh-CN" sz="32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6168" name="Text Box 9"/>
            <p:cNvSpPr txBox="1">
              <a:spLocks noChangeArrowheads="1"/>
            </p:cNvSpPr>
            <p:nvPr/>
          </p:nvSpPr>
          <p:spPr bwMode="auto">
            <a:xfrm>
              <a:off x="382" y="2654"/>
              <a:ext cx="1080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200" b="1">
                  <a:latin typeface="华文楷体" pitchFamily="2" charset="-122"/>
                  <a:ea typeface="华文楷体" pitchFamily="2" charset="-122"/>
                </a:rPr>
                <a:t>钱数</a:t>
              </a:r>
              <a:r>
                <a:rPr lang="en-US" altLang="zh-CN" sz="3200" b="1">
                  <a:latin typeface="华文楷体" pitchFamily="2" charset="-122"/>
                  <a:ea typeface="华文楷体" pitchFamily="2" charset="-122"/>
                </a:rPr>
                <a:t>/</a:t>
              </a:r>
              <a:r>
                <a:rPr lang="zh-CN" altLang="en-US" sz="3200" b="1">
                  <a:latin typeface="华文楷体" pitchFamily="2" charset="-122"/>
                  <a:ea typeface="华文楷体" pitchFamily="2" charset="-122"/>
                </a:rPr>
                <a:t>元</a:t>
              </a:r>
              <a:endParaRPr lang="en-US" altLang="zh-CN" sz="3200" b="1">
                <a:latin typeface="华文楷体" pitchFamily="2" charset="-122"/>
                <a:ea typeface="华文楷体" pitchFamily="2" charset="-122"/>
              </a:endParaRPr>
            </a:p>
          </p:txBody>
        </p:sp>
        <p:grpSp>
          <p:nvGrpSpPr>
            <p:cNvPr id="6169" name="Group 12"/>
            <p:cNvGrpSpPr/>
            <p:nvPr/>
          </p:nvGrpSpPr>
          <p:grpSpPr bwMode="auto">
            <a:xfrm>
              <a:off x="385" y="1979"/>
              <a:ext cx="5171" cy="1179"/>
              <a:chOff x="385" y="1979"/>
              <a:chExt cx="5171" cy="1179"/>
            </a:xfrm>
          </p:grpSpPr>
          <p:sp>
            <p:nvSpPr>
              <p:cNvPr id="6170" name="Line 13"/>
              <p:cNvSpPr>
                <a:spLocks noChangeShapeType="1"/>
              </p:cNvSpPr>
              <p:nvPr/>
            </p:nvSpPr>
            <p:spPr bwMode="auto">
              <a:xfrm>
                <a:off x="385" y="1979"/>
                <a:ext cx="5171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1" name="Line 14"/>
              <p:cNvSpPr>
                <a:spLocks noChangeShapeType="1"/>
              </p:cNvSpPr>
              <p:nvPr/>
            </p:nvSpPr>
            <p:spPr bwMode="auto">
              <a:xfrm>
                <a:off x="385" y="2568"/>
                <a:ext cx="5171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2" name="Line 15"/>
              <p:cNvSpPr>
                <a:spLocks noChangeShapeType="1"/>
              </p:cNvSpPr>
              <p:nvPr/>
            </p:nvSpPr>
            <p:spPr bwMode="auto">
              <a:xfrm>
                <a:off x="385" y="3158"/>
                <a:ext cx="5171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3" name="Line 16"/>
              <p:cNvSpPr>
                <a:spLocks noChangeShapeType="1"/>
              </p:cNvSpPr>
              <p:nvPr/>
            </p:nvSpPr>
            <p:spPr bwMode="auto">
              <a:xfrm>
                <a:off x="1462" y="1979"/>
                <a:ext cx="0" cy="117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4" name="Line 17"/>
              <p:cNvSpPr>
                <a:spLocks noChangeShapeType="1"/>
              </p:cNvSpPr>
              <p:nvPr/>
            </p:nvSpPr>
            <p:spPr bwMode="auto">
              <a:xfrm>
                <a:off x="1957" y="1979"/>
                <a:ext cx="0" cy="117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5" name="Line 18"/>
              <p:cNvSpPr>
                <a:spLocks noChangeShapeType="1"/>
              </p:cNvSpPr>
              <p:nvPr/>
            </p:nvSpPr>
            <p:spPr bwMode="auto">
              <a:xfrm>
                <a:off x="2452" y="1979"/>
                <a:ext cx="0" cy="117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6" name="Line 19"/>
              <p:cNvSpPr>
                <a:spLocks noChangeShapeType="1"/>
              </p:cNvSpPr>
              <p:nvPr/>
            </p:nvSpPr>
            <p:spPr bwMode="auto">
              <a:xfrm>
                <a:off x="2947" y="1979"/>
                <a:ext cx="0" cy="117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7" name="Line 20"/>
              <p:cNvSpPr>
                <a:spLocks noChangeShapeType="1"/>
              </p:cNvSpPr>
              <p:nvPr/>
            </p:nvSpPr>
            <p:spPr bwMode="auto">
              <a:xfrm>
                <a:off x="3442" y="1979"/>
                <a:ext cx="0" cy="117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8" name="Line 21"/>
              <p:cNvSpPr>
                <a:spLocks noChangeShapeType="1"/>
              </p:cNvSpPr>
              <p:nvPr/>
            </p:nvSpPr>
            <p:spPr bwMode="auto">
              <a:xfrm>
                <a:off x="3937" y="1979"/>
                <a:ext cx="0" cy="117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9" name="Line 22"/>
              <p:cNvSpPr>
                <a:spLocks noChangeShapeType="1"/>
              </p:cNvSpPr>
              <p:nvPr/>
            </p:nvSpPr>
            <p:spPr bwMode="auto">
              <a:xfrm>
                <a:off x="4432" y="1979"/>
                <a:ext cx="0" cy="117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6149" name="TextBox 9"/>
          <p:cNvSpPr txBox="1">
            <a:spLocks noChangeArrowheads="1"/>
          </p:cNvSpPr>
          <p:nvPr/>
        </p:nvSpPr>
        <p:spPr bwMode="auto">
          <a:xfrm>
            <a:off x="2500313" y="2643188"/>
            <a:ext cx="3571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50" name="TextBox 9"/>
          <p:cNvSpPr txBox="1">
            <a:spLocks noChangeArrowheads="1"/>
          </p:cNvSpPr>
          <p:nvPr/>
        </p:nvSpPr>
        <p:spPr bwMode="auto">
          <a:xfrm>
            <a:off x="2500313" y="3630613"/>
            <a:ext cx="3571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51" name="TextBox 9"/>
          <p:cNvSpPr txBox="1">
            <a:spLocks noChangeArrowheads="1"/>
          </p:cNvSpPr>
          <p:nvPr/>
        </p:nvSpPr>
        <p:spPr bwMode="auto">
          <a:xfrm>
            <a:off x="3286125" y="2643188"/>
            <a:ext cx="3571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52" name="TextBox 9"/>
          <p:cNvSpPr txBox="1">
            <a:spLocks noChangeArrowheads="1"/>
          </p:cNvSpPr>
          <p:nvPr/>
        </p:nvSpPr>
        <p:spPr bwMode="auto">
          <a:xfrm>
            <a:off x="3286125" y="3630613"/>
            <a:ext cx="3571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53" name="TextBox 9"/>
          <p:cNvSpPr txBox="1">
            <a:spLocks noChangeArrowheads="1"/>
          </p:cNvSpPr>
          <p:nvPr/>
        </p:nvSpPr>
        <p:spPr bwMode="auto">
          <a:xfrm>
            <a:off x="4071938" y="2643188"/>
            <a:ext cx="3571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54" name="TextBox 9"/>
          <p:cNvSpPr txBox="1">
            <a:spLocks noChangeArrowheads="1"/>
          </p:cNvSpPr>
          <p:nvPr/>
        </p:nvSpPr>
        <p:spPr bwMode="auto">
          <a:xfrm>
            <a:off x="4071938" y="3630613"/>
            <a:ext cx="3571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55" name="Line 22"/>
          <p:cNvSpPr>
            <a:spLocks noChangeShapeType="1"/>
          </p:cNvSpPr>
          <p:nvPr/>
        </p:nvSpPr>
        <p:spPr bwMode="auto">
          <a:xfrm>
            <a:off x="7786688" y="2500313"/>
            <a:ext cx="0" cy="18716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6" name="TextBox 9"/>
          <p:cNvSpPr txBox="1">
            <a:spLocks noChangeArrowheads="1"/>
          </p:cNvSpPr>
          <p:nvPr/>
        </p:nvSpPr>
        <p:spPr bwMode="auto">
          <a:xfrm>
            <a:off x="4857750" y="2643188"/>
            <a:ext cx="3571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57" name="TextBox 9"/>
          <p:cNvSpPr txBox="1">
            <a:spLocks noChangeArrowheads="1"/>
          </p:cNvSpPr>
          <p:nvPr/>
        </p:nvSpPr>
        <p:spPr bwMode="auto">
          <a:xfrm>
            <a:off x="5643563" y="2630488"/>
            <a:ext cx="3571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58" name="TextBox 9"/>
          <p:cNvSpPr txBox="1">
            <a:spLocks noChangeArrowheads="1"/>
          </p:cNvSpPr>
          <p:nvPr/>
        </p:nvSpPr>
        <p:spPr bwMode="auto">
          <a:xfrm>
            <a:off x="6429375" y="2630488"/>
            <a:ext cx="3571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59" name="TextBox 9"/>
          <p:cNvSpPr txBox="1">
            <a:spLocks noChangeArrowheads="1"/>
          </p:cNvSpPr>
          <p:nvPr/>
        </p:nvSpPr>
        <p:spPr bwMode="auto">
          <a:xfrm>
            <a:off x="7215188" y="2630488"/>
            <a:ext cx="3571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60" name="TextBox 9"/>
          <p:cNvSpPr txBox="1">
            <a:spLocks noChangeArrowheads="1"/>
          </p:cNvSpPr>
          <p:nvPr/>
        </p:nvSpPr>
        <p:spPr bwMode="auto">
          <a:xfrm>
            <a:off x="8001000" y="2643188"/>
            <a:ext cx="3571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61" name="TextBox 9"/>
          <p:cNvSpPr txBox="1">
            <a:spLocks noChangeArrowheads="1"/>
          </p:cNvSpPr>
          <p:nvPr/>
        </p:nvSpPr>
        <p:spPr bwMode="auto">
          <a:xfrm>
            <a:off x="4714875" y="3643313"/>
            <a:ext cx="642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12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62" name="TextBox 9"/>
          <p:cNvSpPr txBox="1">
            <a:spLocks noChangeArrowheads="1"/>
          </p:cNvSpPr>
          <p:nvPr/>
        </p:nvSpPr>
        <p:spPr bwMode="auto">
          <a:xfrm>
            <a:off x="5500688" y="3643313"/>
            <a:ext cx="642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16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63" name="TextBox 9"/>
          <p:cNvSpPr txBox="1">
            <a:spLocks noChangeArrowheads="1"/>
          </p:cNvSpPr>
          <p:nvPr/>
        </p:nvSpPr>
        <p:spPr bwMode="auto">
          <a:xfrm>
            <a:off x="6286500" y="3643313"/>
            <a:ext cx="642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20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64" name="TextBox 9"/>
          <p:cNvSpPr txBox="1">
            <a:spLocks noChangeArrowheads="1"/>
          </p:cNvSpPr>
          <p:nvPr/>
        </p:nvSpPr>
        <p:spPr bwMode="auto">
          <a:xfrm>
            <a:off x="7072313" y="3643313"/>
            <a:ext cx="642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24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65" name="TextBox 9"/>
          <p:cNvSpPr txBox="1">
            <a:spLocks noChangeArrowheads="1"/>
          </p:cNvSpPr>
          <p:nvPr/>
        </p:nvSpPr>
        <p:spPr bwMode="auto">
          <a:xfrm>
            <a:off x="7858125" y="3643313"/>
            <a:ext cx="642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28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66" name="TextBox 41"/>
          <p:cNvSpPr txBox="1">
            <a:spLocks noChangeArrowheads="1"/>
          </p:cNvSpPr>
          <p:nvPr/>
        </p:nvSpPr>
        <p:spPr bwMode="auto">
          <a:xfrm>
            <a:off x="857250" y="4851400"/>
            <a:ext cx="728662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、单价一定，判断彩带的长度和需要的钱数是否成正比例，说明理由。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7"/>
          <p:cNvGrpSpPr/>
          <p:nvPr/>
        </p:nvGrpSpPr>
        <p:grpSpPr bwMode="auto">
          <a:xfrm>
            <a:off x="571500" y="642938"/>
            <a:ext cx="8213725" cy="1871662"/>
            <a:chOff x="382" y="1979"/>
            <a:chExt cx="5174" cy="1179"/>
          </a:xfrm>
        </p:grpSpPr>
        <p:sp>
          <p:nvSpPr>
            <p:cNvPr id="7231" name="Text Box 8"/>
            <p:cNvSpPr txBox="1">
              <a:spLocks noChangeArrowheads="1"/>
            </p:cNvSpPr>
            <p:nvPr/>
          </p:nvSpPr>
          <p:spPr bwMode="auto">
            <a:xfrm>
              <a:off x="385" y="2069"/>
              <a:ext cx="1122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200" b="1">
                  <a:latin typeface="华文楷体" pitchFamily="2" charset="-122"/>
                  <a:ea typeface="华文楷体" pitchFamily="2" charset="-122"/>
                </a:rPr>
                <a:t>长度</a:t>
              </a:r>
              <a:r>
                <a:rPr lang="en-US" altLang="zh-CN" sz="3200" b="1">
                  <a:latin typeface="华文楷体" pitchFamily="2" charset="-122"/>
                  <a:ea typeface="华文楷体" pitchFamily="2" charset="-122"/>
                </a:rPr>
                <a:t>/</a:t>
              </a:r>
              <a:r>
                <a:rPr lang="zh-CN" altLang="en-US" sz="3200" b="1">
                  <a:latin typeface="华文楷体" pitchFamily="2" charset="-122"/>
                  <a:ea typeface="华文楷体" pitchFamily="2" charset="-122"/>
                </a:rPr>
                <a:t>米</a:t>
              </a:r>
              <a:endParaRPr lang="en-US" altLang="zh-CN" sz="32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7232" name="Text Box 9"/>
            <p:cNvSpPr txBox="1">
              <a:spLocks noChangeArrowheads="1"/>
            </p:cNvSpPr>
            <p:nvPr/>
          </p:nvSpPr>
          <p:spPr bwMode="auto">
            <a:xfrm>
              <a:off x="382" y="2654"/>
              <a:ext cx="1080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200" b="1">
                  <a:latin typeface="华文楷体" pitchFamily="2" charset="-122"/>
                  <a:ea typeface="华文楷体" pitchFamily="2" charset="-122"/>
                </a:rPr>
                <a:t>钱数</a:t>
              </a:r>
              <a:r>
                <a:rPr lang="en-US" altLang="zh-CN" sz="3200" b="1">
                  <a:latin typeface="华文楷体" pitchFamily="2" charset="-122"/>
                  <a:ea typeface="华文楷体" pitchFamily="2" charset="-122"/>
                </a:rPr>
                <a:t>/</a:t>
              </a:r>
              <a:r>
                <a:rPr lang="zh-CN" altLang="en-US" sz="3200" b="1">
                  <a:latin typeface="华文楷体" pitchFamily="2" charset="-122"/>
                  <a:ea typeface="华文楷体" pitchFamily="2" charset="-122"/>
                </a:rPr>
                <a:t>元</a:t>
              </a:r>
              <a:endParaRPr lang="en-US" altLang="zh-CN" sz="3200" b="1">
                <a:latin typeface="华文楷体" pitchFamily="2" charset="-122"/>
                <a:ea typeface="华文楷体" pitchFamily="2" charset="-122"/>
              </a:endParaRPr>
            </a:p>
          </p:txBody>
        </p:sp>
        <p:grpSp>
          <p:nvGrpSpPr>
            <p:cNvPr id="7233" name="Group 12"/>
            <p:cNvGrpSpPr/>
            <p:nvPr/>
          </p:nvGrpSpPr>
          <p:grpSpPr bwMode="auto">
            <a:xfrm>
              <a:off x="385" y="1979"/>
              <a:ext cx="5171" cy="1179"/>
              <a:chOff x="385" y="1979"/>
              <a:chExt cx="5171" cy="1179"/>
            </a:xfrm>
          </p:grpSpPr>
          <p:sp>
            <p:nvSpPr>
              <p:cNvPr id="7234" name="Line 13"/>
              <p:cNvSpPr>
                <a:spLocks noChangeShapeType="1"/>
              </p:cNvSpPr>
              <p:nvPr/>
            </p:nvSpPr>
            <p:spPr bwMode="auto">
              <a:xfrm>
                <a:off x="385" y="1979"/>
                <a:ext cx="5171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35" name="Line 14"/>
              <p:cNvSpPr>
                <a:spLocks noChangeShapeType="1"/>
              </p:cNvSpPr>
              <p:nvPr/>
            </p:nvSpPr>
            <p:spPr bwMode="auto">
              <a:xfrm>
                <a:off x="385" y="2568"/>
                <a:ext cx="5171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36" name="Line 15"/>
              <p:cNvSpPr>
                <a:spLocks noChangeShapeType="1"/>
              </p:cNvSpPr>
              <p:nvPr/>
            </p:nvSpPr>
            <p:spPr bwMode="auto">
              <a:xfrm>
                <a:off x="385" y="3158"/>
                <a:ext cx="5171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37" name="Line 16"/>
              <p:cNvSpPr>
                <a:spLocks noChangeShapeType="1"/>
              </p:cNvSpPr>
              <p:nvPr/>
            </p:nvSpPr>
            <p:spPr bwMode="auto">
              <a:xfrm>
                <a:off x="1462" y="1979"/>
                <a:ext cx="0" cy="117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38" name="Line 17"/>
              <p:cNvSpPr>
                <a:spLocks noChangeShapeType="1"/>
              </p:cNvSpPr>
              <p:nvPr/>
            </p:nvSpPr>
            <p:spPr bwMode="auto">
              <a:xfrm>
                <a:off x="1957" y="1979"/>
                <a:ext cx="0" cy="117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39" name="Line 18"/>
              <p:cNvSpPr>
                <a:spLocks noChangeShapeType="1"/>
              </p:cNvSpPr>
              <p:nvPr/>
            </p:nvSpPr>
            <p:spPr bwMode="auto">
              <a:xfrm>
                <a:off x="2452" y="1979"/>
                <a:ext cx="0" cy="117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40" name="Line 19"/>
              <p:cNvSpPr>
                <a:spLocks noChangeShapeType="1"/>
              </p:cNvSpPr>
              <p:nvPr/>
            </p:nvSpPr>
            <p:spPr bwMode="auto">
              <a:xfrm>
                <a:off x="2947" y="1979"/>
                <a:ext cx="0" cy="117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41" name="Line 20"/>
              <p:cNvSpPr>
                <a:spLocks noChangeShapeType="1"/>
              </p:cNvSpPr>
              <p:nvPr/>
            </p:nvSpPr>
            <p:spPr bwMode="auto">
              <a:xfrm>
                <a:off x="3442" y="1979"/>
                <a:ext cx="0" cy="117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42" name="Line 21"/>
              <p:cNvSpPr>
                <a:spLocks noChangeShapeType="1"/>
              </p:cNvSpPr>
              <p:nvPr/>
            </p:nvSpPr>
            <p:spPr bwMode="auto">
              <a:xfrm>
                <a:off x="3937" y="1979"/>
                <a:ext cx="0" cy="117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43" name="Line 22"/>
              <p:cNvSpPr>
                <a:spLocks noChangeShapeType="1"/>
              </p:cNvSpPr>
              <p:nvPr/>
            </p:nvSpPr>
            <p:spPr bwMode="auto">
              <a:xfrm>
                <a:off x="4432" y="1979"/>
                <a:ext cx="0" cy="117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7171" name="TextBox 9"/>
          <p:cNvSpPr txBox="1">
            <a:spLocks noChangeArrowheads="1"/>
          </p:cNvSpPr>
          <p:nvPr/>
        </p:nvSpPr>
        <p:spPr bwMode="auto">
          <a:xfrm>
            <a:off x="2500313" y="785813"/>
            <a:ext cx="3571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72" name="TextBox 9"/>
          <p:cNvSpPr txBox="1">
            <a:spLocks noChangeArrowheads="1"/>
          </p:cNvSpPr>
          <p:nvPr/>
        </p:nvSpPr>
        <p:spPr bwMode="auto">
          <a:xfrm>
            <a:off x="2500313" y="1773238"/>
            <a:ext cx="3571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73" name="TextBox 9"/>
          <p:cNvSpPr txBox="1">
            <a:spLocks noChangeArrowheads="1"/>
          </p:cNvSpPr>
          <p:nvPr/>
        </p:nvSpPr>
        <p:spPr bwMode="auto">
          <a:xfrm>
            <a:off x="3286125" y="785813"/>
            <a:ext cx="3571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74" name="TextBox 9"/>
          <p:cNvSpPr txBox="1">
            <a:spLocks noChangeArrowheads="1"/>
          </p:cNvSpPr>
          <p:nvPr/>
        </p:nvSpPr>
        <p:spPr bwMode="auto">
          <a:xfrm>
            <a:off x="3286125" y="1773238"/>
            <a:ext cx="3571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75" name="TextBox 9"/>
          <p:cNvSpPr txBox="1">
            <a:spLocks noChangeArrowheads="1"/>
          </p:cNvSpPr>
          <p:nvPr/>
        </p:nvSpPr>
        <p:spPr bwMode="auto">
          <a:xfrm>
            <a:off x="4071938" y="785813"/>
            <a:ext cx="3571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76" name="TextBox 9"/>
          <p:cNvSpPr txBox="1">
            <a:spLocks noChangeArrowheads="1"/>
          </p:cNvSpPr>
          <p:nvPr/>
        </p:nvSpPr>
        <p:spPr bwMode="auto">
          <a:xfrm>
            <a:off x="4071938" y="1773238"/>
            <a:ext cx="3571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77" name="Line 22"/>
          <p:cNvSpPr>
            <a:spLocks noChangeShapeType="1"/>
          </p:cNvSpPr>
          <p:nvPr/>
        </p:nvSpPr>
        <p:spPr bwMode="auto">
          <a:xfrm>
            <a:off x="7786688" y="642938"/>
            <a:ext cx="0" cy="18716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8" name="TextBox 9"/>
          <p:cNvSpPr txBox="1">
            <a:spLocks noChangeArrowheads="1"/>
          </p:cNvSpPr>
          <p:nvPr/>
        </p:nvSpPr>
        <p:spPr bwMode="auto">
          <a:xfrm>
            <a:off x="4857750" y="785813"/>
            <a:ext cx="3571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79" name="TextBox 9"/>
          <p:cNvSpPr txBox="1">
            <a:spLocks noChangeArrowheads="1"/>
          </p:cNvSpPr>
          <p:nvPr/>
        </p:nvSpPr>
        <p:spPr bwMode="auto">
          <a:xfrm>
            <a:off x="5643563" y="773113"/>
            <a:ext cx="3571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80" name="TextBox 9"/>
          <p:cNvSpPr txBox="1">
            <a:spLocks noChangeArrowheads="1"/>
          </p:cNvSpPr>
          <p:nvPr/>
        </p:nvSpPr>
        <p:spPr bwMode="auto">
          <a:xfrm>
            <a:off x="6429375" y="773113"/>
            <a:ext cx="3571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81" name="TextBox 9"/>
          <p:cNvSpPr txBox="1">
            <a:spLocks noChangeArrowheads="1"/>
          </p:cNvSpPr>
          <p:nvPr/>
        </p:nvSpPr>
        <p:spPr bwMode="auto">
          <a:xfrm>
            <a:off x="7215188" y="773113"/>
            <a:ext cx="3571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82" name="TextBox 9"/>
          <p:cNvSpPr txBox="1">
            <a:spLocks noChangeArrowheads="1"/>
          </p:cNvSpPr>
          <p:nvPr/>
        </p:nvSpPr>
        <p:spPr bwMode="auto">
          <a:xfrm>
            <a:off x="8001000" y="785813"/>
            <a:ext cx="3571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83" name="TextBox 9"/>
          <p:cNvSpPr txBox="1">
            <a:spLocks noChangeArrowheads="1"/>
          </p:cNvSpPr>
          <p:nvPr/>
        </p:nvSpPr>
        <p:spPr bwMode="auto">
          <a:xfrm>
            <a:off x="4714875" y="1785938"/>
            <a:ext cx="642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12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84" name="TextBox 9"/>
          <p:cNvSpPr txBox="1">
            <a:spLocks noChangeArrowheads="1"/>
          </p:cNvSpPr>
          <p:nvPr/>
        </p:nvSpPr>
        <p:spPr bwMode="auto">
          <a:xfrm>
            <a:off x="5500688" y="1785938"/>
            <a:ext cx="642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16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85" name="TextBox 9"/>
          <p:cNvSpPr txBox="1">
            <a:spLocks noChangeArrowheads="1"/>
          </p:cNvSpPr>
          <p:nvPr/>
        </p:nvSpPr>
        <p:spPr bwMode="auto">
          <a:xfrm>
            <a:off x="6286500" y="1785938"/>
            <a:ext cx="642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20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86" name="TextBox 9"/>
          <p:cNvSpPr txBox="1">
            <a:spLocks noChangeArrowheads="1"/>
          </p:cNvSpPr>
          <p:nvPr/>
        </p:nvSpPr>
        <p:spPr bwMode="auto">
          <a:xfrm>
            <a:off x="7072313" y="1785938"/>
            <a:ext cx="642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24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87" name="TextBox 9"/>
          <p:cNvSpPr txBox="1">
            <a:spLocks noChangeArrowheads="1"/>
          </p:cNvSpPr>
          <p:nvPr/>
        </p:nvSpPr>
        <p:spPr bwMode="auto">
          <a:xfrm>
            <a:off x="7858125" y="1785938"/>
            <a:ext cx="642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28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88" name="TextBox 34"/>
          <p:cNvSpPr txBox="1">
            <a:spLocks noChangeArrowheads="1"/>
          </p:cNvSpPr>
          <p:nvPr/>
        </p:nvSpPr>
        <p:spPr bwMode="auto">
          <a:xfrm>
            <a:off x="357188" y="2643188"/>
            <a:ext cx="69294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把上面的数据在方格纸上表示出来。</a:t>
            </a:r>
            <a:endParaRPr lang="zh-CN" altLang="en-US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89" name="Text Box 3"/>
          <p:cNvSpPr txBox="1">
            <a:spLocks noChangeArrowheads="1"/>
          </p:cNvSpPr>
          <p:nvPr/>
        </p:nvSpPr>
        <p:spPr bwMode="auto">
          <a:xfrm>
            <a:off x="479425" y="3406775"/>
            <a:ext cx="182563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90" name="Text Box 5"/>
          <p:cNvSpPr txBox="1">
            <a:spLocks noChangeArrowheads="1"/>
          </p:cNvSpPr>
          <p:nvPr/>
        </p:nvSpPr>
        <p:spPr bwMode="auto">
          <a:xfrm>
            <a:off x="339725" y="6065838"/>
            <a:ext cx="350838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0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91" name="Text Box 6"/>
          <p:cNvSpPr txBox="1">
            <a:spLocks noChangeArrowheads="1"/>
          </p:cNvSpPr>
          <p:nvPr/>
        </p:nvSpPr>
        <p:spPr bwMode="auto">
          <a:xfrm>
            <a:off x="290513" y="5689600"/>
            <a:ext cx="349250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4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92" name="Text Box 7"/>
          <p:cNvSpPr txBox="1">
            <a:spLocks noChangeArrowheads="1"/>
          </p:cNvSpPr>
          <p:nvPr/>
        </p:nvSpPr>
        <p:spPr bwMode="auto">
          <a:xfrm>
            <a:off x="290513" y="5332413"/>
            <a:ext cx="349250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8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93" name="Text Box 8"/>
          <p:cNvSpPr txBox="1">
            <a:spLocks noChangeArrowheads="1"/>
          </p:cNvSpPr>
          <p:nvPr/>
        </p:nvSpPr>
        <p:spPr bwMode="auto">
          <a:xfrm>
            <a:off x="228600" y="4975225"/>
            <a:ext cx="519113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12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94" name="Text Box 9"/>
          <p:cNvSpPr txBox="1">
            <a:spLocks noChangeArrowheads="1"/>
          </p:cNvSpPr>
          <p:nvPr/>
        </p:nvSpPr>
        <p:spPr bwMode="auto">
          <a:xfrm>
            <a:off x="214313" y="4618038"/>
            <a:ext cx="519112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16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95" name="Text Box 10"/>
          <p:cNvSpPr txBox="1">
            <a:spLocks noChangeArrowheads="1"/>
          </p:cNvSpPr>
          <p:nvPr/>
        </p:nvSpPr>
        <p:spPr bwMode="auto">
          <a:xfrm>
            <a:off x="214313" y="4260850"/>
            <a:ext cx="519112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20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96" name="Text Box 11"/>
          <p:cNvSpPr txBox="1">
            <a:spLocks noChangeArrowheads="1"/>
          </p:cNvSpPr>
          <p:nvPr/>
        </p:nvSpPr>
        <p:spPr bwMode="auto">
          <a:xfrm>
            <a:off x="238125" y="3903663"/>
            <a:ext cx="519113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24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97" name="Text Box 12"/>
          <p:cNvSpPr txBox="1">
            <a:spLocks noChangeArrowheads="1"/>
          </p:cNvSpPr>
          <p:nvPr/>
        </p:nvSpPr>
        <p:spPr bwMode="auto">
          <a:xfrm>
            <a:off x="1147763" y="6243638"/>
            <a:ext cx="350837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98" name="Text Box 13"/>
          <p:cNvSpPr txBox="1">
            <a:spLocks noChangeArrowheads="1"/>
          </p:cNvSpPr>
          <p:nvPr/>
        </p:nvSpPr>
        <p:spPr bwMode="auto">
          <a:xfrm>
            <a:off x="1725613" y="6243638"/>
            <a:ext cx="350837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2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99" name="Text Box 14"/>
          <p:cNvSpPr txBox="1">
            <a:spLocks noChangeArrowheads="1"/>
          </p:cNvSpPr>
          <p:nvPr/>
        </p:nvSpPr>
        <p:spPr bwMode="auto">
          <a:xfrm>
            <a:off x="2303463" y="6243638"/>
            <a:ext cx="350837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3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200" name="Text Box 15"/>
          <p:cNvSpPr txBox="1">
            <a:spLocks noChangeArrowheads="1"/>
          </p:cNvSpPr>
          <p:nvPr/>
        </p:nvSpPr>
        <p:spPr bwMode="auto">
          <a:xfrm>
            <a:off x="2940050" y="6243638"/>
            <a:ext cx="350838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4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201" name="Text Box 16"/>
          <p:cNvSpPr txBox="1">
            <a:spLocks noChangeArrowheads="1"/>
          </p:cNvSpPr>
          <p:nvPr/>
        </p:nvSpPr>
        <p:spPr bwMode="auto">
          <a:xfrm>
            <a:off x="3511550" y="6243638"/>
            <a:ext cx="350838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5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202" name="Text Box 17"/>
          <p:cNvSpPr txBox="1">
            <a:spLocks noChangeArrowheads="1"/>
          </p:cNvSpPr>
          <p:nvPr/>
        </p:nvSpPr>
        <p:spPr bwMode="auto">
          <a:xfrm>
            <a:off x="4005263" y="6243638"/>
            <a:ext cx="350837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6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203" name="Text Box 18"/>
          <p:cNvSpPr txBox="1">
            <a:spLocks noChangeArrowheads="1"/>
          </p:cNvSpPr>
          <p:nvPr/>
        </p:nvSpPr>
        <p:spPr bwMode="auto">
          <a:xfrm>
            <a:off x="4654550" y="6243638"/>
            <a:ext cx="350838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7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204" name="Line 25"/>
          <p:cNvSpPr>
            <a:spLocks noChangeShapeType="1"/>
          </p:cNvSpPr>
          <p:nvPr/>
        </p:nvSpPr>
        <p:spPr bwMode="auto">
          <a:xfrm>
            <a:off x="787400" y="3419475"/>
            <a:ext cx="0" cy="28670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7205" name="Line 26"/>
          <p:cNvSpPr>
            <a:spLocks noChangeShapeType="1"/>
          </p:cNvSpPr>
          <p:nvPr/>
        </p:nvSpPr>
        <p:spPr bwMode="auto">
          <a:xfrm>
            <a:off x="801688" y="6254750"/>
            <a:ext cx="4418012" cy="9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7206" name="Line 27"/>
          <p:cNvSpPr>
            <a:spLocks noChangeShapeType="1"/>
          </p:cNvSpPr>
          <p:nvPr/>
        </p:nvSpPr>
        <p:spPr bwMode="auto">
          <a:xfrm>
            <a:off x="787400" y="4143375"/>
            <a:ext cx="40163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7207" name="Line 30"/>
          <p:cNvSpPr>
            <a:spLocks noChangeShapeType="1"/>
          </p:cNvSpPr>
          <p:nvPr/>
        </p:nvSpPr>
        <p:spPr bwMode="auto">
          <a:xfrm>
            <a:off x="796925" y="4500563"/>
            <a:ext cx="40163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7208" name="Line 32"/>
          <p:cNvSpPr>
            <a:spLocks noChangeShapeType="1"/>
          </p:cNvSpPr>
          <p:nvPr/>
        </p:nvSpPr>
        <p:spPr bwMode="auto">
          <a:xfrm>
            <a:off x="796925" y="4857750"/>
            <a:ext cx="40163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7209" name="Line 34"/>
          <p:cNvSpPr>
            <a:spLocks noChangeShapeType="1"/>
          </p:cNvSpPr>
          <p:nvPr/>
        </p:nvSpPr>
        <p:spPr bwMode="auto">
          <a:xfrm>
            <a:off x="808038" y="5214938"/>
            <a:ext cx="39798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7210" name="Line 36"/>
          <p:cNvSpPr>
            <a:spLocks noChangeShapeType="1"/>
          </p:cNvSpPr>
          <p:nvPr/>
        </p:nvSpPr>
        <p:spPr bwMode="auto">
          <a:xfrm>
            <a:off x="776288" y="5572125"/>
            <a:ext cx="40163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7211" name="Line 38"/>
          <p:cNvSpPr>
            <a:spLocks noChangeShapeType="1"/>
          </p:cNvSpPr>
          <p:nvPr/>
        </p:nvSpPr>
        <p:spPr bwMode="auto">
          <a:xfrm>
            <a:off x="787400" y="5929313"/>
            <a:ext cx="40163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7212" name="Line 40"/>
          <p:cNvSpPr>
            <a:spLocks noChangeShapeType="1"/>
          </p:cNvSpPr>
          <p:nvPr/>
        </p:nvSpPr>
        <p:spPr bwMode="auto">
          <a:xfrm>
            <a:off x="4219575" y="3590925"/>
            <a:ext cx="0" cy="26638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7213" name="Line 42"/>
          <p:cNvSpPr>
            <a:spLocks noChangeShapeType="1"/>
          </p:cNvSpPr>
          <p:nvPr/>
        </p:nvSpPr>
        <p:spPr bwMode="auto">
          <a:xfrm>
            <a:off x="3648075" y="3602038"/>
            <a:ext cx="0" cy="26622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7214" name="Line 44"/>
          <p:cNvSpPr>
            <a:spLocks noChangeShapeType="1"/>
          </p:cNvSpPr>
          <p:nvPr/>
        </p:nvSpPr>
        <p:spPr bwMode="auto">
          <a:xfrm>
            <a:off x="3076575" y="3592513"/>
            <a:ext cx="0" cy="26622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7215" name="Line 46"/>
          <p:cNvSpPr>
            <a:spLocks noChangeShapeType="1"/>
          </p:cNvSpPr>
          <p:nvPr/>
        </p:nvSpPr>
        <p:spPr bwMode="auto">
          <a:xfrm>
            <a:off x="2505075" y="3594100"/>
            <a:ext cx="0" cy="26622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7216" name="Line 48"/>
          <p:cNvSpPr>
            <a:spLocks noChangeShapeType="1"/>
          </p:cNvSpPr>
          <p:nvPr/>
        </p:nvSpPr>
        <p:spPr bwMode="auto">
          <a:xfrm>
            <a:off x="1933575" y="3571875"/>
            <a:ext cx="0" cy="26622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7217" name="Line 50"/>
          <p:cNvSpPr>
            <a:spLocks noChangeShapeType="1"/>
          </p:cNvSpPr>
          <p:nvPr/>
        </p:nvSpPr>
        <p:spPr bwMode="auto">
          <a:xfrm>
            <a:off x="1362075" y="3571875"/>
            <a:ext cx="0" cy="26622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7218" name="Line 27"/>
          <p:cNvSpPr>
            <a:spLocks noChangeShapeType="1"/>
          </p:cNvSpPr>
          <p:nvPr/>
        </p:nvSpPr>
        <p:spPr bwMode="auto">
          <a:xfrm>
            <a:off x="790575" y="3786188"/>
            <a:ext cx="40163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7219" name="Line 40"/>
          <p:cNvSpPr>
            <a:spLocks noChangeShapeType="1"/>
          </p:cNvSpPr>
          <p:nvPr/>
        </p:nvSpPr>
        <p:spPr bwMode="auto">
          <a:xfrm>
            <a:off x="4791075" y="3622675"/>
            <a:ext cx="0" cy="26638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7220" name="Text Box 11"/>
          <p:cNvSpPr txBox="1">
            <a:spLocks noChangeArrowheads="1"/>
          </p:cNvSpPr>
          <p:nvPr/>
        </p:nvSpPr>
        <p:spPr bwMode="auto">
          <a:xfrm>
            <a:off x="219075" y="3546475"/>
            <a:ext cx="517525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28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4" name="矩形 103"/>
          <p:cNvSpPr>
            <a:spLocks noChangeArrowheads="1"/>
          </p:cNvSpPr>
          <p:nvPr/>
        </p:nvSpPr>
        <p:spPr bwMode="auto">
          <a:xfrm>
            <a:off x="1168400" y="5291138"/>
            <a:ext cx="3365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5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endParaRPr lang="zh-CN" altLang="en-US" sz="54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5" name="矩形 104"/>
          <p:cNvSpPr>
            <a:spLocks noChangeArrowheads="1"/>
          </p:cNvSpPr>
          <p:nvPr/>
        </p:nvSpPr>
        <p:spPr bwMode="auto">
          <a:xfrm>
            <a:off x="1739900" y="4929188"/>
            <a:ext cx="3365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5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endParaRPr lang="zh-CN" altLang="en-US" sz="54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6" name="矩形 105"/>
          <p:cNvSpPr>
            <a:spLocks noChangeArrowheads="1"/>
          </p:cNvSpPr>
          <p:nvPr/>
        </p:nvSpPr>
        <p:spPr bwMode="auto">
          <a:xfrm>
            <a:off x="2311400" y="4572000"/>
            <a:ext cx="3365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5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endParaRPr lang="zh-CN" altLang="en-US" sz="54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7" name="矩形 106"/>
          <p:cNvSpPr>
            <a:spLocks noChangeArrowheads="1"/>
          </p:cNvSpPr>
          <p:nvPr/>
        </p:nvSpPr>
        <p:spPr bwMode="auto">
          <a:xfrm>
            <a:off x="2882900" y="4214813"/>
            <a:ext cx="3365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5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endParaRPr lang="zh-CN" altLang="en-US" sz="54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8" name="矩形 107"/>
          <p:cNvSpPr>
            <a:spLocks noChangeArrowheads="1"/>
          </p:cNvSpPr>
          <p:nvPr/>
        </p:nvSpPr>
        <p:spPr bwMode="auto">
          <a:xfrm>
            <a:off x="3454400" y="3857625"/>
            <a:ext cx="3365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5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endParaRPr lang="zh-CN" altLang="en-US" sz="54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9" name="矩形 108"/>
          <p:cNvSpPr>
            <a:spLocks noChangeArrowheads="1"/>
          </p:cNvSpPr>
          <p:nvPr/>
        </p:nvSpPr>
        <p:spPr bwMode="auto">
          <a:xfrm>
            <a:off x="4025900" y="3500438"/>
            <a:ext cx="3365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5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endParaRPr lang="zh-CN" altLang="en-US" sz="54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0" name="矩形 109"/>
          <p:cNvSpPr>
            <a:spLocks noChangeArrowheads="1"/>
          </p:cNvSpPr>
          <p:nvPr/>
        </p:nvSpPr>
        <p:spPr bwMode="auto">
          <a:xfrm>
            <a:off x="4576763" y="3143250"/>
            <a:ext cx="3365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5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endParaRPr lang="zh-CN" altLang="en-US" sz="54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112" name="直接连接符 111"/>
          <p:cNvCxnSpPr>
            <a:stCxn id="7205" idx="0"/>
          </p:cNvCxnSpPr>
          <p:nvPr/>
        </p:nvCxnSpPr>
        <p:spPr>
          <a:xfrm rot="5400000" flipH="1" flipV="1">
            <a:off x="1562101" y="3025775"/>
            <a:ext cx="2468562" cy="3989387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3" name="图片 112" descr="91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072313" y="5000625"/>
            <a:ext cx="1157287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4" name="圆角矩形标注 113"/>
          <p:cNvSpPr/>
          <p:nvPr/>
        </p:nvSpPr>
        <p:spPr>
          <a:xfrm>
            <a:off x="5214938" y="3500438"/>
            <a:ext cx="2786062" cy="1285875"/>
          </a:xfrm>
          <a:prstGeom prst="wedgeRoundRectCallout">
            <a:avLst>
              <a:gd name="adj1" fmla="val 35083"/>
              <a:gd name="adj2" fmla="val 77424"/>
              <a:gd name="adj3" fmla="val 1666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图中的红点表示什么？你发现了什么？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3"/>
          <p:cNvSpPr txBox="1">
            <a:spLocks noChangeArrowheads="1"/>
          </p:cNvSpPr>
          <p:nvPr/>
        </p:nvSpPr>
        <p:spPr bwMode="auto">
          <a:xfrm>
            <a:off x="2193925" y="1185863"/>
            <a:ext cx="182563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2054225" y="3844925"/>
            <a:ext cx="350838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0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196" name="Text Box 6"/>
          <p:cNvSpPr txBox="1">
            <a:spLocks noChangeArrowheads="1"/>
          </p:cNvSpPr>
          <p:nvPr/>
        </p:nvSpPr>
        <p:spPr bwMode="auto">
          <a:xfrm>
            <a:off x="2005013" y="3468688"/>
            <a:ext cx="349250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4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197" name="Text Box 7"/>
          <p:cNvSpPr txBox="1">
            <a:spLocks noChangeArrowheads="1"/>
          </p:cNvSpPr>
          <p:nvPr/>
        </p:nvSpPr>
        <p:spPr bwMode="auto">
          <a:xfrm>
            <a:off x="2005013" y="3111500"/>
            <a:ext cx="349250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8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198" name="Text Box 8"/>
          <p:cNvSpPr txBox="1">
            <a:spLocks noChangeArrowheads="1"/>
          </p:cNvSpPr>
          <p:nvPr/>
        </p:nvSpPr>
        <p:spPr bwMode="auto">
          <a:xfrm>
            <a:off x="1943100" y="2754313"/>
            <a:ext cx="519113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12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199" name="Text Box 9"/>
          <p:cNvSpPr txBox="1">
            <a:spLocks noChangeArrowheads="1"/>
          </p:cNvSpPr>
          <p:nvPr/>
        </p:nvSpPr>
        <p:spPr bwMode="auto">
          <a:xfrm>
            <a:off x="1928813" y="2397125"/>
            <a:ext cx="519112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16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200" name="Text Box 10"/>
          <p:cNvSpPr txBox="1">
            <a:spLocks noChangeArrowheads="1"/>
          </p:cNvSpPr>
          <p:nvPr/>
        </p:nvSpPr>
        <p:spPr bwMode="auto">
          <a:xfrm>
            <a:off x="1928813" y="2039938"/>
            <a:ext cx="519112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20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201" name="Text Box 11"/>
          <p:cNvSpPr txBox="1">
            <a:spLocks noChangeArrowheads="1"/>
          </p:cNvSpPr>
          <p:nvPr/>
        </p:nvSpPr>
        <p:spPr bwMode="auto">
          <a:xfrm>
            <a:off x="1952625" y="1682750"/>
            <a:ext cx="519113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24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202" name="Text Box 12"/>
          <p:cNvSpPr txBox="1">
            <a:spLocks noChangeArrowheads="1"/>
          </p:cNvSpPr>
          <p:nvPr/>
        </p:nvSpPr>
        <p:spPr bwMode="auto">
          <a:xfrm>
            <a:off x="2862263" y="4022725"/>
            <a:ext cx="350837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203" name="Text Box 13"/>
          <p:cNvSpPr txBox="1">
            <a:spLocks noChangeArrowheads="1"/>
          </p:cNvSpPr>
          <p:nvPr/>
        </p:nvSpPr>
        <p:spPr bwMode="auto">
          <a:xfrm>
            <a:off x="3440113" y="4022725"/>
            <a:ext cx="350837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2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204" name="Text Box 14"/>
          <p:cNvSpPr txBox="1">
            <a:spLocks noChangeArrowheads="1"/>
          </p:cNvSpPr>
          <p:nvPr/>
        </p:nvSpPr>
        <p:spPr bwMode="auto">
          <a:xfrm>
            <a:off x="4017963" y="4022725"/>
            <a:ext cx="350837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3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205" name="Text Box 15"/>
          <p:cNvSpPr txBox="1">
            <a:spLocks noChangeArrowheads="1"/>
          </p:cNvSpPr>
          <p:nvPr/>
        </p:nvSpPr>
        <p:spPr bwMode="auto">
          <a:xfrm>
            <a:off x="4654550" y="4022725"/>
            <a:ext cx="350838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4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206" name="Text Box 16"/>
          <p:cNvSpPr txBox="1">
            <a:spLocks noChangeArrowheads="1"/>
          </p:cNvSpPr>
          <p:nvPr/>
        </p:nvSpPr>
        <p:spPr bwMode="auto">
          <a:xfrm>
            <a:off x="5226050" y="4022725"/>
            <a:ext cx="350838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5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207" name="Text Box 17"/>
          <p:cNvSpPr txBox="1">
            <a:spLocks noChangeArrowheads="1"/>
          </p:cNvSpPr>
          <p:nvPr/>
        </p:nvSpPr>
        <p:spPr bwMode="auto">
          <a:xfrm>
            <a:off x="5719763" y="4022725"/>
            <a:ext cx="350837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6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208" name="Text Box 18"/>
          <p:cNvSpPr txBox="1">
            <a:spLocks noChangeArrowheads="1"/>
          </p:cNvSpPr>
          <p:nvPr/>
        </p:nvSpPr>
        <p:spPr bwMode="auto">
          <a:xfrm>
            <a:off x="6369050" y="4022725"/>
            <a:ext cx="350838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7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209" name="Line 25"/>
          <p:cNvSpPr>
            <a:spLocks noChangeShapeType="1"/>
          </p:cNvSpPr>
          <p:nvPr/>
        </p:nvSpPr>
        <p:spPr bwMode="auto">
          <a:xfrm>
            <a:off x="2501900" y="1198563"/>
            <a:ext cx="0" cy="28670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8210" name="Line 26"/>
          <p:cNvSpPr>
            <a:spLocks noChangeShapeType="1"/>
          </p:cNvSpPr>
          <p:nvPr/>
        </p:nvSpPr>
        <p:spPr bwMode="auto">
          <a:xfrm>
            <a:off x="2516188" y="4033838"/>
            <a:ext cx="4418012" cy="9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8211" name="Line 27"/>
          <p:cNvSpPr>
            <a:spLocks noChangeShapeType="1"/>
          </p:cNvSpPr>
          <p:nvPr/>
        </p:nvSpPr>
        <p:spPr bwMode="auto">
          <a:xfrm>
            <a:off x="2501900" y="1922463"/>
            <a:ext cx="40163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8212" name="Line 30"/>
          <p:cNvSpPr>
            <a:spLocks noChangeShapeType="1"/>
          </p:cNvSpPr>
          <p:nvPr/>
        </p:nvSpPr>
        <p:spPr bwMode="auto">
          <a:xfrm>
            <a:off x="2511425" y="2279650"/>
            <a:ext cx="40163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8213" name="Line 32"/>
          <p:cNvSpPr>
            <a:spLocks noChangeShapeType="1"/>
          </p:cNvSpPr>
          <p:nvPr/>
        </p:nvSpPr>
        <p:spPr bwMode="auto">
          <a:xfrm>
            <a:off x="2511425" y="2636838"/>
            <a:ext cx="40163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8214" name="Line 34"/>
          <p:cNvSpPr>
            <a:spLocks noChangeShapeType="1"/>
          </p:cNvSpPr>
          <p:nvPr/>
        </p:nvSpPr>
        <p:spPr bwMode="auto">
          <a:xfrm>
            <a:off x="2522538" y="2994025"/>
            <a:ext cx="39798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8215" name="Line 36"/>
          <p:cNvSpPr>
            <a:spLocks noChangeShapeType="1"/>
          </p:cNvSpPr>
          <p:nvPr/>
        </p:nvSpPr>
        <p:spPr bwMode="auto">
          <a:xfrm>
            <a:off x="2490788" y="3351213"/>
            <a:ext cx="40163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8216" name="Line 38"/>
          <p:cNvSpPr>
            <a:spLocks noChangeShapeType="1"/>
          </p:cNvSpPr>
          <p:nvPr/>
        </p:nvSpPr>
        <p:spPr bwMode="auto">
          <a:xfrm>
            <a:off x="2501900" y="3708400"/>
            <a:ext cx="40163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8217" name="Line 40"/>
          <p:cNvSpPr>
            <a:spLocks noChangeShapeType="1"/>
          </p:cNvSpPr>
          <p:nvPr/>
        </p:nvSpPr>
        <p:spPr bwMode="auto">
          <a:xfrm>
            <a:off x="5934075" y="1370013"/>
            <a:ext cx="0" cy="26638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8218" name="Line 42"/>
          <p:cNvSpPr>
            <a:spLocks noChangeShapeType="1"/>
          </p:cNvSpPr>
          <p:nvPr/>
        </p:nvSpPr>
        <p:spPr bwMode="auto">
          <a:xfrm>
            <a:off x="5362575" y="1381125"/>
            <a:ext cx="0" cy="26622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8219" name="Line 44"/>
          <p:cNvSpPr>
            <a:spLocks noChangeShapeType="1"/>
          </p:cNvSpPr>
          <p:nvPr/>
        </p:nvSpPr>
        <p:spPr bwMode="auto">
          <a:xfrm>
            <a:off x="4791075" y="1371600"/>
            <a:ext cx="0" cy="26622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8220" name="Line 46"/>
          <p:cNvSpPr>
            <a:spLocks noChangeShapeType="1"/>
          </p:cNvSpPr>
          <p:nvPr/>
        </p:nvSpPr>
        <p:spPr bwMode="auto">
          <a:xfrm>
            <a:off x="4219575" y="1373188"/>
            <a:ext cx="0" cy="26622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8221" name="Line 48"/>
          <p:cNvSpPr>
            <a:spLocks noChangeShapeType="1"/>
          </p:cNvSpPr>
          <p:nvPr/>
        </p:nvSpPr>
        <p:spPr bwMode="auto">
          <a:xfrm>
            <a:off x="3648075" y="1350963"/>
            <a:ext cx="0" cy="26622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8222" name="Line 50"/>
          <p:cNvSpPr>
            <a:spLocks noChangeShapeType="1"/>
          </p:cNvSpPr>
          <p:nvPr/>
        </p:nvSpPr>
        <p:spPr bwMode="auto">
          <a:xfrm>
            <a:off x="3076575" y="1350963"/>
            <a:ext cx="0" cy="26622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8223" name="Line 27"/>
          <p:cNvSpPr>
            <a:spLocks noChangeShapeType="1"/>
          </p:cNvSpPr>
          <p:nvPr/>
        </p:nvSpPr>
        <p:spPr bwMode="auto">
          <a:xfrm>
            <a:off x="2505075" y="1565275"/>
            <a:ext cx="40163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8224" name="Line 40"/>
          <p:cNvSpPr>
            <a:spLocks noChangeShapeType="1"/>
          </p:cNvSpPr>
          <p:nvPr/>
        </p:nvSpPr>
        <p:spPr bwMode="auto">
          <a:xfrm>
            <a:off x="6505575" y="1401763"/>
            <a:ext cx="0" cy="26638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8225" name="Text Box 11"/>
          <p:cNvSpPr txBox="1">
            <a:spLocks noChangeArrowheads="1"/>
          </p:cNvSpPr>
          <p:nvPr/>
        </p:nvSpPr>
        <p:spPr bwMode="auto">
          <a:xfrm>
            <a:off x="1933575" y="1325563"/>
            <a:ext cx="519113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28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2882900" y="3071813"/>
            <a:ext cx="33655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5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endParaRPr lang="zh-CN" altLang="en-US" sz="54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3454400" y="2708275"/>
            <a:ext cx="3365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5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endParaRPr lang="zh-CN" altLang="en-US" sz="54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4025900" y="2351088"/>
            <a:ext cx="3365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5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endParaRPr lang="zh-CN" altLang="en-US" sz="54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4597400" y="1993900"/>
            <a:ext cx="3365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5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endParaRPr lang="zh-CN" altLang="en-US" sz="54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5168900" y="1636713"/>
            <a:ext cx="3365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5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endParaRPr lang="zh-CN" altLang="en-US" sz="54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5740400" y="1279525"/>
            <a:ext cx="3365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5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endParaRPr lang="zh-CN" altLang="en-US" sz="54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6291263" y="922338"/>
            <a:ext cx="3365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5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endParaRPr lang="zh-CN" altLang="en-US" sz="54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43" name="直接连接符 42"/>
          <p:cNvCxnSpPr>
            <a:stCxn id="8210" idx="0"/>
          </p:cNvCxnSpPr>
          <p:nvPr/>
        </p:nvCxnSpPr>
        <p:spPr>
          <a:xfrm rot="5400000" flipH="1" flipV="1">
            <a:off x="3276600" y="804863"/>
            <a:ext cx="2468563" cy="3989387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34" name="TextBox 43"/>
          <p:cNvSpPr txBox="1">
            <a:spLocks noChangeArrowheads="1"/>
          </p:cNvSpPr>
          <p:nvPr/>
        </p:nvSpPr>
        <p:spPr bwMode="auto">
          <a:xfrm>
            <a:off x="1071563" y="4637088"/>
            <a:ext cx="6929437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不计算，看图估计：买</a:t>
            </a: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1.5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米的彩带大约要花多少元？买</a:t>
            </a: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5.5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米呢？。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6" descr="1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715125" y="1928813"/>
            <a:ext cx="20574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3" descr="0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6262" y="548680"/>
            <a:ext cx="1566863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extBox 4"/>
          <p:cNvSpPr txBox="1">
            <a:spLocks noChangeArrowheads="1"/>
          </p:cNvSpPr>
          <p:nvPr/>
        </p:nvSpPr>
        <p:spPr bwMode="auto">
          <a:xfrm>
            <a:off x="428625" y="1857375"/>
            <a:ext cx="67865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一辆汽车平均每小时行驶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80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千米。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221" name="TextBox 5"/>
          <p:cNvSpPr txBox="1">
            <a:spLocks noChangeArrowheads="1"/>
          </p:cNvSpPr>
          <p:nvPr/>
        </p:nvSpPr>
        <p:spPr bwMode="auto">
          <a:xfrm>
            <a:off x="428625" y="2559050"/>
            <a:ext cx="67865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）照上面的速度计算，完成下表。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9222" name="Group 7"/>
          <p:cNvGrpSpPr/>
          <p:nvPr/>
        </p:nvGrpSpPr>
        <p:grpSpPr bwMode="auto">
          <a:xfrm>
            <a:off x="0" y="3643313"/>
            <a:ext cx="8570913" cy="1871662"/>
            <a:chOff x="157" y="1979"/>
            <a:chExt cx="5399" cy="1179"/>
          </a:xfrm>
        </p:grpSpPr>
        <p:sp>
          <p:nvSpPr>
            <p:cNvPr id="9240" name="Text Box 8"/>
            <p:cNvSpPr txBox="1">
              <a:spLocks noChangeArrowheads="1"/>
            </p:cNvSpPr>
            <p:nvPr/>
          </p:nvSpPr>
          <p:spPr bwMode="auto">
            <a:xfrm>
              <a:off x="385" y="2069"/>
              <a:ext cx="1122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200" b="1">
                  <a:latin typeface="华文楷体" pitchFamily="2" charset="-122"/>
                  <a:ea typeface="华文楷体" pitchFamily="2" charset="-122"/>
                </a:rPr>
                <a:t>时间</a:t>
              </a:r>
              <a:r>
                <a:rPr lang="en-US" altLang="zh-CN" sz="3200" b="1">
                  <a:latin typeface="华文楷体" pitchFamily="2" charset="-122"/>
                  <a:ea typeface="华文楷体" pitchFamily="2" charset="-122"/>
                </a:rPr>
                <a:t>/</a:t>
              </a:r>
              <a:r>
                <a:rPr lang="zh-CN" altLang="en-US" sz="3200" b="1">
                  <a:latin typeface="华文楷体" pitchFamily="2" charset="-122"/>
                  <a:ea typeface="华文楷体" pitchFamily="2" charset="-122"/>
                </a:rPr>
                <a:t>时</a:t>
              </a:r>
              <a:endParaRPr lang="en-US" altLang="zh-CN" sz="32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241" name="Text Box 9"/>
            <p:cNvSpPr txBox="1">
              <a:spLocks noChangeArrowheads="1"/>
            </p:cNvSpPr>
            <p:nvPr/>
          </p:nvSpPr>
          <p:spPr bwMode="auto">
            <a:xfrm>
              <a:off x="157" y="2654"/>
              <a:ext cx="1350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200" b="1">
                  <a:latin typeface="华文楷体" pitchFamily="2" charset="-122"/>
                  <a:ea typeface="华文楷体" pitchFamily="2" charset="-122"/>
                </a:rPr>
                <a:t>路程</a:t>
              </a:r>
              <a:r>
                <a:rPr lang="en-US" altLang="zh-CN" sz="3200" b="1">
                  <a:latin typeface="华文楷体" pitchFamily="2" charset="-122"/>
                  <a:ea typeface="华文楷体" pitchFamily="2" charset="-122"/>
                </a:rPr>
                <a:t>/</a:t>
              </a:r>
              <a:r>
                <a:rPr lang="zh-CN" altLang="en-US" sz="3200" b="1">
                  <a:latin typeface="华文楷体" pitchFamily="2" charset="-122"/>
                  <a:ea typeface="华文楷体" pitchFamily="2" charset="-122"/>
                </a:rPr>
                <a:t>千米</a:t>
              </a:r>
              <a:endParaRPr lang="en-US" altLang="zh-CN" sz="3200" b="1">
                <a:latin typeface="华文楷体" pitchFamily="2" charset="-122"/>
                <a:ea typeface="华文楷体" pitchFamily="2" charset="-122"/>
              </a:endParaRPr>
            </a:p>
          </p:txBody>
        </p:sp>
        <p:grpSp>
          <p:nvGrpSpPr>
            <p:cNvPr id="9242" name="Group 12"/>
            <p:cNvGrpSpPr/>
            <p:nvPr/>
          </p:nvGrpSpPr>
          <p:grpSpPr bwMode="auto">
            <a:xfrm>
              <a:off x="385" y="1979"/>
              <a:ext cx="5171" cy="1179"/>
              <a:chOff x="385" y="1979"/>
              <a:chExt cx="5171" cy="1179"/>
            </a:xfrm>
          </p:grpSpPr>
          <p:sp>
            <p:nvSpPr>
              <p:cNvPr id="9243" name="Line 13"/>
              <p:cNvSpPr>
                <a:spLocks noChangeShapeType="1"/>
              </p:cNvSpPr>
              <p:nvPr/>
            </p:nvSpPr>
            <p:spPr bwMode="auto">
              <a:xfrm>
                <a:off x="385" y="1979"/>
                <a:ext cx="5171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44" name="Line 14"/>
              <p:cNvSpPr>
                <a:spLocks noChangeShapeType="1"/>
              </p:cNvSpPr>
              <p:nvPr/>
            </p:nvSpPr>
            <p:spPr bwMode="auto">
              <a:xfrm>
                <a:off x="385" y="2568"/>
                <a:ext cx="5171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45" name="Line 15"/>
              <p:cNvSpPr>
                <a:spLocks noChangeShapeType="1"/>
              </p:cNvSpPr>
              <p:nvPr/>
            </p:nvSpPr>
            <p:spPr bwMode="auto">
              <a:xfrm>
                <a:off x="385" y="3158"/>
                <a:ext cx="5171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46" name="Line 16"/>
              <p:cNvSpPr>
                <a:spLocks noChangeShapeType="1"/>
              </p:cNvSpPr>
              <p:nvPr/>
            </p:nvSpPr>
            <p:spPr bwMode="auto">
              <a:xfrm>
                <a:off x="1462" y="1979"/>
                <a:ext cx="0" cy="117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47" name="Line 17"/>
              <p:cNvSpPr>
                <a:spLocks noChangeShapeType="1"/>
              </p:cNvSpPr>
              <p:nvPr/>
            </p:nvSpPr>
            <p:spPr bwMode="auto">
              <a:xfrm>
                <a:off x="1957" y="1979"/>
                <a:ext cx="0" cy="117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48" name="Line 18"/>
              <p:cNvSpPr>
                <a:spLocks noChangeShapeType="1"/>
              </p:cNvSpPr>
              <p:nvPr/>
            </p:nvSpPr>
            <p:spPr bwMode="auto">
              <a:xfrm>
                <a:off x="2452" y="1979"/>
                <a:ext cx="0" cy="117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49" name="Line 19"/>
              <p:cNvSpPr>
                <a:spLocks noChangeShapeType="1"/>
              </p:cNvSpPr>
              <p:nvPr/>
            </p:nvSpPr>
            <p:spPr bwMode="auto">
              <a:xfrm>
                <a:off x="2947" y="1979"/>
                <a:ext cx="0" cy="117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50" name="Line 20"/>
              <p:cNvSpPr>
                <a:spLocks noChangeShapeType="1"/>
              </p:cNvSpPr>
              <p:nvPr/>
            </p:nvSpPr>
            <p:spPr bwMode="auto">
              <a:xfrm>
                <a:off x="3442" y="1979"/>
                <a:ext cx="0" cy="117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51" name="Line 21"/>
              <p:cNvSpPr>
                <a:spLocks noChangeShapeType="1"/>
              </p:cNvSpPr>
              <p:nvPr/>
            </p:nvSpPr>
            <p:spPr bwMode="auto">
              <a:xfrm>
                <a:off x="3937" y="1979"/>
                <a:ext cx="0" cy="117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52" name="Line 22"/>
              <p:cNvSpPr>
                <a:spLocks noChangeShapeType="1"/>
              </p:cNvSpPr>
              <p:nvPr/>
            </p:nvSpPr>
            <p:spPr bwMode="auto">
              <a:xfrm>
                <a:off x="4432" y="1979"/>
                <a:ext cx="0" cy="117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9223" name="TextBox 9"/>
          <p:cNvSpPr txBox="1">
            <a:spLocks noChangeArrowheads="1"/>
          </p:cNvSpPr>
          <p:nvPr/>
        </p:nvSpPr>
        <p:spPr bwMode="auto">
          <a:xfrm>
            <a:off x="2286000" y="3786188"/>
            <a:ext cx="3571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224" name="TextBox 9"/>
          <p:cNvSpPr txBox="1">
            <a:spLocks noChangeArrowheads="1"/>
          </p:cNvSpPr>
          <p:nvPr/>
        </p:nvSpPr>
        <p:spPr bwMode="auto">
          <a:xfrm>
            <a:off x="2286000" y="4773613"/>
            <a:ext cx="3571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225" name="TextBox 9"/>
          <p:cNvSpPr txBox="1">
            <a:spLocks noChangeArrowheads="1"/>
          </p:cNvSpPr>
          <p:nvPr/>
        </p:nvSpPr>
        <p:spPr bwMode="auto">
          <a:xfrm>
            <a:off x="3071813" y="3786188"/>
            <a:ext cx="3571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TextBox 9"/>
          <p:cNvSpPr txBox="1">
            <a:spLocks noChangeArrowheads="1"/>
          </p:cNvSpPr>
          <p:nvPr/>
        </p:nvSpPr>
        <p:spPr bwMode="auto">
          <a:xfrm>
            <a:off x="3000375" y="4773613"/>
            <a:ext cx="571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80</a:t>
            </a:r>
            <a:endParaRPr lang="zh-CN" altLang="en-US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227" name="TextBox 9"/>
          <p:cNvSpPr txBox="1">
            <a:spLocks noChangeArrowheads="1"/>
          </p:cNvSpPr>
          <p:nvPr/>
        </p:nvSpPr>
        <p:spPr bwMode="auto">
          <a:xfrm>
            <a:off x="3857625" y="3786188"/>
            <a:ext cx="3571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TextBox 9"/>
          <p:cNvSpPr txBox="1">
            <a:spLocks noChangeArrowheads="1"/>
          </p:cNvSpPr>
          <p:nvPr/>
        </p:nvSpPr>
        <p:spPr bwMode="auto">
          <a:xfrm>
            <a:off x="3643313" y="4773613"/>
            <a:ext cx="7858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160</a:t>
            </a:r>
            <a:endParaRPr lang="zh-CN" altLang="en-US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229" name="Line 22"/>
          <p:cNvSpPr>
            <a:spLocks noChangeShapeType="1"/>
          </p:cNvSpPr>
          <p:nvPr/>
        </p:nvSpPr>
        <p:spPr bwMode="auto">
          <a:xfrm>
            <a:off x="7572375" y="3643313"/>
            <a:ext cx="0" cy="18716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0" name="TextBox 9"/>
          <p:cNvSpPr txBox="1">
            <a:spLocks noChangeArrowheads="1"/>
          </p:cNvSpPr>
          <p:nvPr/>
        </p:nvSpPr>
        <p:spPr bwMode="auto">
          <a:xfrm>
            <a:off x="4643438" y="3786188"/>
            <a:ext cx="3571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231" name="TextBox 9"/>
          <p:cNvSpPr txBox="1">
            <a:spLocks noChangeArrowheads="1"/>
          </p:cNvSpPr>
          <p:nvPr/>
        </p:nvSpPr>
        <p:spPr bwMode="auto">
          <a:xfrm>
            <a:off x="5429250" y="3773488"/>
            <a:ext cx="3571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232" name="TextBox 9"/>
          <p:cNvSpPr txBox="1">
            <a:spLocks noChangeArrowheads="1"/>
          </p:cNvSpPr>
          <p:nvPr/>
        </p:nvSpPr>
        <p:spPr bwMode="auto">
          <a:xfrm>
            <a:off x="6215063" y="3773488"/>
            <a:ext cx="3571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233" name="TextBox 9"/>
          <p:cNvSpPr txBox="1">
            <a:spLocks noChangeArrowheads="1"/>
          </p:cNvSpPr>
          <p:nvPr/>
        </p:nvSpPr>
        <p:spPr bwMode="auto">
          <a:xfrm>
            <a:off x="7000875" y="3773488"/>
            <a:ext cx="3571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234" name="TextBox 9"/>
          <p:cNvSpPr txBox="1">
            <a:spLocks noChangeArrowheads="1"/>
          </p:cNvSpPr>
          <p:nvPr/>
        </p:nvSpPr>
        <p:spPr bwMode="auto">
          <a:xfrm>
            <a:off x="7786688" y="3786188"/>
            <a:ext cx="3571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" name="TextBox 9"/>
          <p:cNvSpPr txBox="1">
            <a:spLocks noChangeArrowheads="1"/>
          </p:cNvSpPr>
          <p:nvPr/>
        </p:nvSpPr>
        <p:spPr bwMode="auto">
          <a:xfrm>
            <a:off x="4429125" y="4786313"/>
            <a:ext cx="857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240</a:t>
            </a:r>
            <a:endParaRPr lang="zh-CN" altLang="en-US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6" name="TextBox 9"/>
          <p:cNvSpPr txBox="1">
            <a:spLocks noChangeArrowheads="1"/>
          </p:cNvSpPr>
          <p:nvPr/>
        </p:nvSpPr>
        <p:spPr bwMode="auto">
          <a:xfrm>
            <a:off x="5214938" y="4786313"/>
            <a:ext cx="7858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320</a:t>
            </a:r>
            <a:endParaRPr lang="zh-CN" altLang="en-US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7" name="TextBox 9"/>
          <p:cNvSpPr txBox="1">
            <a:spLocks noChangeArrowheads="1"/>
          </p:cNvSpPr>
          <p:nvPr/>
        </p:nvSpPr>
        <p:spPr bwMode="auto">
          <a:xfrm>
            <a:off x="6000750" y="4786313"/>
            <a:ext cx="7858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400</a:t>
            </a:r>
            <a:endParaRPr lang="zh-CN" altLang="en-US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8" name="TextBox 9"/>
          <p:cNvSpPr txBox="1">
            <a:spLocks noChangeArrowheads="1"/>
          </p:cNvSpPr>
          <p:nvPr/>
        </p:nvSpPr>
        <p:spPr bwMode="auto">
          <a:xfrm>
            <a:off x="6786563" y="4786313"/>
            <a:ext cx="857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480</a:t>
            </a:r>
            <a:endParaRPr lang="zh-CN" altLang="en-US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" name="TextBox 9"/>
          <p:cNvSpPr txBox="1">
            <a:spLocks noChangeArrowheads="1"/>
          </p:cNvSpPr>
          <p:nvPr/>
        </p:nvSpPr>
        <p:spPr bwMode="auto">
          <a:xfrm>
            <a:off x="7643813" y="4786313"/>
            <a:ext cx="857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560</a:t>
            </a:r>
            <a:endParaRPr lang="zh-CN" altLang="en-US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8" grpId="0"/>
      <p:bldP spid="35" grpId="0"/>
      <p:bldP spid="36" grpId="0"/>
      <p:bldP spid="37" grpId="0"/>
      <p:bldP spid="38" grpId="0"/>
      <p:bldP spid="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7"/>
          <p:cNvGrpSpPr/>
          <p:nvPr/>
        </p:nvGrpSpPr>
        <p:grpSpPr bwMode="auto">
          <a:xfrm>
            <a:off x="357188" y="571500"/>
            <a:ext cx="8358187" cy="1357313"/>
            <a:chOff x="291" y="1979"/>
            <a:chExt cx="5265" cy="855"/>
          </a:xfrm>
        </p:grpSpPr>
        <p:sp>
          <p:nvSpPr>
            <p:cNvPr id="10285" name="Text Box 8"/>
            <p:cNvSpPr txBox="1">
              <a:spLocks noChangeArrowheads="1"/>
            </p:cNvSpPr>
            <p:nvPr/>
          </p:nvSpPr>
          <p:spPr bwMode="auto">
            <a:xfrm>
              <a:off x="430" y="2069"/>
              <a:ext cx="941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 b="1">
                  <a:latin typeface="华文楷体" pitchFamily="2" charset="-122"/>
                  <a:ea typeface="华文楷体" pitchFamily="2" charset="-122"/>
                </a:rPr>
                <a:t>时间</a:t>
              </a:r>
              <a:r>
                <a:rPr lang="en-US" altLang="zh-CN" sz="2800" b="1">
                  <a:latin typeface="华文楷体" pitchFamily="2" charset="-122"/>
                  <a:ea typeface="华文楷体" pitchFamily="2" charset="-122"/>
                </a:rPr>
                <a:t>/</a:t>
              </a:r>
              <a:r>
                <a:rPr lang="zh-CN" altLang="en-US" sz="2800" b="1">
                  <a:latin typeface="华文楷体" pitchFamily="2" charset="-122"/>
                  <a:ea typeface="华文楷体" pitchFamily="2" charset="-122"/>
                </a:rPr>
                <a:t>时</a:t>
              </a:r>
              <a:endParaRPr lang="en-US" altLang="zh-CN" sz="28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0286" name="Text Box 9"/>
            <p:cNvSpPr txBox="1">
              <a:spLocks noChangeArrowheads="1"/>
            </p:cNvSpPr>
            <p:nvPr/>
          </p:nvSpPr>
          <p:spPr bwMode="auto">
            <a:xfrm>
              <a:off x="291" y="2474"/>
              <a:ext cx="116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 b="1">
                  <a:latin typeface="华文楷体" pitchFamily="2" charset="-122"/>
                  <a:ea typeface="华文楷体" pitchFamily="2" charset="-122"/>
                </a:rPr>
                <a:t>路程</a:t>
              </a:r>
              <a:r>
                <a:rPr lang="en-US" altLang="zh-CN" sz="2800" b="1">
                  <a:latin typeface="华文楷体" pitchFamily="2" charset="-122"/>
                  <a:ea typeface="华文楷体" pitchFamily="2" charset="-122"/>
                </a:rPr>
                <a:t>/</a:t>
              </a:r>
              <a:r>
                <a:rPr lang="zh-CN" altLang="en-US" sz="2800" b="1">
                  <a:latin typeface="华文楷体" pitchFamily="2" charset="-122"/>
                  <a:ea typeface="华文楷体" pitchFamily="2" charset="-122"/>
                </a:rPr>
                <a:t>千米</a:t>
              </a:r>
              <a:endParaRPr lang="en-US" altLang="zh-CN" sz="2800" b="1">
                <a:latin typeface="华文楷体" pitchFamily="2" charset="-122"/>
                <a:ea typeface="华文楷体" pitchFamily="2" charset="-122"/>
              </a:endParaRPr>
            </a:p>
          </p:txBody>
        </p:sp>
        <p:grpSp>
          <p:nvGrpSpPr>
            <p:cNvPr id="10287" name="Group 12"/>
            <p:cNvGrpSpPr/>
            <p:nvPr/>
          </p:nvGrpSpPr>
          <p:grpSpPr bwMode="auto">
            <a:xfrm>
              <a:off x="385" y="1979"/>
              <a:ext cx="5171" cy="855"/>
              <a:chOff x="385" y="1979"/>
              <a:chExt cx="5171" cy="855"/>
            </a:xfrm>
          </p:grpSpPr>
          <p:sp>
            <p:nvSpPr>
              <p:cNvPr id="10288" name="Line 13"/>
              <p:cNvSpPr>
                <a:spLocks noChangeShapeType="1"/>
              </p:cNvSpPr>
              <p:nvPr/>
            </p:nvSpPr>
            <p:spPr bwMode="auto">
              <a:xfrm>
                <a:off x="385" y="1979"/>
                <a:ext cx="5171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89" name="Line 14"/>
              <p:cNvSpPr>
                <a:spLocks noChangeShapeType="1"/>
              </p:cNvSpPr>
              <p:nvPr/>
            </p:nvSpPr>
            <p:spPr bwMode="auto">
              <a:xfrm>
                <a:off x="385" y="2429"/>
                <a:ext cx="5171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90" name="Line 15"/>
              <p:cNvSpPr>
                <a:spLocks noChangeShapeType="1"/>
              </p:cNvSpPr>
              <p:nvPr/>
            </p:nvSpPr>
            <p:spPr bwMode="auto">
              <a:xfrm>
                <a:off x="385" y="2834"/>
                <a:ext cx="5171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0243" name="TextBox 9"/>
          <p:cNvSpPr txBox="1">
            <a:spLocks noChangeArrowheads="1"/>
          </p:cNvSpPr>
          <p:nvPr/>
        </p:nvSpPr>
        <p:spPr bwMode="auto">
          <a:xfrm>
            <a:off x="2430463" y="714375"/>
            <a:ext cx="357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44" name="TextBox 9"/>
          <p:cNvSpPr txBox="1">
            <a:spLocks noChangeArrowheads="1"/>
          </p:cNvSpPr>
          <p:nvPr/>
        </p:nvSpPr>
        <p:spPr bwMode="auto">
          <a:xfrm>
            <a:off x="2430463" y="1357313"/>
            <a:ext cx="357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45" name="TextBox 9"/>
          <p:cNvSpPr txBox="1">
            <a:spLocks noChangeArrowheads="1"/>
          </p:cNvSpPr>
          <p:nvPr/>
        </p:nvSpPr>
        <p:spPr bwMode="auto">
          <a:xfrm>
            <a:off x="3286125" y="714375"/>
            <a:ext cx="3571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46" name="TextBox 9"/>
          <p:cNvSpPr txBox="1">
            <a:spLocks noChangeArrowheads="1"/>
          </p:cNvSpPr>
          <p:nvPr/>
        </p:nvSpPr>
        <p:spPr bwMode="auto">
          <a:xfrm>
            <a:off x="3214688" y="1357313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80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47" name="TextBox 9"/>
          <p:cNvSpPr txBox="1">
            <a:spLocks noChangeArrowheads="1"/>
          </p:cNvSpPr>
          <p:nvPr/>
        </p:nvSpPr>
        <p:spPr bwMode="auto">
          <a:xfrm>
            <a:off x="4071938" y="714375"/>
            <a:ext cx="357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48" name="TextBox 9"/>
          <p:cNvSpPr txBox="1">
            <a:spLocks noChangeArrowheads="1"/>
          </p:cNvSpPr>
          <p:nvPr/>
        </p:nvSpPr>
        <p:spPr bwMode="auto">
          <a:xfrm>
            <a:off x="3857625" y="1357313"/>
            <a:ext cx="7858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160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49" name="TextBox 9"/>
          <p:cNvSpPr txBox="1">
            <a:spLocks noChangeArrowheads="1"/>
          </p:cNvSpPr>
          <p:nvPr/>
        </p:nvSpPr>
        <p:spPr bwMode="auto">
          <a:xfrm>
            <a:off x="4929188" y="714375"/>
            <a:ext cx="357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50" name="TextBox 9"/>
          <p:cNvSpPr txBox="1">
            <a:spLocks noChangeArrowheads="1"/>
          </p:cNvSpPr>
          <p:nvPr/>
        </p:nvSpPr>
        <p:spPr bwMode="auto">
          <a:xfrm>
            <a:off x="5715000" y="701675"/>
            <a:ext cx="3571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51" name="TextBox 9"/>
          <p:cNvSpPr txBox="1">
            <a:spLocks noChangeArrowheads="1"/>
          </p:cNvSpPr>
          <p:nvPr/>
        </p:nvSpPr>
        <p:spPr bwMode="auto">
          <a:xfrm>
            <a:off x="6500813" y="701675"/>
            <a:ext cx="3571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52" name="TextBox 9"/>
          <p:cNvSpPr txBox="1">
            <a:spLocks noChangeArrowheads="1"/>
          </p:cNvSpPr>
          <p:nvPr/>
        </p:nvSpPr>
        <p:spPr bwMode="auto">
          <a:xfrm>
            <a:off x="7286625" y="701675"/>
            <a:ext cx="3571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53" name="TextBox 9"/>
          <p:cNvSpPr txBox="1">
            <a:spLocks noChangeArrowheads="1"/>
          </p:cNvSpPr>
          <p:nvPr/>
        </p:nvSpPr>
        <p:spPr bwMode="auto">
          <a:xfrm>
            <a:off x="8072438" y="714375"/>
            <a:ext cx="357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54" name="TextBox 9"/>
          <p:cNvSpPr txBox="1">
            <a:spLocks noChangeArrowheads="1"/>
          </p:cNvSpPr>
          <p:nvPr/>
        </p:nvSpPr>
        <p:spPr bwMode="auto">
          <a:xfrm>
            <a:off x="4714875" y="1370013"/>
            <a:ext cx="857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240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55" name="TextBox 9"/>
          <p:cNvSpPr txBox="1">
            <a:spLocks noChangeArrowheads="1"/>
          </p:cNvSpPr>
          <p:nvPr/>
        </p:nvSpPr>
        <p:spPr bwMode="auto">
          <a:xfrm>
            <a:off x="5500688" y="1370013"/>
            <a:ext cx="785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320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56" name="TextBox 9"/>
          <p:cNvSpPr txBox="1">
            <a:spLocks noChangeArrowheads="1"/>
          </p:cNvSpPr>
          <p:nvPr/>
        </p:nvSpPr>
        <p:spPr bwMode="auto">
          <a:xfrm>
            <a:off x="6286500" y="1370013"/>
            <a:ext cx="7858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400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57" name="TextBox 9"/>
          <p:cNvSpPr txBox="1">
            <a:spLocks noChangeArrowheads="1"/>
          </p:cNvSpPr>
          <p:nvPr/>
        </p:nvSpPr>
        <p:spPr bwMode="auto">
          <a:xfrm>
            <a:off x="7072313" y="1370013"/>
            <a:ext cx="857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480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58" name="TextBox 9"/>
          <p:cNvSpPr txBox="1">
            <a:spLocks noChangeArrowheads="1"/>
          </p:cNvSpPr>
          <p:nvPr/>
        </p:nvSpPr>
        <p:spPr bwMode="auto">
          <a:xfrm>
            <a:off x="7929563" y="1370013"/>
            <a:ext cx="857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560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59" name="TextBox 34"/>
          <p:cNvSpPr txBox="1">
            <a:spLocks noChangeArrowheads="1"/>
          </p:cNvSpPr>
          <p:nvPr/>
        </p:nvSpPr>
        <p:spPr bwMode="auto">
          <a:xfrm>
            <a:off x="642938" y="2000250"/>
            <a:ext cx="75009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）把表中的数据在线面的方格纸上表示出来。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0260" name="图片 35" descr="1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24227" y="2466181"/>
            <a:ext cx="5000625" cy="435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8" name="直接连接符 37"/>
          <p:cNvCxnSpPr/>
          <p:nvPr/>
        </p:nvCxnSpPr>
        <p:spPr>
          <a:xfrm rot="5400000">
            <a:off x="1463675" y="1249363"/>
            <a:ext cx="1357313" cy="15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rot="5400000">
            <a:off x="2320925" y="1249363"/>
            <a:ext cx="1357313" cy="15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rot="5400000">
            <a:off x="3178175" y="1249363"/>
            <a:ext cx="1357313" cy="15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rot="5400000">
            <a:off x="4035425" y="1249363"/>
            <a:ext cx="1357313" cy="15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rot="5400000">
            <a:off x="4822825" y="1249363"/>
            <a:ext cx="1357313" cy="15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rot="5400000">
            <a:off x="5607050" y="1249363"/>
            <a:ext cx="1357313" cy="15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rot="5400000">
            <a:off x="6392862" y="1249363"/>
            <a:ext cx="1357313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rot="5400000">
            <a:off x="7178675" y="1249363"/>
            <a:ext cx="1357313" cy="15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2571750" y="6000750"/>
            <a:ext cx="3714750" cy="1588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571750" y="5570538"/>
            <a:ext cx="3714750" cy="1587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2571750" y="5072063"/>
            <a:ext cx="3714750" cy="1587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2571750" y="4643438"/>
            <a:ext cx="3714750" cy="1587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2571750" y="3784600"/>
            <a:ext cx="3714750" cy="1588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2571750" y="3355975"/>
            <a:ext cx="3714750" cy="1588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2571750" y="2927350"/>
            <a:ext cx="3714750" cy="1588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2571750" y="4214813"/>
            <a:ext cx="3714750" cy="1587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rot="5400000">
            <a:off x="1213644" y="4715669"/>
            <a:ext cx="3573462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rot="5400000">
            <a:off x="4499768" y="4714082"/>
            <a:ext cx="3573463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rot="5400000">
            <a:off x="4071144" y="4715669"/>
            <a:ext cx="3573462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rot="5400000">
            <a:off x="3571876" y="4714875"/>
            <a:ext cx="3573462" cy="1587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rot="5400000">
            <a:off x="3071812" y="4713288"/>
            <a:ext cx="3573463" cy="1588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rot="5400000">
            <a:off x="2570957" y="4715669"/>
            <a:ext cx="3573462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rot="5400000">
            <a:off x="1713707" y="4715669"/>
            <a:ext cx="3573462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rot="5400000">
            <a:off x="2142331" y="4714082"/>
            <a:ext cx="3573463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526cfa92-323f-48ff-9f70-b979648f234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1">
      <a:dk1>
        <a:srgbClr val="292929"/>
      </a:dk1>
      <a:lt1>
        <a:sysClr val="window" lastClr="FFFFFF"/>
      </a:lt1>
      <a:dk2>
        <a:srgbClr val="292929"/>
      </a:dk2>
      <a:lt2>
        <a:srgbClr val="FFFFFF"/>
      </a:lt2>
      <a:accent1>
        <a:srgbClr val="926C62"/>
      </a:accent1>
      <a:accent2>
        <a:srgbClr val="9D8855"/>
      </a:accent2>
      <a:accent3>
        <a:srgbClr val="B07982"/>
      </a:accent3>
      <a:accent4>
        <a:srgbClr val="62A088"/>
      </a:accent4>
      <a:accent5>
        <a:srgbClr val="5F77AB"/>
      </a:accent5>
      <a:accent6>
        <a:srgbClr val="FFC000"/>
      </a:accent6>
      <a:hlink>
        <a:srgbClr val="2998E3"/>
      </a:hlink>
      <a:folHlink>
        <a:srgbClr val="A5A5A5"/>
      </a:folHlink>
    </a:clrScheme>
    <a:fontScheme name="自定义 6">
      <a:majorFont>
        <a:latin typeface="Baskerville Old Face"/>
        <a:ea typeface="华文中宋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主题34</Template>
  <TotalTime>0</TotalTime>
  <Words>808</Words>
  <Application>WPS 演示</Application>
  <PresentationFormat>全屏显示(4:3)</PresentationFormat>
  <Paragraphs>292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7" baseType="lpstr">
      <vt:lpstr>Arial</vt:lpstr>
      <vt:lpstr>宋体</vt:lpstr>
      <vt:lpstr>Wingdings</vt:lpstr>
      <vt:lpstr>Constantia</vt:lpstr>
      <vt:lpstr>黑体</vt:lpstr>
      <vt:lpstr>Calibri</vt:lpstr>
      <vt:lpstr>Arial</vt:lpstr>
      <vt:lpstr>微软雅黑</vt:lpstr>
      <vt:lpstr>Calibri</vt:lpstr>
      <vt:lpstr>楷体</vt:lpstr>
      <vt:lpstr>汉仪大宋简</vt:lpstr>
      <vt:lpstr>华文楷体</vt:lpstr>
      <vt:lpstr>华文楷体</vt:lpstr>
      <vt:lpstr>Arial Unicode MS</vt:lpstr>
      <vt:lpstr>幼圆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</dc:description>
  <dc:subject>第一PPT模板网-WWW.1PPT.COM</dc:subject>
  <cp:lastModifiedBy>小树</cp:lastModifiedBy>
  <cp:revision>13</cp:revision>
  <dcterms:created xsi:type="dcterms:W3CDTF">2014-03-19T00:10:00Z</dcterms:created>
  <dcterms:modified xsi:type="dcterms:W3CDTF">2023-02-14T04:58:00Z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7D05FE1CC1A64025869BEB01FF05E9F8</vt:lpwstr>
  </property>
  <property fmtid="{D5CDD505-2E9C-101B-9397-08002B2CF9AE}" pid="3" name="KSOProductBuildVer">
    <vt:lpwstr>2052-11.1.0.13703</vt:lpwstr>
  </property>
</Properties>
</file>