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80" r:id="rId3"/>
    <p:sldId id="262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8" r:id="rId18"/>
    <p:sldId id="279" r:id="rId19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 userDrawn="1">
          <p15:clr>
            <a:srgbClr val="A4A3A4"/>
          </p15:clr>
        </p15:guide>
        <p15:guide id="2" pos="51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00"/>
    <a:srgbClr val="D2CD04"/>
    <a:srgbClr val="B2BA1C"/>
    <a:srgbClr val="D39A29"/>
    <a:srgbClr val="906E2A"/>
    <a:srgbClr val="EEE8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889" autoAdjust="0"/>
  </p:normalViewPr>
  <p:slideViewPr>
    <p:cSldViewPr>
      <p:cViewPr>
        <p:scale>
          <a:sx n="100" d="100"/>
          <a:sy n="100" d="100"/>
        </p:scale>
        <p:origin x="-282" y="-264"/>
      </p:cViewPr>
      <p:guideLst>
        <p:guide orient="horz" pos="4319"/>
        <p:guide pos="51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7BCE48-289F-462E-9DF6-FE59B3FA72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53C05B-E5CC-4BAD-876C-F18E6C55A4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食品1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769870" y="3373317"/>
            <a:ext cx="5144891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 smtClean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769870" y="1538591"/>
            <a:ext cx="5144891" cy="1720077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600" b="0" baseline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8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F0E3E64-12AA-4E9A-AA25-474FA52E325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2" y="533402"/>
            <a:ext cx="2949178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1063628"/>
            <a:ext cx="462915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2" y="21336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5463D0FB-11F6-499D-BBDD-6A98FA9EE8D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altLang="en-US" noProof="0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2D46053C-B535-4243-9A26-3F8BAC045EE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0E8FB4D-1EC4-4564-B2EA-7B512EDA0CE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1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3E88DF56-7710-4661-B7D5-355453080AD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7B2FA5A7-952C-42CB-8E21-27FB743139E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ea typeface="幼圆" pitchFamily="49" charset="-122"/>
              </a:defRPr>
            </a:lvl1pPr>
          </a:lstStyle>
          <a:p>
            <a:fld id="{FDFB6B5F-823A-4FAE-BA18-237C151C74C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ea typeface="幼圆" pitchFamily="49" charset="-122"/>
              </a:defRPr>
            </a:lvl1pPr>
          </a:lstStyle>
          <a:p>
            <a:fld id="{C6709101-C795-4971-986D-57F598641C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ea typeface="幼圆" pitchFamily="49" charset="-122"/>
              </a:defRPr>
            </a:lvl1pPr>
          </a:lstStyle>
          <a:p>
            <a:fld id="{52BAA190-6D23-4DC6-B52D-D84D9682951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AFFCE777-73D1-486D-8EE8-523F804558A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pull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noProof="1" dirty="0"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noProof="1" dirty="0"/>
            </a:lvl1pPr>
          </a:lstStyle>
          <a:p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3954FAB-BDDC-4D91-9C69-D8BAD8287BC6}" type="slidenum">
              <a:rPr lang="en-US" altLang="zh-CN"/>
            </a:fld>
            <a:endParaRPr lang="zh-CN" altLang="zh-CN"/>
          </a:p>
        </p:txBody>
      </p:sp>
    </p:spTree>
  </p:cSld>
  <p:clrMapOvr>
    <a:masterClrMapping/>
  </p:clrMapOvr>
  <p:transition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CT2"/>
          <p:cNvSpPr txBox="1"/>
          <p:nvPr/>
        </p:nvSpPr>
        <p:spPr bwMode="auto">
          <a:xfrm>
            <a:off x="785813" y="3181350"/>
            <a:ext cx="5145087" cy="4667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 algn="ctr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None/>
              <a:defRPr lang="zh-CN" altLang="en-US" sz="1800" kern="1200">
                <a:solidFill>
                  <a:schemeClr val="accent2"/>
                </a:solidFill>
                <a:effectLst/>
                <a:latin typeface="+mn-ea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F4C197"/>
              </a:buClr>
              <a:buFont typeface="幼圆" pitchFamily="49" charset="-122"/>
              <a:buNone/>
              <a:defRPr sz="20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smtClean="0"/>
              <a:t>单击此处编辑母版副标题样式</a:t>
            </a:r>
            <a:endParaRPr dirty="0" smtClean="0"/>
          </a:p>
        </p:txBody>
      </p:sp>
      <p:pic>
        <p:nvPicPr>
          <p:cNvPr id="4" name="图片 6" descr="食品1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1113" y="-26988"/>
            <a:ext cx="9263063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KSO_FN"/>
          <p:cNvSpPr txBox="1">
            <a:spLocks noChangeArrowheads="1"/>
          </p:cNvSpPr>
          <p:nvPr/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584C3B4-34D0-4623-B585-248E1BB659EA}" type="slidenum">
              <a:rPr lang="zh-CN" altLang="zh-CN">
                <a:solidFill>
                  <a:schemeClr val="bg1"/>
                </a:solidFill>
              </a:rPr>
            </a:fld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6" name="任意多边形 10"/>
          <p:cNvSpPr/>
          <p:nvPr/>
        </p:nvSpPr>
        <p:spPr bwMode="auto">
          <a:xfrm flipV="1">
            <a:off x="22225" y="981075"/>
            <a:ext cx="9144000" cy="4887913"/>
          </a:xfrm>
          <a:custGeom>
            <a:avLst/>
            <a:gdLst>
              <a:gd name="T0" fmla="*/ 5365824 w 7383683"/>
              <a:gd name="T1" fmla="*/ 4562806 h 3577320"/>
              <a:gd name="T2" fmla="*/ 5365810 w 7383683"/>
              <a:gd name="T3" fmla="*/ 4562518 h 3577320"/>
              <a:gd name="T4" fmla="*/ 5365824 w 7383683"/>
              <a:gd name="T5" fmla="*/ 4562231 h 3577320"/>
              <a:gd name="T6" fmla="*/ 5365838 w 7383683"/>
              <a:gd name="T7" fmla="*/ 4562518 h 3577320"/>
              <a:gd name="T8" fmla="*/ 1971022 w 7383683"/>
              <a:gd name="T9" fmla="*/ 9125037 h 3577320"/>
              <a:gd name="T10" fmla="*/ 2108854 w 7383683"/>
              <a:gd name="T11" fmla="*/ 9108925 h 3577320"/>
              <a:gd name="T12" fmla="*/ 2119672 w 7383683"/>
              <a:gd name="T13" fmla="*/ 9109104 h 3577320"/>
              <a:gd name="T14" fmla="*/ 2971038 w 7383683"/>
              <a:gd name="T15" fmla="*/ 9125037 h 3577320"/>
              <a:gd name="T16" fmla="*/ 2971092 w 7383683"/>
              <a:gd name="T17" fmla="*/ 9125037 h 3577320"/>
              <a:gd name="T18" fmla="*/ 3217686 w 7383683"/>
              <a:gd name="T19" fmla="*/ 9099544 h 3577320"/>
              <a:gd name="T20" fmla="*/ 5339995 w 7383683"/>
              <a:gd name="T21" fmla="*/ 5121691 h 3577320"/>
              <a:gd name="T22" fmla="*/ 5349406 w 7383683"/>
              <a:gd name="T23" fmla="*/ 4917828 h 3577320"/>
              <a:gd name="T24" fmla="*/ 5349434 w 7383683"/>
              <a:gd name="T25" fmla="*/ 4917828 h 3577320"/>
              <a:gd name="T26" fmla="*/ 5340021 w 7383683"/>
              <a:gd name="T27" fmla="*/ 5121691 h 3577320"/>
              <a:gd name="T28" fmla="*/ 3217713 w 7383683"/>
              <a:gd name="T29" fmla="*/ 9099544 h 3577320"/>
              <a:gd name="T30" fmla="*/ 2971118 w 7383683"/>
              <a:gd name="T31" fmla="*/ 9125037 h 3577320"/>
              <a:gd name="T32" fmla="*/ 5521655 w 7383683"/>
              <a:gd name="T33" fmla="*/ 9125037 h 3577320"/>
              <a:gd name="T34" fmla="*/ 5550345 w 7383683"/>
              <a:gd name="T35" fmla="*/ 9125037 h 3577320"/>
              <a:gd name="T36" fmla="*/ 14023699 w 7383683"/>
              <a:gd name="T37" fmla="*/ 9125037 h 3577320"/>
              <a:gd name="T38" fmla="*/ 14023699 w 7383683"/>
              <a:gd name="T39" fmla="*/ 4917828 h 3577320"/>
              <a:gd name="T40" fmla="*/ 14023699 w 7383683"/>
              <a:gd name="T41" fmla="*/ 4207209 h 3577320"/>
              <a:gd name="T42" fmla="*/ 14023699 w 7383683"/>
              <a:gd name="T43" fmla="*/ 0 h 3577320"/>
              <a:gd name="T44" fmla="*/ 5592223 w 7383683"/>
              <a:gd name="T45" fmla="*/ 0 h 3577320"/>
              <a:gd name="T46" fmla="*/ 5479777 w 7383683"/>
              <a:gd name="T47" fmla="*/ 0 h 3577320"/>
              <a:gd name="T48" fmla="*/ 2971118 w 7383683"/>
              <a:gd name="T49" fmla="*/ 0 h 3577320"/>
              <a:gd name="T50" fmla="*/ 3217713 w 7383683"/>
              <a:gd name="T51" fmla="*/ 25494 h 3577320"/>
              <a:gd name="T52" fmla="*/ 5340021 w 7383683"/>
              <a:gd name="T53" fmla="*/ 4003350 h 3577320"/>
              <a:gd name="T54" fmla="*/ 5349434 w 7383683"/>
              <a:gd name="T55" fmla="*/ 4207209 h 3577320"/>
              <a:gd name="T56" fmla="*/ 5349406 w 7383683"/>
              <a:gd name="T57" fmla="*/ 4207209 h 3577320"/>
              <a:gd name="T58" fmla="*/ 5339995 w 7383683"/>
              <a:gd name="T59" fmla="*/ 4003350 h 3577320"/>
              <a:gd name="T60" fmla="*/ 3217686 w 7383683"/>
              <a:gd name="T61" fmla="*/ 25494 h 3577320"/>
              <a:gd name="T62" fmla="*/ 2971092 w 7383683"/>
              <a:gd name="T63" fmla="*/ 0 h 3577320"/>
              <a:gd name="T64" fmla="*/ 2971038 w 7383683"/>
              <a:gd name="T65" fmla="*/ 0 h 3577320"/>
              <a:gd name="T66" fmla="*/ 2119672 w 7383683"/>
              <a:gd name="T67" fmla="*/ 15935 h 3577320"/>
              <a:gd name="T68" fmla="*/ 2108855 w 7383683"/>
              <a:gd name="T69" fmla="*/ 16112 h 3577320"/>
              <a:gd name="T70" fmla="*/ 1971022 w 7383683"/>
              <a:gd name="T71" fmla="*/ 0 h 3577320"/>
              <a:gd name="T72" fmla="*/ 1780433 w 7383683"/>
              <a:gd name="T73" fmla="*/ 22279 h 3577320"/>
              <a:gd name="T74" fmla="*/ 1779124 w 7383683"/>
              <a:gd name="T75" fmla="*/ 22306 h 3577320"/>
              <a:gd name="T76" fmla="*/ 1704473 w 7383683"/>
              <a:gd name="T77" fmla="*/ 25494 h 3577320"/>
              <a:gd name="T78" fmla="*/ 1676723 w 7383683"/>
              <a:gd name="T79" fmla="*/ 56331 h 3577320"/>
              <a:gd name="T80" fmla="*/ 1573792 w 7383683"/>
              <a:gd name="T81" fmla="*/ 92694 h 3577320"/>
              <a:gd name="T82" fmla="*/ 0 w 7383683"/>
              <a:gd name="T83" fmla="*/ 4562518 h 3577320"/>
              <a:gd name="T84" fmla="*/ 1573792 w 7383683"/>
              <a:gd name="T85" fmla="*/ 9032344 h 3577320"/>
              <a:gd name="T86" fmla="*/ 1676723 w 7383683"/>
              <a:gd name="T87" fmla="*/ 9068708 h 3577320"/>
              <a:gd name="T88" fmla="*/ 1704473 w 7383683"/>
              <a:gd name="T89" fmla="*/ 9099544 h 3577320"/>
              <a:gd name="T90" fmla="*/ 1779124 w 7383683"/>
              <a:gd name="T91" fmla="*/ 9102732 h 3577320"/>
              <a:gd name="T92" fmla="*/ 1780427 w 7383683"/>
              <a:gd name="T93" fmla="*/ 9102759 h 357732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383683" h="3577320">
                <a:moveTo>
                  <a:pt x="2825185" y="1788773"/>
                </a:moveTo>
                <a:lnTo>
                  <a:pt x="2825178" y="1788660"/>
                </a:lnTo>
                <a:lnTo>
                  <a:pt x="2825185" y="1788547"/>
                </a:lnTo>
                <a:lnTo>
                  <a:pt x="2825192" y="1788660"/>
                </a:lnTo>
                <a:lnTo>
                  <a:pt x="2825185" y="1788773"/>
                </a:lnTo>
                <a:close/>
                <a:moveTo>
                  <a:pt x="1037772" y="3577320"/>
                </a:moveTo>
                <a:lnTo>
                  <a:pt x="1110342" y="3571004"/>
                </a:lnTo>
                <a:lnTo>
                  <a:pt x="1116038" y="3571074"/>
                </a:lnTo>
                <a:cubicBezTo>
                  <a:pt x="1300420" y="3573156"/>
                  <a:pt x="1537246" y="3575238"/>
                  <a:pt x="1564295" y="3577320"/>
                </a:cubicBezTo>
                <a:lnTo>
                  <a:pt x="1564323" y="3577320"/>
                </a:lnTo>
                <a:lnTo>
                  <a:pt x="1694159" y="3567326"/>
                </a:lnTo>
                <a:cubicBezTo>
                  <a:pt x="2254514" y="3480579"/>
                  <a:pt x="2707175" y="2838530"/>
                  <a:pt x="2811585" y="2007874"/>
                </a:cubicBezTo>
                <a:lnTo>
                  <a:pt x="2816541" y="1927953"/>
                </a:lnTo>
                <a:lnTo>
                  <a:pt x="2816555" y="1927953"/>
                </a:lnTo>
                <a:lnTo>
                  <a:pt x="2811599" y="2007874"/>
                </a:lnTo>
                <a:cubicBezTo>
                  <a:pt x="2707189" y="2838530"/>
                  <a:pt x="2254528" y="3480579"/>
                  <a:pt x="1694173" y="3567326"/>
                </a:cubicBezTo>
                <a:lnTo>
                  <a:pt x="1564337" y="3577320"/>
                </a:lnTo>
                <a:lnTo>
                  <a:pt x="2907232" y="3577320"/>
                </a:lnTo>
                <a:lnTo>
                  <a:pt x="2922338" y="3577320"/>
                </a:lnTo>
                <a:lnTo>
                  <a:pt x="7383683" y="3577320"/>
                </a:lnTo>
                <a:lnTo>
                  <a:pt x="7383683" y="1927953"/>
                </a:lnTo>
                <a:lnTo>
                  <a:pt x="7383683" y="1649367"/>
                </a:lnTo>
                <a:lnTo>
                  <a:pt x="7383683" y="0"/>
                </a:lnTo>
                <a:lnTo>
                  <a:pt x="2944387" y="0"/>
                </a:lnTo>
                <a:lnTo>
                  <a:pt x="2885183" y="0"/>
                </a:lnTo>
                <a:lnTo>
                  <a:pt x="1564337" y="0"/>
                </a:lnTo>
                <a:lnTo>
                  <a:pt x="1694173" y="9994"/>
                </a:lnTo>
                <a:cubicBezTo>
                  <a:pt x="2254528" y="96741"/>
                  <a:pt x="2707189" y="738790"/>
                  <a:pt x="2811599" y="1569447"/>
                </a:cubicBezTo>
                <a:lnTo>
                  <a:pt x="2816555" y="1649367"/>
                </a:lnTo>
                <a:lnTo>
                  <a:pt x="2816541" y="1649367"/>
                </a:lnTo>
                <a:lnTo>
                  <a:pt x="2811585" y="1569447"/>
                </a:lnTo>
                <a:cubicBezTo>
                  <a:pt x="2707175" y="738790"/>
                  <a:pt x="2254514" y="96741"/>
                  <a:pt x="1694159" y="9994"/>
                </a:cubicBezTo>
                <a:lnTo>
                  <a:pt x="1564323" y="0"/>
                </a:lnTo>
                <a:lnTo>
                  <a:pt x="1564295" y="0"/>
                </a:lnTo>
                <a:cubicBezTo>
                  <a:pt x="1537246" y="2083"/>
                  <a:pt x="1300420" y="4165"/>
                  <a:pt x="1116038" y="6247"/>
                </a:cubicBezTo>
                <a:lnTo>
                  <a:pt x="1110343" y="6316"/>
                </a:lnTo>
                <a:lnTo>
                  <a:pt x="1037772" y="0"/>
                </a:lnTo>
                <a:lnTo>
                  <a:pt x="937424" y="8734"/>
                </a:lnTo>
                <a:lnTo>
                  <a:pt x="936735" y="8745"/>
                </a:lnTo>
                <a:cubicBezTo>
                  <a:pt x="916641" y="9161"/>
                  <a:pt x="902840" y="9578"/>
                  <a:pt x="897430" y="9994"/>
                </a:cubicBezTo>
                <a:lnTo>
                  <a:pt x="882819" y="22084"/>
                </a:lnTo>
                <a:lnTo>
                  <a:pt x="828625" y="36339"/>
                </a:lnTo>
                <a:cubicBezTo>
                  <a:pt x="355729" y="203125"/>
                  <a:pt x="0" y="924291"/>
                  <a:pt x="0" y="1788660"/>
                </a:cubicBezTo>
                <a:cubicBezTo>
                  <a:pt x="0" y="2653029"/>
                  <a:pt x="355729" y="3374195"/>
                  <a:pt x="828625" y="3540981"/>
                </a:cubicBezTo>
                <a:lnTo>
                  <a:pt x="882819" y="3555237"/>
                </a:lnTo>
                <a:lnTo>
                  <a:pt x="897430" y="3567326"/>
                </a:lnTo>
                <a:cubicBezTo>
                  <a:pt x="902840" y="3567742"/>
                  <a:pt x="916641" y="3568159"/>
                  <a:pt x="936735" y="3568575"/>
                </a:cubicBezTo>
                <a:lnTo>
                  <a:pt x="937421" y="3568586"/>
                </a:lnTo>
                <a:lnTo>
                  <a:pt x="1037772" y="3577320"/>
                </a:lnTo>
                <a:close/>
              </a:path>
            </a:pathLst>
          </a:custGeom>
          <a:solidFill>
            <a:srgbClr val="F2B483"/>
          </a:solidFill>
          <a:ln w="12700" cap="flat" cmpd="sng" algn="ctr">
            <a:noFill/>
            <a:prstDash val="solid"/>
            <a:miter lim="800000"/>
          </a:ln>
        </p:spPr>
        <p:txBody>
          <a:bodyPr anchor="ctr"/>
          <a:lstStyle/>
          <a:p>
            <a:pPr eaLnBrk="0" hangingPunct="0">
              <a:defRPr/>
            </a:pPr>
            <a:endParaRPr lang="zh-CN" altLang="en-US"/>
          </a:p>
        </p:txBody>
      </p:sp>
      <p:sp>
        <p:nvSpPr>
          <p:cNvPr id="8" name="KSO_Img2"/>
          <p:cNvSpPr/>
          <p:nvPr/>
        </p:nvSpPr>
        <p:spPr>
          <a:xfrm>
            <a:off x="4464050" y="3035300"/>
            <a:ext cx="2249488" cy="2249488"/>
          </a:xfrm>
          <a:prstGeom prst="ellipse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5715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KSO_Img3"/>
          <p:cNvSpPr/>
          <p:nvPr/>
        </p:nvSpPr>
        <p:spPr>
          <a:xfrm>
            <a:off x="6996113" y="3406775"/>
            <a:ext cx="1893887" cy="1893888"/>
          </a:xfrm>
          <a:prstGeom prst="ellipse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5715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71775" y="5527675"/>
            <a:ext cx="6372225" cy="46038"/>
          </a:xfrm>
          <a:prstGeom prst="rect">
            <a:avLst/>
          </a:prstGeom>
          <a:solidFill>
            <a:srgbClr val="FEE5B2"/>
          </a:solidFill>
          <a:ln w="1270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7175" y="2573338"/>
            <a:ext cx="5057775" cy="49212"/>
          </a:xfrm>
          <a:prstGeom prst="rect">
            <a:avLst/>
          </a:prstGeom>
          <a:solidFill>
            <a:srgbClr val="FEE5B2"/>
          </a:solidFill>
          <a:ln w="1270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KSO_Img1"/>
          <p:cNvSpPr/>
          <p:nvPr/>
        </p:nvSpPr>
        <p:spPr>
          <a:xfrm>
            <a:off x="558800" y="1916113"/>
            <a:ext cx="3386138" cy="3386137"/>
          </a:xfrm>
          <a:prstGeom prst="ellipse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5715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1891009" y="2408141"/>
            <a:ext cx="5144891" cy="1720077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600" b="0" baseline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3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4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5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FFE8A70-D414-452B-9235-7DB0A986A5B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6" descr="食品1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1113" y="-26988"/>
            <a:ext cx="9263063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KSO_CT2"/>
          <p:cNvSpPr txBox="1"/>
          <p:nvPr/>
        </p:nvSpPr>
        <p:spPr bwMode="auto">
          <a:xfrm>
            <a:off x="785813" y="3181350"/>
            <a:ext cx="5145087" cy="4667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 algn="ctr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None/>
              <a:defRPr lang="zh-CN" altLang="en-US" sz="1800" kern="1200">
                <a:solidFill>
                  <a:schemeClr val="accent2"/>
                </a:solidFill>
                <a:effectLst/>
                <a:latin typeface="+mn-ea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F4C197"/>
              </a:buClr>
              <a:buFont typeface="幼圆" pitchFamily="49" charset="-122"/>
              <a:buNone/>
              <a:defRPr sz="20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smtClean="0"/>
              <a:t>单击此处编辑母版副标题样式</a:t>
            </a:r>
            <a:endParaRPr dirty="0" smtClean="0"/>
          </a:p>
        </p:txBody>
      </p:sp>
      <p:sp>
        <p:nvSpPr>
          <p:cNvPr id="5" name="KSO_FN"/>
          <p:cNvSpPr txBox="1">
            <a:spLocks noChangeArrowheads="1"/>
          </p:cNvSpPr>
          <p:nvPr/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52302C8-8D7F-42EF-80CC-E2ECC1A076B0}" type="slidenum">
              <a:rPr lang="zh-CN" altLang="zh-CN">
                <a:solidFill>
                  <a:schemeClr val="bg1"/>
                </a:solidFill>
              </a:rPr>
            </a:fld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6" name="任意多边形 10"/>
          <p:cNvSpPr/>
          <p:nvPr/>
        </p:nvSpPr>
        <p:spPr bwMode="gray">
          <a:xfrm>
            <a:off x="30163" y="1508125"/>
            <a:ext cx="9164637" cy="3744913"/>
          </a:xfrm>
          <a:custGeom>
            <a:avLst/>
            <a:gdLst>
              <a:gd name="T0" fmla="*/ 1617036 w 9164638"/>
              <a:gd name="T1" fmla="*/ 1057 h 3745139"/>
              <a:gd name="T2" fmla="*/ 2073703 w 9164638"/>
              <a:gd name="T3" fmla="*/ 2012 h 3745139"/>
              <a:gd name="T4" fmla="*/ 6405427 w 9164638"/>
              <a:gd name="T5" fmla="*/ 904640 h 3745139"/>
              <a:gd name="T6" fmla="*/ 9164627 w 9164638"/>
              <a:gd name="T7" fmla="*/ 170167 h 3745139"/>
              <a:gd name="T8" fmla="*/ 9153325 w 9164638"/>
              <a:gd name="T9" fmla="*/ 3395214 h 3745139"/>
              <a:gd name="T10" fmla="*/ 6247205 w 9164638"/>
              <a:gd name="T11" fmla="*/ 3572882 h 3745139"/>
              <a:gd name="T12" fmla="*/ 3013349 w 9164638"/>
              <a:gd name="T13" fmla="*/ 2992278 h 3745139"/>
              <a:gd name="T14" fmla="*/ 50700 w 9164638"/>
              <a:gd name="T15" fmla="*/ 3723166 h 3745139"/>
              <a:gd name="T16" fmla="*/ 0 w 9164638"/>
              <a:gd name="T17" fmla="*/ 3742426 h 3745139"/>
              <a:gd name="T18" fmla="*/ 0 w 9164638"/>
              <a:gd name="T19" fmla="*/ 142891 h 3745139"/>
              <a:gd name="T20" fmla="*/ 121153 w 9164638"/>
              <a:gd name="T21" fmla="*/ 117121 h 3745139"/>
              <a:gd name="T22" fmla="*/ 1617036 w 9164638"/>
              <a:gd name="T23" fmla="*/ 1057 h 37451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164638" h="3745139">
                <a:moveTo>
                  <a:pt x="1617036" y="1057"/>
                </a:moveTo>
                <a:cubicBezTo>
                  <a:pt x="1760109" y="-568"/>
                  <a:pt x="1912252" y="-369"/>
                  <a:pt x="2073703" y="2012"/>
                </a:cubicBezTo>
                <a:cubicBezTo>
                  <a:pt x="3365312" y="19475"/>
                  <a:pt x="5284967" y="676700"/>
                  <a:pt x="6405438" y="905300"/>
                </a:cubicBezTo>
                <a:cubicBezTo>
                  <a:pt x="7525909" y="1133900"/>
                  <a:pt x="8941835" y="330625"/>
                  <a:pt x="9164638" y="170287"/>
                </a:cubicBezTo>
                <a:lnTo>
                  <a:pt x="9153336" y="3397675"/>
                </a:lnTo>
                <a:cubicBezTo>
                  <a:pt x="7906934" y="3804075"/>
                  <a:pt x="6828440" y="3651675"/>
                  <a:pt x="6247216" y="3575475"/>
                </a:cubicBezTo>
                <a:cubicBezTo>
                  <a:pt x="5665991" y="3499275"/>
                  <a:pt x="4227461" y="2956350"/>
                  <a:pt x="3013349" y="2994450"/>
                </a:cubicBezTo>
                <a:cubicBezTo>
                  <a:pt x="2150190" y="2989290"/>
                  <a:pt x="597440" y="3521754"/>
                  <a:pt x="50700" y="3725867"/>
                </a:cubicBezTo>
                <a:lnTo>
                  <a:pt x="0" y="3745139"/>
                </a:lnTo>
                <a:lnTo>
                  <a:pt x="0" y="142999"/>
                </a:lnTo>
                <a:lnTo>
                  <a:pt x="121153" y="117205"/>
                </a:lnTo>
                <a:cubicBezTo>
                  <a:pt x="413026" y="62883"/>
                  <a:pt x="901668" y="9181"/>
                  <a:pt x="1617036" y="1057"/>
                </a:cubicBezTo>
                <a:close/>
              </a:path>
            </a:pathLst>
          </a:custGeom>
          <a:solidFill>
            <a:srgbClr val="F2B483">
              <a:alpha val="41176"/>
            </a:srgbClr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/>
          </a:p>
        </p:txBody>
      </p:sp>
      <p:sp>
        <p:nvSpPr>
          <p:cNvPr id="8" name="Freeform 18"/>
          <p:cNvSpPr/>
          <p:nvPr/>
        </p:nvSpPr>
        <p:spPr bwMode="gray">
          <a:xfrm>
            <a:off x="44450" y="1733550"/>
            <a:ext cx="9150350" cy="3267075"/>
          </a:xfrm>
          <a:custGeom>
            <a:avLst/>
            <a:gdLst>
              <a:gd name="T0" fmla="*/ 2147483646 w 5764"/>
              <a:gd name="T1" fmla="*/ 2147483646 h 2057"/>
              <a:gd name="T2" fmla="*/ 2147483646 w 5764"/>
              <a:gd name="T3" fmla="*/ 2147483646 h 2057"/>
              <a:gd name="T4" fmla="*/ 2147483646 w 5764"/>
              <a:gd name="T5" fmla="*/ 2147483646 h 2057"/>
              <a:gd name="T6" fmla="*/ 2147483646 w 5764"/>
              <a:gd name="T7" fmla="*/ 2147483646 h 2057"/>
              <a:gd name="T8" fmla="*/ 2147483646 w 5764"/>
              <a:gd name="T9" fmla="*/ 2147483646 h 2057"/>
              <a:gd name="T10" fmla="*/ 2147483646 w 5764"/>
              <a:gd name="T11" fmla="*/ 2147483646 h 2057"/>
              <a:gd name="T12" fmla="*/ 2147483646 w 5764"/>
              <a:gd name="T13" fmla="*/ 2147483646 h 2057"/>
              <a:gd name="T14" fmla="*/ 2147483646 w 5764"/>
              <a:gd name="T15" fmla="*/ 2147483646 h 2057"/>
              <a:gd name="T16" fmla="*/ 2147483646 w 5764"/>
              <a:gd name="T17" fmla="*/ 2147483646 h 20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4" h="2057">
                <a:moveTo>
                  <a:pt x="6" y="272"/>
                </a:moveTo>
                <a:cubicBezTo>
                  <a:pt x="144" y="233"/>
                  <a:pt x="656" y="0"/>
                  <a:pt x="1453" y="10"/>
                </a:cubicBezTo>
                <a:cubicBezTo>
                  <a:pt x="2250" y="20"/>
                  <a:pt x="3475" y="403"/>
                  <a:pt x="4182" y="482"/>
                </a:cubicBezTo>
                <a:cubicBezTo>
                  <a:pt x="4890" y="561"/>
                  <a:pt x="5626" y="237"/>
                  <a:pt x="5764" y="154"/>
                </a:cubicBezTo>
                <a:lnTo>
                  <a:pt x="5764" y="1806"/>
                </a:lnTo>
                <a:cubicBezTo>
                  <a:pt x="4919" y="2052"/>
                  <a:pt x="4485" y="2057"/>
                  <a:pt x="4005" y="1994"/>
                </a:cubicBezTo>
                <a:cubicBezTo>
                  <a:pt x="3526" y="1929"/>
                  <a:pt x="2640" y="1502"/>
                  <a:pt x="1891" y="1522"/>
                </a:cubicBezTo>
                <a:cubicBezTo>
                  <a:pt x="1234" y="1519"/>
                  <a:pt x="0" y="1962"/>
                  <a:pt x="6" y="1967"/>
                </a:cubicBezTo>
                <a:cubicBezTo>
                  <a:pt x="12" y="1972"/>
                  <a:pt x="6" y="641"/>
                  <a:pt x="6" y="272"/>
                </a:cubicBezTo>
                <a:close/>
              </a:path>
            </a:pathLst>
          </a:custGeom>
          <a:solidFill>
            <a:srgbClr val="F2B483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/>
          </a:p>
        </p:txBody>
      </p:sp>
      <p:grpSp>
        <p:nvGrpSpPr>
          <p:cNvPr id="9" name="Group 25"/>
          <p:cNvGrpSpPr/>
          <p:nvPr/>
        </p:nvGrpSpPr>
        <p:grpSpPr bwMode="auto">
          <a:xfrm>
            <a:off x="296863" y="3249613"/>
            <a:ext cx="1295400" cy="1371600"/>
            <a:chOff x="4992" y="816"/>
            <a:chExt cx="576" cy="576"/>
          </a:xfrm>
        </p:grpSpPr>
        <p:sp>
          <p:nvSpPr>
            <p:cNvPr id="10" name="Oval 26"/>
            <p:cNvSpPr>
              <a:spLocks noChangeArrowheads="1"/>
            </p:cNvSpPr>
            <p:nvPr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lumMod val="50000"/>
                <a:alpha val="53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kern="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Oval 27"/>
            <p:cNvSpPr>
              <a:spLocks noChangeArrowheads="1"/>
            </p:cNvSpPr>
            <p:nvPr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2" name="Group 19"/>
          <p:cNvGrpSpPr/>
          <p:nvPr/>
        </p:nvGrpSpPr>
        <p:grpSpPr bwMode="auto">
          <a:xfrm>
            <a:off x="7102475" y="1755775"/>
            <a:ext cx="533400" cy="533400"/>
            <a:chOff x="4752" y="1200"/>
            <a:chExt cx="288" cy="288"/>
          </a:xfrm>
        </p:grpSpPr>
        <p:sp>
          <p:nvSpPr>
            <p:cNvPr id="13" name="Oval 20"/>
            <p:cNvSpPr>
              <a:spLocks noChangeArrowheads="1"/>
            </p:cNvSpPr>
            <p:nvPr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rgbClr val="233DA9">
                    <a:gamma/>
                    <a:tint val="25490"/>
                    <a:invGamma/>
                  </a:srgbClr>
                </a:gs>
                <a:gs pos="100000">
                  <a:schemeClr val="accent1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kern="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Oval 21"/>
            <p:cNvSpPr>
              <a:spLocks noChangeArrowheads="1"/>
            </p:cNvSpPr>
            <p:nvPr/>
          </p:nvSpPr>
          <p:spPr bwMode="gray">
            <a:xfrm>
              <a:off x="4818" y="1248"/>
              <a:ext cx="192" cy="19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5" name="Group 25"/>
          <p:cNvGrpSpPr/>
          <p:nvPr/>
        </p:nvGrpSpPr>
        <p:grpSpPr bwMode="auto">
          <a:xfrm>
            <a:off x="320675" y="3236913"/>
            <a:ext cx="1295400" cy="1371600"/>
            <a:chOff x="4992" y="816"/>
            <a:chExt cx="576" cy="576"/>
          </a:xfrm>
        </p:grpSpPr>
        <p:sp>
          <p:nvSpPr>
            <p:cNvPr id="16" name="Oval 26"/>
            <p:cNvSpPr>
              <a:spLocks noChangeArrowheads="1"/>
            </p:cNvSpPr>
            <p:nvPr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lumMod val="50000"/>
                <a:alpha val="53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kern="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Oval 27"/>
            <p:cNvSpPr>
              <a:spLocks noChangeArrowheads="1"/>
            </p:cNvSpPr>
            <p:nvPr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8" name="Group 25"/>
          <p:cNvGrpSpPr/>
          <p:nvPr/>
        </p:nvGrpSpPr>
        <p:grpSpPr bwMode="auto">
          <a:xfrm>
            <a:off x="7702550" y="1112838"/>
            <a:ext cx="955675" cy="935037"/>
            <a:chOff x="4992" y="816"/>
            <a:chExt cx="576" cy="576"/>
          </a:xfrm>
        </p:grpSpPr>
        <p:sp>
          <p:nvSpPr>
            <p:cNvPr id="19" name="Oval 26"/>
            <p:cNvSpPr>
              <a:spLocks noChangeArrowheads="1"/>
            </p:cNvSpPr>
            <p:nvPr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lumMod val="50000"/>
                <a:alpha val="53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kern="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Oval 27"/>
            <p:cNvSpPr>
              <a:spLocks noChangeArrowheads="1"/>
            </p:cNvSpPr>
            <p:nvPr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1891009" y="2408141"/>
            <a:ext cx="5144891" cy="1720077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600" b="0" baseline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21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2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3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918E38D-2EA7-4669-AB89-5E7D00DCCA1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9098" y="352329"/>
            <a:ext cx="8292045" cy="69959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9099" y="1242197"/>
            <a:ext cx="8292045" cy="5107019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E88483E7-2FB2-4D7F-A2B8-0567CDFB59A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574006" y="2108199"/>
            <a:ext cx="5995988" cy="1235075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3038169" y="3400425"/>
            <a:ext cx="3067663" cy="35747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D8EC594E-4F35-49D0-8132-DEB0C30300F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0"/>
            <a:ext cx="3810000" cy="49323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499" y="1244600"/>
            <a:ext cx="3820587" cy="49323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A0E93CB4-BE91-4910-9410-318784C81FA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6" y="2200274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FDA11470-4D4D-439D-A9D4-A81F96DC265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8A417486-7502-4E7C-89A6-514CD677E4E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543306E8-E018-403E-B560-EBFDC266C11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6.jpeg"/><Relationship Id="rId20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 descr="食品1_2.jpg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-11113" y="-26988"/>
            <a:ext cx="9263063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6" descr="食品1_2.jpg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KSO_BC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92113" y="1274763"/>
            <a:ext cx="8291512" cy="519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1029" name="KSO_BT1"/>
          <p:cNvSpPr>
            <a:spLocks noGrp="1" noChangeArrowheads="1"/>
          </p:cNvSpPr>
          <p:nvPr>
            <p:ph type="title" idx="9"/>
          </p:nvPr>
        </p:nvSpPr>
        <p:spPr bwMode="auto">
          <a:xfrm>
            <a:off x="419100" y="161925"/>
            <a:ext cx="82915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>
    <p:pull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9pPr>
    </p:titleStyle>
    <p:bodyStyle>
      <a:lvl1pPr marL="357505" indent="-271780" algn="just" rtl="0" eaLnBrk="1" fontAlgn="base" hangingPunct="1">
        <a:lnSpc>
          <a:spcPct val="110000"/>
        </a:lnSpc>
        <a:spcBef>
          <a:spcPts val="18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"/>
        <a:defRPr lang="zh-CN" altLang="en-US" sz="2800" kern="1200" dirty="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357505" indent="-357505" algn="just" rtl="0" eaLnBrk="1" fontAlgn="base" hangingPunct="1">
        <a:lnSpc>
          <a:spcPct val="130000"/>
        </a:lnSpc>
        <a:spcBef>
          <a:spcPct val="0"/>
        </a:spcBef>
        <a:spcAft>
          <a:spcPts val="600"/>
        </a:spcAft>
        <a:buClr>
          <a:srgbClr val="F4C197"/>
        </a:buClr>
        <a:buFont typeface="幼圆" pitchFamily="49" charset="-122"/>
        <a:buChar char=" 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9.x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980728"/>
            <a:ext cx="5472608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反比例的意义</a:t>
            </a:r>
            <a:endParaRPr lang="zh-CN" altLang="en-US" sz="6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3"/>
          <p:cNvSpPr>
            <a:spLocks noChangeArrowheads="1"/>
          </p:cNvSpPr>
          <p:nvPr/>
        </p:nvSpPr>
        <p:spPr bwMode="auto">
          <a:xfrm>
            <a:off x="762000" y="500063"/>
            <a:ext cx="1238250" cy="642937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66FFFF"/>
              </a:gs>
              <a:gs pos="100000">
                <a:srgbClr val="00FF00"/>
              </a:gs>
            </a:gsLst>
            <a:lin ang="2700000" scaled="1"/>
          </a:gra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ea typeface="楷体_GB2312" pitchFamily="49" charset="-122"/>
              </a:rPr>
              <a:t>例题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1143000" y="1117600"/>
            <a:ext cx="70373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播种的总公顷数一定，每天播种的公顷数和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要用的天数是不是成反比例？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785813" y="4071938"/>
            <a:ext cx="78581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已知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播种的总公顷数</a:t>
            </a:r>
            <a:r>
              <a:rPr lang="zh-CN" altLang="en-US" sz="2800" b="1">
                <a:ea typeface="楷体_GB2312" pitchFamily="49" charset="-122"/>
              </a:rPr>
              <a:t>一定，就是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每天播种的公顷数</a:t>
            </a:r>
            <a:r>
              <a:rPr lang="zh-CN" altLang="en-US" sz="2800" b="1">
                <a:ea typeface="楷体_GB2312" pitchFamily="49" charset="-122"/>
              </a:rPr>
              <a:t>和天数的积是一定的，所以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每天播种的公顷数</a:t>
            </a:r>
            <a:r>
              <a:rPr lang="zh-CN" altLang="en-US" sz="2800" b="1">
                <a:ea typeface="楷体_GB2312" pitchFamily="49" charset="-122"/>
              </a:rPr>
              <a:t>和要用的天数成反比例。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02406" name="Text Box 6"/>
          <p:cNvSpPr txBox="1">
            <a:spLocks noChangeArrowheads="1"/>
          </p:cNvSpPr>
          <p:nvPr/>
        </p:nvSpPr>
        <p:spPr bwMode="auto">
          <a:xfrm>
            <a:off x="787400" y="3286125"/>
            <a:ext cx="3070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每天播种的公顷数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07" name="Rectangle 7"/>
          <p:cNvSpPr>
            <a:spLocks noChangeArrowheads="1"/>
          </p:cNvSpPr>
          <p:nvPr/>
        </p:nvSpPr>
        <p:spPr bwMode="auto">
          <a:xfrm>
            <a:off x="3752850" y="3333750"/>
            <a:ext cx="533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×</a:t>
            </a:r>
            <a:endParaRPr lang="en-US" altLang="zh-CN" sz="2800" b="1"/>
          </a:p>
        </p:txBody>
      </p:sp>
      <p:sp>
        <p:nvSpPr>
          <p:cNvPr id="102408" name="Text Box 8"/>
          <p:cNvSpPr txBox="1">
            <a:spLocks noChangeArrowheads="1"/>
          </p:cNvSpPr>
          <p:nvPr/>
        </p:nvSpPr>
        <p:spPr bwMode="auto">
          <a:xfrm>
            <a:off x="4143375" y="3286125"/>
            <a:ext cx="906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天数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09" name="Text Box 9"/>
          <p:cNvSpPr txBox="1">
            <a:spLocks noChangeArrowheads="1"/>
          </p:cNvSpPr>
          <p:nvPr/>
        </p:nvSpPr>
        <p:spPr bwMode="auto">
          <a:xfrm>
            <a:off x="4941888" y="3294063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＝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02410" name="Text Box 10"/>
          <p:cNvSpPr txBox="1">
            <a:spLocks noChangeArrowheads="1"/>
          </p:cNvSpPr>
          <p:nvPr/>
        </p:nvSpPr>
        <p:spPr bwMode="auto">
          <a:xfrm>
            <a:off x="5362575" y="3286125"/>
            <a:ext cx="27098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播种的总公顷数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11" name="Text Box 11"/>
          <p:cNvSpPr txBox="1">
            <a:spLocks noChangeArrowheads="1"/>
          </p:cNvSpPr>
          <p:nvPr/>
        </p:nvSpPr>
        <p:spPr bwMode="auto">
          <a:xfrm>
            <a:off x="1143000" y="2187575"/>
            <a:ext cx="70723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每天播种的公顷数</a:t>
            </a:r>
            <a:r>
              <a:rPr lang="zh-CN" altLang="en-US" sz="2800" b="1" dirty="0">
                <a:ea typeface="楷体_GB2312" pitchFamily="49" charset="-122"/>
              </a:rPr>
              <a:t>和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要用的天数</a:t>
            </a:r>
            <a:r>
              <a:rPr lang="zh-CN" altLang="en-US" sz="2800" b="1" dirty="0">
                <a:ea typeface="楷体_GB2312" pitchFamily="49" charset="-122"/>
              </a:rPr>
              <a:t>是两种相关联的量，它们与总公顷数有下面的关系：</a:t>
            </a:r>
            <a:endParaRPr lang="zh-CN" altLang="en-US" sz="2800" b="1" dirty="0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02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autoUpdateAnimBg="0"/>
      <p:bldP spid="102405" grpId="0" autoUpdateAnimBg="0"/>
      <p:bldP spid="102406" grpId="0" autoUpdateAnimBg="0"/>
      <p:bldP spid="102407" grpId="0" autoUpdateAnimBg="0"/>
      <p:bldP spid="102408" grpId="0" autoUpdateAnimBg="0"/>
      <p:bldP spid="102409" grpId="0" autoUpdateAnimBg="0"/>
      <p:bldP spid="102410" grpId="0" autoUpdateAnimBg="0"/>
      <p:bldP spid="102411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3"/>
          <p:cNvSpPr>
            <a:spLocks noChangeArrowheads="1"/>
          </p:cNvSpPr>
          <p:nvPr/>
        </p:nvSpPr>
        <p:spPr bwMode="auto">
          <a:xfrm>
            <a:off x="914400" y="285750"/>
            <a:ext cx="1728788" cy="642938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66FFFF"/>
              </a:gs>
              <a:gs pos="100000">
                <a:srgbClr val="00FF00"/>
              </a:gs>
            </a:gsLst>
            <a:lin ang="2700000" scaled="1"/>
          </a:gra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ea typeface="楷体_GB2312" pitchFamily="49" charset="-122"/>
              </a:rPr>
              <a:t>做一做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785813" y="903288"/>
            <a:ext cx="81200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运一批货物，每天运的吨数和需要的天数如下表。</a:t>
            </a:r>
            <a:endParaRPr lang="zh-CN" altLang="en-US" sz="2800" b="1" dirty="0">
              <a:ea typeface="楷体_GB2312" pitchFamily="49" charset="-122"/>
            </a:endParaRPr>
          </a:p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根据表回答下面的问题。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103429" name="Text Box 5"/>
          <p:cNvSpPr txBox="1">
            <a:spLocks noChangeArrowheads="1"/>
          </p:cNvSpPr>
          <p:nvPr/>
        </p:nvSpPr>
        <p:spPr bwMode="auto">
          <a:xfrm>
            <a:off x="571500" y="3071813"/>
            <a:ext cx="79390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（</a:t>
            </a:r>
            <a:r>
              <a:rPr lang="en-US" altLang="zh-CN" sz="2800" b="1" dirty="0">
                <a:ea typeface="楷体_GB2312" pitchFamily="49" charset="-122"/>
              </a:rPr>
              <a:t>1</a:t>
            </a:r>
            <a:r>
              <a:rPr lang="zh-CN" altLang="en-US" sz="2800" b="1" dirty="0">
                <a:ea typeface="楷体_GB2312" pitchFamily="49" charset="-122"/>
              </a:rPr>
              <a:t>）表中有哪两种量？它们是不是相关联的量？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103430" name="Text Box 6"/>
          <p:cNvSpPr txBox="1">
            <a:spLocks noChangeArrowheads="1"/>
          </p:cNvSpPr>
          <p:nvPr/>
        </p:nvSpPr>
        <p:spPr bwMode="auto">
          <a:xfrm>
            <a:off x="1428750" y="3548063"/>
            <a:ext cx="70373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表中有每天运的吨数和需要的天数两种量。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103431" name="Text Box 7"/>
          <p:cNvSpPr txBox="1">
            <a:spLocks noChangeArrowheads="1"/>
          </p:cNvSpPr>
          <p:nvPr/>
        </p:nvSpPr>
        <p:spPr bwMode="auto">
          <a:xfrm>
            <a:off x="571500" y="4545013"/>
            <a:ext cx="73914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（</a:t>
            </a:r>
            <a:r>
              <a:rPr lang="en-US" altLang="zh-CN" sz="2800" b="1" dirty="0">
                <a:ea typeface="楷体_GB2312" pitchFamily="49" charset="-122"/>
              </a:rPr>
              <a:t>2</a:t>
            </a:r>
            <a:r>
              <a:rPr lang="zh-CN" altLang="en-US" sz="2800" b="1" dirty="0">
                <a:ea typeface="楷体_GB2312" pitchFamily="49" charset="-122"/>
              </a:rPr>
              <a:t>）写出几组这两种量中相对应的两个数的积，并比较积的大小。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103432" name="Text Box 8"/>
          <p:cNvSpPr txBox="1">
            <a:spLocks noChangeArrowheads="1"/>
          </p:cNvSpPr>
          <p:nvPr/>
        </p:nvSpPr>
        <p:spPr bwMode="auto">
          <a:xfrm>
            <a:off x="1357313" y="5476875"/>
            <a:ext cx="2857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/>
              <a:t>300 </a:t>
            </a:r>
            <a:r>
              <a:rPr lang="en-US" altLang="zh-CN" sz="2800" b="1" dirty="0">
                <a:latin typeface="宋体" panose="02010600030101010101" pitchFamily="2" charset="-122"/>
              </a:rPr>
              <a:t>×1</a:t>
            </a:r>
            <a:r>
              <a:rPr lang="en-US" altLang="zh-CN" sz="2800" b="1" dirty="0"/>
              <a:t> </a:t>
            </a:r>
            <a:r>
              <a:rPr lang="zh-CN" altLang="en-US" sz="2800" b="1" dirty="0"/>
              <a:t>＝</a:t>
            </a:r>
            <a:r>
              <a:rPr lang="en-US" altLang="zh-CN" sz="2800" b="1" dirty="0"/>
              <a:t>300 </a:t>
            </a:r>
            <a:endParaRPr lang="en-US" altLang="zh-CN" sz="2800" b="1" dirty="0"/>
          </a:p>
        </p:txBody>
      </p:sp>
      <p:sp>
        <p:nvSpPr>
          <p:cNvPr id="103433" name="Text Box 9"/>
          <p:cNvSpPr txBox="1">
            <a:spLocks noChangeArrowheads="1"/>
          </p:cNvSpPr>
          <p:nvPr/>
        </p:nvSpPr>
        <p:spPr bwMode="auto">
          <a:xfrm>
            <a:off x="3643313" y="5500688"/>
            <a:ext cx="2432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150 </a:t>
            </a:r>
            <a:r>
              <a:rPr lang="en-US" altLang="zh-CN" sz="2800" b="1">
                <a:latin typeface="宋体" panose="02010600030101010101" pitchFamily="2" charset="-122"/>
              </a:rPr>
              <a:t>×</a:t>
            </a:r>
            <a:r>
              <a:rPr lang="en-US" altLang="zh-CN" sz="2800" b="1"/>
              <a:t> 2</a:t>
            </a:r>
            <a:r>
              <a:rPr lang="zh-CN" altLang="en-US" sz="2800" b="1"/>
              <a:t>＝</a:t>
            </a:r>
            <a:r>
              <a:rPr lang="en-US" altLang="zh-CN" sz="2800" b="1"/>
              <a:t>300 </a:t>
            </a:r>
            <a:endParaRPr lang="en-US" altLang="zh-CN" sz="2800" b="1"/>
          </a:p>
        </p:txBody>
      </p:sp>
      <p:sp>
        <p:nvSpPr>
          <p:cNvPr id="103434" name="Text Box 10"/>
          <p:cNvSpPr txBox="1">
            <a:spLocks noChangeArrowheads="1"/>
          </p:cNvSpPr>
          <p:nvPr/>
        </p:nvSpPr>
        <p:spPr bwMode="auto">
          <a:xfrm>
            <a:off x="6069013" y="5500688"/>
            <a:ext cx="2432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100 </a:t>
            </a:r>
            <a:r>
              <a:rPr lang="en-US" altLang="zh-CN" sz="2800" b="1">
                <a:latin typeface="宋体" panose="02010600030101010101" pitchFamily="2" charset="-122"/>
              </a:rPr>
              <a:t>×</a:t>
            </a:r>
            <a:r>
              <a:rPr lang="en-US" altLang="zh-CN" sz="2800" b="1"/>
              <a:t> 3</a:t>
            </a:r>
            <a:r>
              <a:rPr lang="zh-CN" altLang="en-US" sz="2800" b="1"/>
              <a:t>＝</a:t>
            </a:r>
            <a:r>
              <a:rPr lang="en-US" altLang="zh-CN" sz="2800" b="1"/>
              <a:t>300 </a:t>
            </a:r>
            <a:endParaRPr lang="en-US" altLang="zh-CN" sz="2800" b="1"/>
          </a:p>
        </p:txBody>
      </p:sp>
      <p:grpSp>
        <p:nvGrpSpPr>
          <p:cNvPr id="11274" name="Group 11"/>
          <p:cNvGrpSpPr/>
          <p:nvPr/>
        </p:nvGrpSpPr>
        <p:grpSpPr bwMode="auto">
          <a:xfrm>
            <a:off x="915988" y="1857375"/>
            <a:ext cx="7085012" cy="1100138"/>
            <a:chOff x="673" y="1248"/>
            <a:chExt cx="4463" cy="693"/>
          </a:xfrm>
        </p:grpSpPr>
        <p:sp>
          <p:nvSpPr>
            <p:cNvPr id="11280" name="Line 12"/>
            <p:cNvSpPr>
              <a:spLocks noChangeShapeType="1"/>
            </p:cNvSpPr>
            <p:nvPr/>
          </p:nvSpPr>
          <p:spPr bwMode="auto">
            <a:xfrm>
              <a:off x="900" y="1920"/>
              <a:ext cx="42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1" name="Line 13"/>
            <p:cNvSpPr>
              <a:spLocks noChangeShapeType="1"/>
            </p:cNvSpPr>
            <p:nvPr/>
          </p:nvSpPr>
          <p:spPr bwMode="auto">
            <a:xfrm>
              <a:off x="2208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2" name="Line 14"/>
            <p:cNvSpPr>
              <a:spLocks noChangeShapeType="1"/>
            </p:cNvSpPr>
            <p:nvPr/>
          </p:nvSpPr>
          <p:spPr bwMode="auto">
            <a:xfrm>
              <a:off x="2688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3" name="Line 15"/>
            <p:cNvSpPr>
              <a:spLocks noChangeShapeType="1"/>
            </p:cNvSpPr>
            <p:nvPr/>
          </p:nvSpPr>
          <p:spPr bwMode="auto">
            <a:xfrm>
              <a:off x="3168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4" name="Line 16"/>
            <p:cNvSpPr>
              <a:spLocks noChangeShapeType="1"/>
            </p:cNvSpPr>
            <p:nvPr/>
          </p:nvSpPr>
          <p:spPr bwMode="auto">
            <a:xfrm>
              <a:off x="3648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5" name="Line 17"/>
            <p:cNvSpPr>
              <a:spLocks noChangeShapeType="1"/>
            </p:cNvSpPr>
            <p:nvPr/>
          </p:nvSpPr>
          <p:spPr bwMode="auto">
            <a:xfrm>
              <a:off x="4128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6" name="Line 18"/>
            <p:cNvSpPr>
              <a:spLocks noChangeShapeType="1"/>
            </p:cNvSpPr>
            <p:nvPr/>
          </p:nvSpPr>
          <p:spPr bwMode="auto">
            <a:xfrm>
              <a:off x="4608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7" name="Text Box 19"/>
            <p:cNvSpPr txBox="1">
              <a:spLocks noChangeArrowheads="1"/>
            </p:cNvSpPr>
            <p:nvPr/>
          </p:nvSpPr>
          <p:spPr bwMode="auto">
            <a:xfrm>
              <a:off x="673" y="1278"/>
              <a:ext cx="14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ea typeface="楷体_GB2312" pitchFamily="49" charset="-122"/>
                </a:rPr>
                <a:t>每天运的吨数</a:t>
              </a:r>
              <a:endParaRPr lang="zh-CN" altLang="en-US" sz="2800" b="1">
                <a:ea typeface="楷体_GB2312" pitchFamily="49" charset="-122"/>
              </a:endParaRPr>
            </a:p>
          </p:txBody>
        </p:sp>
        <p:sp>
          <p:nvSpPr>
            <p:cNvPr id="11288" name="Text Box 20"/>
            <p:cNvSpPr txBox="1">
              <a:spLocks noChangeArrowheads="1"/>
            </p:cNvSpPr>
            <p:nvPr/>
          </p:nvSpPr>
          <p:spPr bwMode="auto">
            <a:xfrm>
              <a:off x="688" y="1597"/>
              <a:ext cx="147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ea typeface="楷体_GB2312" pitchFamily="49" charset="-122"/>
                </a:rPr>
                <a:t>需 要 的 天 数</a:t>
              </a:r>
              <a:endParaRPr lang="zh-CN" altLang="en-US" sz="2800" b="1">
                <a:ea typeface="楷体_GB2312" pitchFamily="49" charset="-122"/>
              </a:endParaRPr>
            </a:p>
          </p:txBody>
        </p:sp>
        <p:sp>
          <p:nvSpPr>
            <p:cNvPr id="11289" name="Line 21"/>
            <p:cNvSpPr>
              <a:spLocks noChangeShapeType="1"/>
            </p:cNvSpPr>
            <p:nvPr/>
          </p:nvSpPr>
          <p:spPr bwMode="auto">
            <a:xfrm>
              <a:off x="900" y="1584"/>
              <a:ext cx="42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0" name="Line 22"/>
            <p:cNvSpPr>
              <a:spLocks noChangeShapeType="1"/>
            </p:cNvSpPr>
            <p:nvPr/>
          </p:nvSpPr>
          <p:spPr bwMode="auto">
            <a:xfrm>
              <a:off x="900" y="1248"/>
              <a:ext cx="42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1" name="Text Box 23"/>
            <p:cNvSpPr txBox="1">
              <a:spLocks noChangeArrowheads="1"/>
            </p:cNvSpPr>
            <p:nvPr/>
          </p:nvSpPr>
          <p:spPr bwMode="auto">
            <a:xfrm>
              <a:off x="2256" y="1309"/>
              <a:ext cx="45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300</a:t>
              </a:r>
              <a:endParaRPr lang="en-US" altLang="zh-CN" sz="2800" b="1"/>
            </a:p>
          </p:txBody>
        </p:sp>
        <p:sp>
          <p:nvSpPr>
            <p:cNvPr id="11292" name="Text Box 24"/>
            <p:cNvSpPr txBox="1">
              <a:spLocks noChangeArrowheads="1"/>
            </p:cNvSpPr>
            <p:nvPr/>
          </p:nvSpPr>
          <p:spPr bwMode="auto">
            <a:xfrm>
              <a:off x="4752" y="1611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6</a:t>
              </a:r>
              <a:endParaRPr lang="en-US" altLang="zh-CN" sz="2800" b="1"/>
            </a:p>
          </p:txBody>
        </p:sp>
        <p:sp>
          <p:nvSpPr>
            <p:cNvPr id="11293" name="Text Box 25"/>
            <p:cNvSpPr txBox="1">
              <a:spLocks noChangeArrowheads="1"/>
            </p:cNvSpPr>
            <p:nvPr/>
          </p:nvSpPr>
          <p:spPr bwMode="auto">
            <a:xfrm>
              <a:off x="2343" y="1605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1</a:t>
              </a:r>
              <a:endParaRPr lang="en-US" altLang="zh-CN" sz="2800" b="1"/>
            </a:p>
          </p:txBody>
        </p:sp>
        <p:sp>
          <p:nvSpPr>
            <p:cNvPr id="11294" name="Text Box 26"/>
            <p:cNvSpPr txBox="1">
              <a:spLocks noChangeArrowheads="1"/>
            </p:cNvSpPr>
            <p:nvPr/>
          </p:nvSpPr>
          <p:spPr bwMode="auto">
            <a:xfrm>
              <a:off x="2736" y="1314"/>
              <a:ext cx="45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150</a:t>
              </a:r>
              <a:endParaRPr lang="en-US" altLang="zh-CN" sz="2800" b="1"/>
            </a:p>
          </p:txBody>
        </p:sp>
        <p:sp>
          <p:nvSpPr>
            <p:cNvPr id="11295" name="Text Box 27"/>
            <p:cNvSpPr txBox="1">
              <a:spLocks noChangeArrowheads="1"/>
            </p:cNvSpPr>
            <p:nvPr/>
          </p:nvSpPr>
          <p:spPr bwMode="auto">
            <a:xfrm>
              <a:off x="2828" y="1604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2</a:t>
              </a:r>
              <a:endParaRPr lang="en-US" altLang="zh-CN" sz="2800" b="1"/>
            </a:p>
          </p:txBody>
        </p:sp>
        <p:sp>
          <p:nvSpPr>
            <p:cNvPr id="11296" name="Text Box 28"/>
            <p:cNvSpPr txBox="1">
              <a:spLocks noChangeArrowheads="1"/>
            </p:cNvSpPr>
            <p:nvPr/>
          </p:nvSpPr>
          <p:spPr bwMode="auto">
            <a:xfrm>
              <a:off x="2736" y="1317"/>
              <a:ext cx="45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150</a:t>
              </a:r>
              <a:endParaRPr lang="en-US" altLang="zh-CN" sz="2800" b="1"/>
            </a:p>
          </p:txBody>
        </p:sp>
        <p:sp>
          <p:nvSpPr>
            <p:cNvPr id="11297" name="Text Box 29"/>
            <p:cNvSpPr txBox="1">
              <a:spLocks noChangeArrowheads="1"/>
            </p:cNvSpPr>
            <p:nvPr/>
          </p:nvSpPr>
          <p:spPr bwMode="auto">
            <a:xfrm>
              <a:off x="3223" y="1314"/>
              <a:ext cx="45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100</a:t>
              </a:r>
              <a:endParaRPr lang="en-US" altLang="zh-CN" sz="2800" b="1"/>
            </a:p>
          </p:txBody>
        </p:sp>
        <p:sp>
          <p:nvSpPr>
            <p:cNvPr id="11298" name="Text Box 30"/>
            <p:cNvSpPr txBox="1">
              <a:spLocks noChangeArrowheads="1"/>
            </p:cNvSpPr>
            <p:nvPr/>
          </p:nvSpPr>
          <p:spPr bwMode="auto">
            <a:xfrm>
              <a:off x="3759" y="1317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75</a:t>
              </a:r>
              <a:endParaRPr lang="en-US" altLang="zh-CN" sz="2800" b="1"/>
            </a:p>
          </p:txBody>
        </p:sp>
        <p:sp>
          <p:nvSpPr>
            <p:cNvPr id="11299" name="Text Box 31"/>
            <p:cNvSpPr txBox="1">
              <a:spLocks noChangeArrowheads="1"/>
            </p:cNvSpPr>
            <p:nvPr/>
          </p:nvSpPr>
          <p:spPr bwMode="auto">
            <a:xfrm>
              <a:off x="4236" y="1314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60</a:t>
              </a:r>
              <a:endParaRPr lang="en-US" altLang="zh-CN" sz="2800" b="1"/>
            </a:p>
          </p:txBody>
        </p:sp>
        <p:sp>
          <p:nvSpPr>
            <p:cNvPr id="11300" name="Text Box 32"/>
            <p:cNvSpPr txBox="1">
              <a:spLocks noChangeArrowheads="1"/>
            </p:cNvSpPr>
            <p:nvPr/>
          </p:nvSpPr>
          <p:spPr bwMode="auto">
            <a:xfrm>
              <a:off x="4716" y="1314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50</a:t>
              </a:r>
              <a:endParaRPr lang="en-US" altLang="zh-CN" sz="2800" b="1"/>
            </a:p>
          </p:txBody>
        </p:sp>
        <p:sp>
          <p:nvSpPr>
            <p:cNvPr id="11301" name="Text Box 33"/>
            <p:cNvSpPr txBox="1">
              <a:spLocks noChangeArrowheads="1"/>
            </p:cNvSpPr>
            <p:nvPr/>
          </p:nvSpPr>
          <p:spPr bwMode="auto">
            <a:xfrm>
              <a:off x="3332" y="1602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3</a:t>
              </a:r>
              <a:endParaRPr lang="en-US" altLang="zh-CN" sz="2800" b="1"/>
            </a:p>
          </p:txBody>
        </p:sp>
        <p:sp>
          <p:nvSpPr>
            <p:cNvPr id="11302" name="Text Box 34"/>
            <p:cNvSpPr txBox="1">
              <a:spLocks noChangeArrowheads="1"/>
            </p:cNvSpPr>
            <p:nvPr/>
          </p:nvSpPr>
          <p:spPr bwMode="auto">
            <a:xfrm>
              <a:off x="3812" y="1602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4</a:t>
              </a:r>
              <a:endParaRPr lang="en-US" altLang="zh-CN" sz="2800" b="1"/>
            </a:p>
          </p:txBody>
        </p:sp>
        <p:sp>
          <p:nvSpPr>
            <p:cNvPr id="11303" name="Text Box 35"/>
            <p:cNvSpPr txBox="1">
              <a:spLocks noChangeArrowheads="1"/>
            </p:cNvSpPr>
            <p:nvPr/>
          </p:nvSpPr>
          <p:spPr bwMode="auto">
            <a:xfrm>
              <a:off x="4280" y="1608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5</a:t>
              </a:r>
              <a:endParaRPr lang="en-US" altLang="zh-CN" sz="2800" b="1"/>
            </a:p>
          </p:txBody>
        </p:sp>
      </p:grpSp>
      <p:sp>
        <p:nvSpPr>
          <p:cNvPr id="103460" name="Text Box 36"/>
          <p:cNvSpPr txBox="1">
            <a:spLocks noChangeArrowheads="1"/>
          </p:cNvSpPr>
          <p:nvPr/>
        </p:nvSpPr>
        <p:spPr bwMode="auto">
          <a:xfrm>
            <a:off x="1498600" y="4071938"/>
            <a:ext cx="34305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它们是相关联的量。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103461" name="Text Box 37"/>
          <p:cNvSpPr txBox="1">
            <a:spLocks noChangeArrowheads="1"/>
          </p:cNvSpPr>
          <p:nvPr/>
        </p:nvSpPr>
        <p:spPr bwMode="auto">
          <a:xfrm>
            <a:off x="1500188" y="5881688"/>
            <a:ext cx="228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/>
              <a:t>75 </a:t>
            </a:r>
            <a:r>
              <a:rPr lang="en-US" altLang="zh-CN" sz="2800" b="1" dirty="0">
                <a:latin typeface="宋体" panose="02010600030101010101" pitchFamily="2" charset="-122"/>
              </a:rPr>
              <a:t>×4</a:t>
            </a:r>
            <a:r>
              <a:rPr lang="en-US" altLang="zh-CN" sz="2800" b="1" dirty="0"/>
              <a:t> </a:t>
            </a:r>
            <a:r>
              <a:rPr lang="zh-CN" altLang="en-US" sz="2800" b="1" dirty="0"/>
              <a:t>＝</a:t>
            </a:r>
            <a:r>
              <a:rPr lang="en-US" altLang="zh-CN" sz="2800" b="1" dirty="0"/>
              <a:t>300 </a:t>
            </a:r>
            <a:endParaRPr lang="en-US" altLang="zh-CN" sz="2800" b="1" dirty="0"/>
          </a:p>
        </p:txBody>
      </p:sp>
      <p:sp>
        <p:nvSpPr>
          <p:cNvPr id="103462" name="Text Box 38"/>
          <p:cNvSpPr txBox="1">
            <a:spLocks noChangeArrowheads="1"/>
          </p:cNvSpPr>
          <p:nvPr/>
        </p:nvSpPr>
        <p:spPr bwMode="auto">
          <a:xfrm>
            <a:off x="3819525" y="5867400"/>
            <a:ext cx="22526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60 </a:t>
            </a:r>
            <a:r>
              <a:rPr lang="en-US" altLang="zh-CN" sz="2800" b="1">
                <a:latin typeface="宋体" panose="02010600030101010101" pitchFamily="2" charset="-122"/>
              </a:rPr>
              <a:t>×</a:t>
            </a:r>
            <a:r>
              <a:rPr lang="en-US" altLang="zh-CN" sz="2800" b="1"/>
              <a:t> 5</a:t>
            </a:r>
            <a:r>
              <a:rPr lang="zh-CN" altLang="en-US" sz="2800" b="1"/>
              <a:t>＝</a:t>
            </a:r>
            <a:r>
              <a:rPr lang="en-US" altLang="zh-CN" sz="2800" b="1"/>
              <a:t>300 </a:t>
            </a:r>
            <a:endParaRPr lang="en-US" altLang="zh-CN" sz="2800" b="1"/>
          </a:p>
        </p:txBody>
      </p:sp>
      <p:sp>
        <p:nvSpPr>
          <p:cNvPr id="103463" name="Text Box 39"/>
          <p:cNvSpPr txBox="1">
            <a:spLocks noChangeArrowheads="1"/>
          </p:cNvSpPr>
          <p:nvPr/>
        </p:nvSpPr>
        <p:spPr bwMode="auto">
          <a:xfrm>
            <a:off x="6248400" y="5853113"/>
            <a:ext cx="22526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50 </a:t>
            </a:r>
            <a:r>
              <a:rPr lang="en-US" altLang="zh-CN" sz="2800" b="1">
                <a:latin typeface="宋体" panose="02010600030101010101" pitchFamily="2" charset="-122"/>
              </a:rPr>
              <a:t>×</a:t>
            </a:r>
            <a:r>
              <a:rPr lang="en-US" altLang="zh-CN" sz="2800" b="1"/>
              <a:t> 6</a:t>
            </a:r>
            <a:r>
              <a:rPr lang="zh-CN" altLang="en-US" sz="2800" b="1"/>
              <a:t>＝</a:t>
            </a:r>
            <a:r>
              <a:rPr lang="en-US" altLang="zh-CN" sz="2800" b="1"/>
              <a:t>300 </a:t>
            </a:r>
            <a:endParaRPr lang="en-US" altLang="zh-CN" sz="2800" b="1"/>
          </a:p>
        </p:txBody>
      </p:sp>
      <p:sp>
        <p:nvSpPr>
          <p:cNvPr id="103464" name="Text Box 40"/>
          <p:cNvSpPr txBox="1">
            <a:spLocks noChangeArrowheads="1"/>
          </p:cNvSpPr>
          <p:nvPr/>
        </p:nvSpPr>
        <p:spPr bwMode="auto">
          <a:xfrm>
            <a:off x="3870325" y="4976813"/>
            <a:ext cx="198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（积相等）</a:t>
            </a:r>
            <a:endParaRPr lang="zh-CN" altLang="en-US" sz="2800" b="1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3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3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3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3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03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3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9" grpId="0" autoUpdateAnimBg="0"/>
      <p:bldP spid="103430" grpId="0" autoUpdateAnimBg="0"/>
      <p:bldP spid="103431" grpId="0" autoUpdateAnimBg="0"/>
      <p:bldP spid="103432" grpId="0" autoUpdateAnimBg="0"/>
      <p:bldP spid="103433" grpId="0" autoUpdateAnimBg="0"/>
      <p:bldP spid="103434" grpId="0" autoUpdateAnimBg="0"/>
      <p:bldP spid="103460" grpId="0" autoUpdateAnimBg="0"/>
      <p:bldP spid="103461" grpId="0" autoUpdateAnimBg="0"/>
      <p:bldP spid="103462" grpId="0" autoUpdateAnimBg="0"/>
      <p:bldP spid="103463" grpId="0" autoUpdateAnimBg="0"/>
      <p:bldP spid="10346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3"/>
          <p:cNvSpPr>
            <a:spLocks noChangeArrowheads="1"/>
          </p:cNvSpPr>
          <p:nvPr/>
        </p:nvSpPr>
        <p:spPr bwMode="auto">
          <a:xfrm>
            <a:off x="500063" y="142875"/>
            <a:ext cx="1285875" cy="5715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66FFFF"/>
              </a:gs>
              <a:gs pos="100000">
                <a:srgbClr val="00FF00"/>
              </a:gs>
            </a:gsLst>
            <a:lin ang="2700000" scaled="1"/>
          </a:gra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ea typeface="楷体_GB2312" pitchFamily="49" charset="-122"/>
              </a:rPr>
              <a:t>做一做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666750" y="714375"/>
            <a:ext cx="81200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运一批货物，每天运的吨数和需要的天数如下表。</a:t>
            </a:r>
            <a:endParaRPr lang="zh-CN" altLang="en-US" sz="2800" b="1">
              <a:ea typeface="楷体_GB2312" pitchFamily="49" charset="-122"/>
            </a:endParaRPr>
          </a:p>
          <a:p>
            <a:pPr eaLnBrk="1" hangingPunct="1"/>
            <a:r>
              <a:rPr lang="zh-CN" altLang="en-US" sz="2800" b="1">
                <a:ea typeface="楷体_GB2312" pitchFamily="49" charset="-122"/>
              </a:rPr>
              <a:t>根据表回答下面的问题。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04453" name="Text Box 5"/>
          <p:cNvSpPr txBox="1">
            <a:spLocks noChangeArrowheads="1"/>
          </p:cNvSpPr>
          <p:nvPr/>
        </p:nvSpPr>
        <p:spPr bwMode="auto">
          <a:xfrm>
            <a:off x="928688" y="2928938"/>
            <a:ext cx="5413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（</a:t>
            </a:r>
            <a:r>
              <a:rPr lang="en-US" altLang="zh-CN" sz="2800" b="1" dirty="0">
                <a:ea typeface="楷体_GB2312" pitchFamily="49" charset="-122"/>
              </a:rPr>
              <a:t>3</a:t>
            </a:r>
            <a:r>
              <a:rPr lang="zh-CN" altLang="en-US" sz="2800" b="1" dirty="0">
                <a:ea typeface="楷体_GB2312" pitchFamily="49" charset="-122"/>
              </a:rPr>
              <a:t>）说明这个积所表示的意义。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104454" name="Text Box 6"/>
          <p:cNvSpPr txBox="1">
            <a:spLocks noChangeArrowheads="1"/>
          </p:cNvSpPr>
          <p:nvPr/>
        </p:nvSpPr>
        <p:spPr bwMode="auto">
          <a:xfrm>
            <a:off x="1357313" y="3357563"/>
            <a:ext cx="6677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这个积表示的意义是这批货物的总吨数。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104455" name="Text Box 7"/>
          <p:cNvSpPr txBox="1">
            <a:spLocks noChangeArrowheads="1"/>
          </p:cNvSpPr>
          <p:nvPr/>
        </p:nvSpPr>
        <p:spPr bwMode="auto">
          <a:xfrm>
            <a:off x="862013" y="3810000"/>
            <a:ext cx="6781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（</a:t>
            </a:r>
            <a:r>
              <a:rPr lang="en-US" altLang="zh-CN" sz="2800" b="1" dirty="0">
                <a:ea typeface="楷体_GB2312" pitchFamily="49" charset="-122"/>
              </a:rPr>
              <a:t>4</a:t>
            </a:r>
            <a:r>
              <a:rPr lang="zh-CN" altLang="en-US" sz="2800" b="1" dirty="0">
                <a:ea typeface="楷体_GB2312" pitchFamily="49" charset="-122"/>
              </a:rPr>
              <a:t>）表中相关联的两种量成反比例吗？为什么？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104481" name="Text Box 33"/>
          <p:cNvSpPr txBox="1">
            <a:spLocks noChangeArrowheads="1"/>
          </p:cNvSpPr>
          <p:nvPr/>
        </p:nvSpPr>
        <p:spPr bwMode="auto">
          <a:xfrm>
            <a:off x="1000125" y="4714875"/>
            <a:ext cx="77581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每天运的吨数和需要的天数是两种相关联的量。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104482" name="Text Box 34"/>
          <p:cNvSpPr txBox="1">
            <a:spLocks noChangeArrowheads="1"/>
          </p:cNvSpPr>
          <p:nvPr/>
        </p:nvSpPr>
        <p:spPr bwMode="auto">
          <a:xfrm>
            <a:off x="214313" y="5262563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因为：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04483" name="Text Box 35"/>
          <p:cNvSpPr txBox="1">
            <a:spLocks noChangeArrowheads="1"/>
          </p:cNvSpPr>
          <p:nvPr/>
        </p:nvSpPr>
        <p:spPr bwMode="auto">
          <a:xfrm>
            <a:off x="142875" y="5905500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所以：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04484" name="Text Box 36"/>
          <p:cNvSpPr txBox="1">
            <a:spLocks noChangeArrowheads="1"/>
          </p:cNvSpPr>
          <p:nvPr/>
        </p:nvSpPr>
        <p:spPr bwMode="auto">
          <a:xfrm>
            <a:off x="1214438" y="5286375"/>
            <a:ext cx="8120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每天运的吨数</a:t>
            </a:r>
            <a:r>
              <a:rPr lang="en-US" altLang="zh-CN" sz="2800" b="1">
                <a:latin typeface="宋体" panose="02010600030101010101" pitchFamily="2" charset="-122"/>
              </a:rPr>
              <a:t>×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需要的天数</a:t>
            </a:r>
            <a:r>
              <a:rPr lang="zh-CN" altLang="en-US" sz="2800" b="1"/>
              <a:t>＝</a:t>
            </a:r>
            <a:r>
              <a:rPr lang="zh-CN" altLang="en-US" sz="2800" b="1">
                <a:ea typeface="楷体_GB2312" pitchFamily="49" charset="-122"/>
              </a:rPr>
              <a:t>货物总吨数（一定）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04485" name="Text Box 37"/>
          <p:cNvSpPr txBox="1">
            <a:spLocks noChangeArrowheads="1"/>
          </p:cNvSpPr>
          <p:nvPr/>
        </p:nvSpPr>
        <p:spPr bwMode="auto">
          <a:xfrm>
            <a:off x="1214438" y="5905500"/>
            <a:ext cx="631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每天运的吨数</a:t>
            </a:r>
            <a:r>
              <a:rPr lang="zh-CN" altLang="en-US" sz="2800" b="1">
                <a:latin typeface="宋体" panose="02010600030101010101" pitchFamily="2" charset="-122"/>
                <a:ea typeface="楷体_GB2312" pitchFamily="49" charset="-122"/>
              </a:rPr>
              <a:t>和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需要的天数</a:t>
            </a:r>
            <a:r>
              <a:rPr lang="zh-CN" altLang="en-US" sz="2800" b="1">
                <a:ea typeface="楷体_GB2312" pitchFamily="49" charset="-122"/>
              </a:rPr>
              <a:t>成反比例。</a:t>
            </a:r>
            <a:endParaRPr lang="zh-CN" altLang="en-US" sz="2800" b="1">
              <a:ea typeface="楷体_GB2312" pitchFamily="49" charset="-122"/>
            </a:endParaRPr>
          </a:p>
        </p:txBody>
      </p:sp>
      <p:grpSp>
        <p:nvGrpSpPr>
          <p:cNvPr id="12300" name="Group 11"/>
          <p:cNvGrpSpPr/>
          <p:nvPr/>
        </p:nvGrpSpPr>
        <p:grpSpPr bwMode="auto">
          <a:xfrm>
            <a:off x="785813" y="1714500"/>
            <a:ext cx="7085012" cy="1100138"/>
            <a:chOff x="673" y="1248"/>
            <a:chExt cx="4463" cy="693"/>
          </a:xfrm>
        </p:grpSpPr>
        <p:sp>
          <p:nvSpPr>
            <p:cNvPr id="12301" name="Line 12"/>
            <p:cNvSpPr>
              <a:spLocks noChangeShapeType="1"/>
            </p:cNvSpPr>
            <p:nvPr/>
          </p:nvSpPr>
          <p:spPr bwMode="auto">
            <a:xfrm>
              <a:off x="900" y="1920"/>
              <a:ext cx="42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2" name="Line 13"/>
            <p:cNvSpPr>
              <a:spLocks noChangeShapeType="1"/>
            </p:cNvSpPr>
            <p:nvPr/>
          </p:nvSpPr>
          <p:spPr bwMode="auto">
            <a:xfrm>
              <a:off x="2208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3" name="Line 14"/>
            <p:cNvSpPr>
              <a:spLocks noChangeShapeType="1"/>
            </p:cNvSpPr>
            <p:nvPr/>
          </p:nvSpPr>
          <p:spPr bwMode="auto">
            <a:xfrm>
              <a:off x="2688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4" name="Line 15"/>
            <p:cNvSpPr>
              <a:spLocks noChangeShapeType="1"/>
            </p:cNvSpPr>
            <p:nvPr/>
          </p:nvSpPr>
          <p:spPr bwMode="auto">
            <a:xfrm>
              <a:off x="3168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5" name="Line 16"/>
            <p:cNvSpPr>
              <a:spLocks noChangeShapeType="1"/>
            </p:cNvSpPr>
            <p:nvPr/>
          </p:nvSpPr>
          <p:spPr bwMode="auto">
            <a:xfrm>
              <a:off x="3648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6" name="Line 17"/>
            <p:cNvSpPr>
              <a:spLocks noChangeShapeType="1"/>
            </p:cNvSpPr>
            <p:nvPr/>
          </p:nvSpPr>
          <p:spPr bwMode="auto">
            <a:xfrm>
              <a:off x="4128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7" name="Line 18"/>
            <p:cNvSpPr>
              <a:spLocks noChangeShapeType="1"/>
            </p:cNvSpPr>
            <p:nvPr/>
          </p:nvSpPr>
          <p:spPr bwMode="auto">
            <a:xfrm>
              <a:off x="4608" y="124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8" name="Text Box 19"/>
            <p:cNvSpPr txBox="1">
              <a:spLocks noChangeArrowheads="1"/>
            </p:cNvSpPr>
            <p:nvPr/>
          </p:nvSpPr>
          <p:spPr bwMode="auto">
            <a:xfrm>
              <a:off x="673" y="1278"/>
              <a:ext cx="14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ea typeface="楷体_GB2312" pitchFamily="49" charset="-122"/>
                </a:rPr>
                <a:t>每天运的吨数</a:t>
              </a:r>
              <a:endParaRPr lang="zh-CN" altLang="en-US" sz="2800" b="1">
                <a:ea typeface="楷体_GB2312" pitchFamily="49" charset="-122"/>
              </a:endParaRPr>
            </a:p>
          </p:txBody>
        </p:sp>
        <p:sp>
          <p:nvSpPr>
            <p:cNvPr id="12309" name="Text Box 20"/>
            <p:cNvSpPr txBox="1">
              <a:spLocks noChangeArrowheads="1"/>
            </p:cNvSpPr>
            <p:nvPr/>
          </p:nvSpPr>
          <p:spPr bwMode="auto">
            <a:xfrm>
              <a:off x="688" y="1597"/>
              <a:ext cx="147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ea typeface="楷体_GB2312" pitchFamily="49" charset="-122"/>
                </a:rPr>
                <a:t>需 要 的 天 数</a:t>
              </a:r>
              <a:endParaRPr lang="zh-CN" altLang="en-US" sz="2800" b="1">
                <a:ea typeface="楷体_GB2312" pitchFamily="49" charset="-122"/>
              </a:endParaRPr>
            </a:p>
          </p:txBody>
        </p:sp>
        <p:sp>
          <p:nvSpPr>
            <p:cNvPr id="12310" name="Line 21"/>
            <p:cNvSpPr>
              <a:spLocks noChangeShapeType="1"/>
            </p:cNvSpPr>
            <p:nvPr/>
          </p:nvSpPr>
          <p:spPr bwMode="auto">
            <a:xfrm>
              <a:off x="900" y="1584"/>
              <a:ext cx="42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1" name="Line 22"/>
            <p:cNvSpPr>
              <a:spLocks noChangeShapeType="1"/>
            </p:cNvSpPr>
            <p:nvPr/>
          </p:nvSpPr>
          <p:spPr bwMode="auto">
            <a:xfrm>
              <a:off x="900" y="1248"/>
              <a:ext cx="42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2" name="Text Box 23"/>
            <p:cNvSpPr txBox="1">
              <a:spLocks noChangeArrowheads="1"/>
            </p:cNvSpPr>
            <p:nvPr/>
          </p:nvSpPr>
          <p:spPr bwMode="auto">
            <a:xfrm>
              <a:off x="2256" y="1309"/>
              <a:ext cx="45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300</a:t>
              </a:r>
              <a:endParaRPr lang="en-US" altLang="zh-CN" sz="2800" b="1"/>
            </a:p>
          </p:txBody>
        </p:sp>
        <p:sp>
          <p:nvSpPr>
            <p:cNvPr id="12313" name="Text Box 24"/>
            <p:cNvSpPr txBox="1">
              <a:spLocks noChangeArrowheads="1"/>
            </p:cNvSpPr>
            <p:nvPr/>
          </p:nvSpPr>
          <p:spPr bwMode="auto">
            <a:xfrm>
              <a:off x="4752" y="1611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6</a:t>
              </a:r>
              <a:endParaRPr lang="en-US" altLang="zh-CN" sz="2800" b="1"/>
            </a:p>
          </p:txBody>
        </p:sp>
        <p:sp>
          <p:nvSpPr>
            <p:cNvPr id="12314" name="Text Box 25"/>
            <p:cNvSpPr txBox="1">
              <a:spLocks noChangeArrowheads="1"/>
            </p:cNvSpPr>
            <p:nvPr/>
          </p:nvSpPr>
          <p:spPr bwMode="auto">
            <a:xfrm>
              <a:off x="2343" y="1605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1</a:t>
              </a:r>
              <a:endParaRPr lang="en-US" altLang="zh-CN" sz="2800" b="1"/>
            </a:p>
          </p:txBody>
        </p:sp>
        <p:sp>
          <p:nvSpPr>
            <p:cNvPr id="12315" name="Text Box 26"/>
            <p:cNvSpPr txBox="1">
              <a:spLocks noChangeArrowheads="1"/>
            </p:cNvSpPr>
            <p:nvPr/>
          </p:nvSpPr>
          <p:spPr bwMode="auto">
            <a:xfrm>
              <a:off x="2736" y="1314"/>
              <a:ext cx="45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150</a:t>
              </a:r>
              <a:endParaRPr lang="en-US" altLang="zh-CN" sz="2800" b="1"/>
            </a:p>
          </p:txBody>
        </p:sp>
        <p:sp>
          <p:nvSpPr>
            <p:cNvPr id="12316" name="Text Box 27"/>
            <p:cNvSpPr txBox="1">
              <a:spLocks noChangeArrowheads="1"/>
            </p:cNvSpPr>
            <p:nvPr/>
          </p:nvSpPr>
          <p:spPr bwMode="auto">
            <a:xfrm>
              <a:off x="2828" y="1604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2</a:t>
              </a:r>
              <a:endParaRPr lang="en-US" altLang="zh-CN" sz="2800" b="1"/>
            </a:p>
          </p:txBody>
        </p:sp>
        <p:sp>
          <p:nvSpPr>
            <p:cNvPr id="12317" name="Text Box 28"/>
            <p:cNvSpPr txBox="1">
              <a:spLocks noChangeArrowheads="1"/>
            </p:cNvSpPr>
            <p:nvPr/>
          </p:nvSpPr>
          <p:spPr bwMode="auto">
            <a:xfrm>
              <a:off x="2736" y="1317"/>
              <a:ext cx="45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150</a:t>
              </a:r>
              <a:endParaRPr lang="en-US" altLang="zh-CN" sz="2800" b="1"/>
            </a:p>
          </p:txBody>
        </p:sp>
        <p:sp>
          <p:nvSpPr>
            <p:cNvPr id="12318" name="Text Box 29"/>
            <p:cNvSpPr txBox="1">
              <a:spLocks noChangeArrowheads="1"/>
            </p:cNvSpPr>
            <p:nvPr/>
          </p:nvSpPr>
          <p:spPr bwMode="auto">
            <a:xfrm>
              <a:off x="3223" y="1314"/>
              <a:ext cx="45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100</a:t>
              </a:r>
              <a:endParaRPr lang="en-US" altLang="zh-CN" sz="2800" b="1"/>
            </a:p>
          </p:txBody>
        </p:sp>
        <p:sp>
          <p:nvSpPr>
            <p:cNvPr id="12319" name="Text Box 30"/>
            <p:cNvSpPr txBox="1">
              <a:spLocks noChangeArrowheads="1"/>
            </p:cNvSpPr>
            <p:nvPr/>
          </p:nvSpPr>
          <p:spPr bwMode="auto">
            <a:xfrm>
              <a:off x="3759" y="1317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75</a:t>
              </a:r>
              <a:endParaRPr lang="en-US" altLang="zh-CN" sz="2800" b="1"/>
            </a:p>
          </p:txBody>
        </p:sp>
        <p:sp>
          <p:nvSpPr>
            <p:cNvPr id="12320" name="Text Box 31"/>
            <p:cNvSpPr txBox="1">
              <a:spLocks noChangeArrowheads="1"/>
            </p:cNvSpPr>
            <p:nvPr/>
          </p:nvSpPr>
          <p:spPr bwMode="auto">
            <a:xfrm>
              <a:off x="4236" y="1314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60</a:t>
              </a:r>
              <a:endParaRPr lang="en-US" altLang="zh-CN" sz="2800" b="1"/>
            </a:p>
          </p:txBody>
        </p:sp>
        <p:sp>
          <p:nvSpPr>
            <p:cNvPr id="12321" name="Text Box 32"/>
            <p:cNvSpPr txBox="1">
              <a:spLocks noChangeArrowheads="1"/>
            </p:cNvSpPr>
            <p:nvPr/>
          </p:nvSpPr>
          <p:spPr bwMode="auto">
            <a:xfrm>
              <a:off x="4716" y="1314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50</a:t>
              </a:r>
              <a:endParaRPr lang="en-US" altLang="zh-CN" sz="2800" b="1"/>
            </a:p>
          </p:txBody>
        </p:sp>
        <p:sp>
          <p:nvSpPr>
            <p:cNvPr id="12322" name="Text Box 33"/>
            <p:cNvSpPr txBox="1">
              <a:spLocks noChangeArrowheads="1"/>
            </p:cNvSpPr>
            <p:nvPr/>
          </p:nvSpPr>
          <p:spPr bwMode="auto">
            <a:xfrm>
              <a:off x="3332" y="1602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3</a:t>
              </a:r>
              <a:endParaRPr lang="en-US" altLang="zh-CN" sz="2800" b="1"/>
            </a:p>
          </p:txBody>
        </p:sp>
        <p:sp>
          <p:nvSpPr>
            <p:cNvPr id="12323" name="Text Box 34"/>
            <p:cNvSpPr txBox="1">
              <a:spLocks noChangeArrowheads="1"/>
            </p:cNvSpPr>
            <p:nvPr/>
          </p:nvSpPr>
          <p:spPr bwMode="auto">
            <a:xfrm>
              <a:off x="3812" y="1602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4</a:t>
              </a:r>
              <a:endParaRPr lang="en-US" altLang="zh-CN" sz="2800" b="1"/>
            </a:p>
          </p:txBody>
        </p:sp>
        <p:sp>
          <p:nvSpPr>
            <p:cNvPr id="12324" name="Text Box 35"/>
            <p:cNvSpPr txBox="1">
              <a:spLocks noChangeArrowheads="1"/>
            </p:cNvSpPr>
            <p:nvPr/>
          </p:nvSpPr>
          <p:spPr bwMode="auto">
            <a:xfrm>
              <a:off x="4280" y="1608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5</a:t>
              </a:r>
              <a:endParaRPr lang="en-US" altLang="zh-CN" sz="2800" b="1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4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4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4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4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4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4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4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4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4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4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4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4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 autoUpdateAnimBg="0"/>
      <p:bldP spid="104454" grpId="0" autoUpdateAnimBg="0"/>
      <p:bldP spid="104455" grpId="0" autoUpdateAnimBg="0"/>
      <p:bldP spid="104481" grpId="0" autoUpdateAnimBg="0"/>
      <p:bldP spid="104482" grpId="0" autoUpdateAnimBg="0"/>
      <p:bldP spid="104483" grpId="0" autoUpdateAnimBg="0"/>
      <p:bldP spid="104484" grpId="0" autoUpdateAnimBg="0"/>
      <p:bldP spid="10448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3"/>
          <p:cNvSpPr>
            <a:spLocks noChangeArrowheads="1"/>
          </p:cNvSpPr>
          <p:nvPr/>
        </p:nvSpPr>
        <p:spPr bwMode="auto">
          <a:xfrm>
            <a:off x="714375" y="357188"/>
            <a:ext cx="1304925" cy="652462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66FFFF"/>
              </a:gs>
              <a:gs pos="100000">
                <a:srgbClr val="00FF00"/>
              </a:gs>
            </a:gsLst>
            <a:lin ang="2700000" scaled="1"/>
          </a:gra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ea typeface="楷体_GB2312" pitchFamily="49" charset="-122"/>
              </a:rPr>
              <a:t>做一做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736600" y="2905125"/>
            <a:ext cx="906463" cy="5238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因为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714375" y="4214813"/>
            <a:ext cx="906463" cy="5238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所以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357188" y="1285875"/>
            <a:ext cx="8858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判断下面每题中的两种量是不是成反比例，并说明理由。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627063" y="2143125"/>
            <a:ext cx="8659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（</a:t>
            </a:r>
            <a:r>
              <a:rPr lang="en-US" altLang="zh-CN" sz="2800" b="1" dirty="0">
                <a:ea typeface="楷体_GB2312" pitchFamily="49" charset="-122"/>
              </a:rPr>
              <a:t>1</a:t>
            </a:r>
            <a:r>
              <a:rPr lang="zh-CN" altLang="en-US" sz="2800" b="1" dirty="0">
                <a:ea typeface="楷体_GB2312" pitchFamily="49" charset="-122"/>
              </a:rPr>
              <a:t>）煤的总量一定，每天的烧煤量和能够烧的天数。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105480" name="Text Box 8"/>
          <p:cNvSpPr txBox="1">
            <a:spLocks noChangeArrowheads="1"/>
          </p:cNvSpPr>
          <p:nvPr/>
        </p:nvSpPr>
        <p:spPr bwMode="auto">
          <a:xfrm>
            <a:off x="642938" y="3548063"/>
            <a:ext cx="8120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每天的烧煤量和能够烧的天数是两种相关联的量。</a:t>
            </a:r>
            <a:endParaRPr lang="en-US" altLang="zh-CN" sz="2800" b="1" dirty="0">
              <a:ea typeface="楷体_GB2312" pitchFamily="49" charset="-122"/>
            </a:endParaRPr>
          </a:p>
        </p:txBody>
      </p:sp>
      <p:sp>
        <p:nvSpPr>
          <p:cNvPr id="105481" name="Text Box 9"/>
          <p:cNvSpPr txBox="1">
            <a:spLocks noChangeArrowheads="1"/>
          </p:cNvSpPr>
          <p:nvPr/>
        </p:nvSpPr>
        <p:spPr bwMode="auto">
          <a:xfrm>
            <a:off x="681038" y="5000625"/>
            <a:ext cx="6677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每天的烧煤量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2800" b="1">
                <a:ea typeface="楷体_GB2312" pitchFamily="49" charset="-122"/>
              </a:rPr>
              <a:t>能够烧的天数成反比例。</a:t>
            </a:r>
            <a:endParaRPr lang="zh-CN" altLang="en-US" sz="2800" b="1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5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6" grpId="0" animBg="1" autoUpdateAnimBg="0"/>
      <p:bldP spid="105477" grpId="0" animBg="1" autoUpdateAnimBg="0"/>
      <p:bldP spid="105479" grpId="0" autoUpdateAnimBg="0"/>
      <p:bldP spid="105480" grpId="0" autoUpdateAnimBg="0"/>
      <p:bldP spid="10548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3"/>
          <p:cNvSpPr>
            <a:spLocks noChangeArrowheads="1"/>
          </p:cNvSpPr>
          <p:nvPr/>
        </p:nvSpPr>
        <p:spPr bwMode="auto">
          <a:xfrm>
            <a:off x="762000" y="214313"/>
            <a:ext cx="1166813" cy="71437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66FFFF"/>
              </a:gs>
              <a:gs pos="100000">
                <a:srgbClr val="00FF00"/>
              </a:gs>
            </a:gsLst>
            <a:lin ang="2700000" scaled="1"/>
          </a:gra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ea typeface="楷体_GB2312" pitchFamily="49" charset="-122"/>
              </a:rPr>
              <a:t>做一做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4339" name="Text Box 6"/>
          <p:cNvSpPr txBox="1">
            <a:spLocks noChangeArrowheads="1"/>
          </p:cNvSpPr>
          <p:nvPr/>
        </p:nvSpPr>
        <p:spPr bwMode="auto">
          <a:xfrm>
            <a:off x="285750" y="1047750"/>
            <a:ext cx="8791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判断下面每题中的两种量是不是成反比例，并说明理由。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06503" name="Text Box 7"/>
          <p:cNvSpPr txBox="1">
            <a:spLocks noChangeArrowheads="1"/>
          </p:cNvSpPr>
          <p:nvPr/>
        </p:nvSpPr>
        <p:spPr bwMode="auto">
          <a:xfrm>
            <a:off x="49213" y="1905000"/>
            <a:ext cx="9380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（</a:t>
            </a:r>
            <a:r>
              <a:rPr lang="en-US" altLang="zh-CN" sz="2800" b="1" dirty="0">
                <a:ea typeface="楷体_GB2312" pitchFamily="49" charset="-122"/>
              </a:rPr>
              <a:t>2</a:t>
            </a:r>
            <a:r>
              <a:rPr lang="zh-CN" altLang="en-US" sz="2800" b="1" dirty="0">
                <a:ea typeface="楷体_GB2312" pitchFamily="49" charset="-122"/>
              </a:rPr>
              <a:t>）种子的总量一定，每公顷的播种量和播种的公顷数。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106504" name="Text Box 8"/>
          <p:cNvSpPr txBox="1">
            <a:spLocks noChangeArrowheads="1"/>
          </p:cNvSpPr>
          <p:nvPr/>
        </p:nvSpPr>
        <p:spPr bwMode="auto">
          <a:xfrm>
            <a:off x="642938" y="3333750"/>
            <a:ext cx="8480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每公顷的播种量和播种的公顷数是两种相关联的量。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06505" name="Text Box 9"/>
          <p:cNvSpPr txBox="1">
            <a:spLocks noChangeArrowheads="1"/>
          </p:cNvSpPr>
          <p:nvPr/>
        </p:nvSpPr>
        <p:spPr bwMode="auto">
          <a:xfrm>
            <a:off x="749300" y="4976813"/>
            <a:ext cx="70373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每公顷的播种量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2800" b="1">
                <a:ea typeface="楷体_GB2312" pitchFamily="49" charset="-122"/>
              </a:rPr>
              <a:t>播种的公顷数成反比例。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714375" y="2619375"/>
            <a:ext cx="906463" cy="5238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因为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736600" y="4048125"/>
            <a:ext cx="906463" cy="5238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所以</a:t>
            </a:r>
            <a:endParaRPr lang="zh-CN" altLang="en-US" sz="2800" b="1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6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6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3" grpId="0" autoUpdateAnimBg="0"/>
      <p:bldP spid="106504" grpId="0" autoUpdateAnimBg="0"/>
      <p:bldP spid="106505" grpId="0" autoUpdateAnimBg="0"/>
      <p:bldP spid="9" grpId="0" animBg="1" autoUpdateAnimBg="0"/>
      <p:bldP spid="10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3"/>
          <p:cNvSpPr>
            <a:spLocks noChangeArrowheads="1"/>
          </p:cNvSpPr>
          <p:nvPr/>
        </p:nvSpPr>
        <p:spPr bwMode="auto">
          <a:xfrm>
            <a:off x="500063" y="214313"/>
            <a:ext cx="1228725" cy="719137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66FFFF"/>
              </a:gs>
              <a:gs pos="100000">
                <a:srgbClr val="00FF00"/>
              </a:gs>
            </a:gsLst>
            <a:lin ang="2700000" scaled="1"/>
          </a:gra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ea typeface="楷体_GB2312" pitchFamily="49" charset="-122"/>
              </a:rPr>
              <a:t>做一做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5363" name="Text Box 6"/>
          <p:cNvSpPr txBox="1">
            <a:spLocks noChangeArrowheads="1"/>
          </p:cNvSpPr>
          <p:nvPr/>
        </p:nvSpPr>
        <p:spPr bwMode="auto">
          <a:xfrm>
            <a:off x="357188" y="1000125"/>
            <a:ext cx="9715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判断下面每题中的两种量是不是成反比例，并说明理由。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07527" name="Text Box 7"/>
          <p:cNvSpPr txBox="1">
            <a:spLocks noChangeArrowheads="1"/>
          </p:cNvSpPr>
          <p:nvPr/>
        </p:nvSpPr>
        <p:spPr bwMode="auto">
          <a:xfrm>
            <a:off x="120650" y="1905000"/>
            <a:ext cx="938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（</a:t>
            </a:r>
            <a:r>
              <a:rPr lang="en-US" altLang="zh-CN" sz="2800" b="1" dirty="0">
                <a:ea typeface="楷体_GB2312" pitchFamily="49" charset="-122"/>
              </a:rPr>
              <a:t>3</a:t>
            </a:r>
            <a:r>
              <a:rPr lang="zh-CN" altLang="en-US" sz="2800" b="1" dirty="0">
                <a:ea typeface="楷体_GB2312" pitchFamily="49" charset="-122"/>
              </a:rPr>
              <a:t>）李叔叔从家到工厂，骑自行车的速度和所需的时间。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107528" name="Text Box 8"/>
          <p:cNvSpPr txBox="1">
            <a:spLocks noChangeArrowheads="1"/>
          </p:cNvSpPr>
          <p:nvPr/>
        </p:nvSpPr>
        <p:spPr bwMode="auto">
          <a:xfrm>
            <a:off x="857250" y="3214688"/>
            <a:ext cx="8120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骑自行车的速度和所需的时间是两种相关联的量。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07529" name="Text Box 9"/>
          <p:cNvSpPr txBox="1">
            <a:spLocks noChangeArrowheads="1"/>
          </p:cNvSpPr>
          <p:nvPr/>
        </p:nvSpPr>
        <p:spPr bwMode="auto">
          <a:xfrm>
            <a:off x="1357313" y="3857625"/>
            <a:ext cx="70373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自行车的速度</a:t>
            </a:r>
            <a:r>
              <a:rPr lang="en-US" altLang="zh-CN" sz="2800" b="1">
                <a:latin typeface="宋体" panose="02010600030101010101" pitchFamily="2" charset="-122"/>
              </a:rPr>
              <a:t>×</a:t>
            </a:r>
            <a:r>
              <a:rPr lang="zh-CN" altLang="en-US" sz="2800" b="1">
                <a:ea typeface="楷体_GB2312" pitchFamily="49" charset="-122"/>
              </a:rPr>
              <a:t>所需的时间</a:t>
            </a:r>
            <a:r>
              <a:rPr lang="zh-CN" altLang="en-US" sz="2800" b="1"/>
              <a:t>＝</a:t>
            </a:r>
            <a:r>
              <a:rPr lang="zh-CN" altLang="en-US" sz="2800" b="1">
                <a:ea typeface="楷体_GB2312" pitchFamily="49" charset="-122"/>
              </a:rPr>
              <a:t>路程（一定）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07530" name="Text Box 10"/>
          <p:cNvSpPr txBox="1">
            <a:spLocks noChangeArrowheads="1"/>
          </p:cNvSpPr>
          <p:nvPr/>
        </p:nvSpPr>
        <p:spPr bwMode="auto">
          <a:xfrm>
            <a:off x="1428750" y="5286375"/>
            <a:ext cx="6677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骑自行车的速度和所需的时间成反比例。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714375" y="2547938"/>
            <a:ext cx="906463" cy="5238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因为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736600" y="4548188"/>
            <a:ext cx="906463" cy="5238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所以</a:t>
            </a:r>
            <a:endParaRPr lang="zh-CN" altLang="en-US" sz="2800" b="1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7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7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7" grpId="0" autoUpdateAnimBg="0"/>
      <p:bldP spid="107528" grpId="0" autoUpdateAnimBg="0"/>
      <p:bldP spid="107529" grpId="0" autoUpdateAnimBg="0"/>
      <p:bldP spid="107530" grpId="0" autoUpdateAnimBg="0"/>
      <p:bldP spid="10" grpId="0" animBg="1" autoUpdateAnimBg="0"/>
      <p:bldP spid="11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3"/>
          <p:cNvSpPr>
            <a:spLocks noChangeArrowheads="1"/>
          </p:cNvSpPr>
          <p:nvPr/>
        </p:nvSpPr>
        <p:spPr bwMode="auto">
          <a:xfrm>
            <a:off x="642938" y="142875"/>
            <a:ext cx="1143000" cy="74295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66FFFF"/>
              </a:gs>
              <a:gs pos="100000">
                <a:srgbClr val="00FF00"/>
              </a:gs>
            </a:gsLst>
            <a:lin ang="2700000" scaled="1"/>
          </a:gra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ea typeface="楷体_GB2312" pitchFamily="49" charset="-122"/>
              </a:rPr>
              <a:t>思考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500063" y="1189038"/>
            <a:ext cx="82867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铺地面积一定时，方砖边长与所需块数成不成比例？为什么？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109574" name="Text Box 6"/>
          <p:cNvSpPr txBox="1">
            <a:spLocks noChangeArrowheads="1"/>
          </p:cNvSpPr>
          <p:nvPr/>
        </p:nvSpPr>
        <p:spPr bwMode="auto">
          <a:xfrm>
            <a:off x="1373188" y="2857500"/>
            <a:ext cx="162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方砖边长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09575" name="Text Box 7"/>
          <p:cNvSpPr txBox="1">
            <a:spLocks noChangeArrowheads="1"/>
          </p:cNvSpPr>
          <p:nvPr/>
        </p:nvSpPr>
        <p:spPr bwMode="auto">
          <a:xfrm>
            <a:off x="2928938" y="2714625"/>
            <a:ext cx="3127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ea typeface="楷体_GB2312" pitchFamily="49" charset="-122"/>
              </a:rPr>
              <a:t>2</a:t>
            </a:r>
            <a:endParaRPr lang="en-US" altLang="zh-CN" sz="2000" b="1">
              <a:ea typeface="楷体_GB2312" pitchFamily="49" charset="-122"/>
            </a:endParaRPr>
          </a:p>
        </p:txBody>
      </p:sp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3209925" y="2905125"/>
            <a:ext cx="3790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宋体" panose="02010600030101010101" pitchFamily="2" charset="-122"/>
              </a:rPr>
              <a:t>×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所需块数</a:t>
            </a:r>
            <a:r>
              <a:rPr lang="zh-CN" altLang="en-US" sz="2800" b="1"/>
              <a:t>＝</a:t>
            </a:r>
            <a:r>
              <a:rPr lang="zh-CN" altLang="en-US" sz="2800" b="1">
                <a:ea typeface="楷体_GB2312" pitchFamily="49" charset="-122"/>
              </a:rPr>
              <a:t>铺地面积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09578" name="Text Box 10"/>
          <p:cNvSpPr txBox="1">
            <a:spLocks noChangeArrowheads="1"/>
          </p:cNvSpPr>
          <p:nvPr/>
        </p:nvSpPr>
        <p:spPr bwMode="auto">
          <a:xfrm>
            <a:off x="1643063" y="4357688"/>
            <a:ext cx="5233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方砖边长与所需块数不成比例。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857250" y="2262188"/>
            <a:ext cx="906463" cy="5238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因为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879475" y="3786188"/>
            <a:ext cx="906463" cy="5238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所以</a:t>
            </a:r>
            <a:endParaRPr lang="zh-CN" altLang="en-US" sz="2800" b="1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9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109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09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99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9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4" grpId="0" advAuto="0" autoUpdateAnimBg="0" build="p"/>
      <p:bldP spid="109575" grpId="0" advAuto="0" autoUpdateAnimBg="0" build="p"/>
      <p:bldP spid="109576" grpId="0" autoUpdateAnimBg="0"/>
      <p:bldP spid="109578" grpId="0" autoUpdateAnimBg="0"/>
      <p:bldP spid="10" grpId="0" animBg="1" autoUpdateAnimBg="0"/>
      <p:bldP spid="11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3"/>
          <p:cNvSpPr>
            <a:spLocks noChangeArrowheads="1"/>
          </p:cNvSpPr>
          <p:nvPr/>
        </p:nvSpPr>
        <p:spPr bwMode="auto">
          <a:xfrm>
            <a:off x="714375" y="428625"/>
            <a:ext cx="1143000" cy="63817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66FFFF"/>
              </a:gs>
              <a:gs pos="100000">
                <a:srgbClr val="00FF00"/>
              </a:gs>
            </a:gsLst>
            <a:lin ang="2700000" scaled="1"/>
          </a:gra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ea typeface="楷体_GB2312" pitchFamily="49" charset="-122"/>
              </a:rPr>
              <a:t>思考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428625" y="1260475"/>
            <a:ext cx="85010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方砖的块数一定时，方砖边长与铺地面积成不成比例？为什么？</a:t>
            </a:r>
            <a:endParaRPr lang="zh-CN" altLang="en-US" sz="2800" b="1" dirty="0">
              <a:ea typeface="楷体_GB2312" pitchFamily="49" charset="-122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2336800" y="2743200"/>
            <a:ext cx="1744663" cy="690563"/>
            <a:chOff x="1574" y="1636"/>
            <a:chExt cx="1099" cy="435"/>
          </a:xfrm>
        </p:grpSpPr>
        <p:sp>
          <p:nvSpPr>
            <p:cNvPr id="17420" name="Text Box 7"/>
            <p:cNvSpPr txBox="1">
              <a:spLocks noChangeArrowheads="1"/>
            </p:cNvSpPr>
            <p:nvPr/>
          </p:nvSpPr>
          <p:spPr bwMode="auto">
            <a:xfrm>
              <a:off x="1574" y="1741"/>
              <a:ext cx="102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ea typeface="楷体_GB2312" pitchFamily="49" charset="-122"/>
                </a:rPr>
                <a:t>方砖边长</a:t>
              </a:r>
              <a:endParaRPr lang="zh-CN" altLang="en-US" sz="2800" b="1">
                <a:ea typeface="楷体_GB2312" pitchFamily="49" charset="-122"/>
              </a:endParaRPr>
            </a:p>
          </p:txBody>
        </p:sp>
        <p:sp>
          <p:nvSpPr>
            <p:cNvPr id="17421" name="Text Box 8"/>
            <p:cNvSpPr txBox="1">
              <a:spLocks noChangeArrowheads="1"/>
            </p:cNvSpPr>
            <p:nvPr/>
          </p:nvSpPr>
          <p:spPr bwMode="auto">
            <a:xfrm>
              <a:off x="2476" y="1636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ea typeface="楷体_GB2312" pitchFamily="49" charset="-122"/>
                </a:rPr>
                <a:t>2</a:t>
              </a:r>
              <a:endParaRPr lang="en-US" altLang="zh-CN" sz="2000" b="1">
                <a:ea typeface="楷体_GB2312" pitchFamily="49" charset="-122"/>
              </a:endParaRPr>
            </a:p>
          </p:txBody>
        </p:sp>
      </p:grp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3927475" y="2500313"/>
            <a:ext cx="34305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＝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所需块数（一定）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0603" name="Text Box 11"/>
          <p:cNvSpPr txBox="1">
            <a:spLocks noChangeArrowheads="1"/>
          </p:cNvSpPr>
          <p:nvPr/>
        </p:nvSpPr>
        <p:spPr bwMode="auto">
          <a:xfrm>
            <a:off x="2143125" y="3786188"/>
            <a:ext cx="52339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方砖边长与铺地面积不成比例。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10604" name="Text Box 12"/>
          <p:cNvSpPr txBox="1">
            <a:spLocks noChangeArrowheads="1"/>
          </p:cNvSpPr>
          <p:nvPr/>
        </p:nvSpPr>
        <p:spPr bwMode="auto">
          <a:xfrm>
            <a:off x="2359025" y="2286000"/>
            <a:ext cx="1627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铺地面积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10605" name="Line 13"/>
          <p:cNvSpPr>
            <a:spLocks noChangeShapeType="1"/>
          </p:cNvSpPr>
          <p:nvPr/>
        </p:nvSpPr>
        <p:spPr bwMode="auto">
          <a:xfrm>
            <a:off x="2463800" y="2786063"/>
            <a:ext cx="1447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0606" name="Text Box 14"/>
          <p:cNvSpPr txBox="1">
            <a:spLocks noChangeArrowheads="1"/>
          </p:cNvSpPr>
          <p:nvPr/>
        </p:nvSpPr>
        <p:spPr bwMode="auto">
          <a:xfrm>
            <a:off x="1714500" y="4643438"/>
            <a:ext cx="64059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方砖边长的平方与铺地面积成正比例</a:t>
            </a:r>
            <a:r>
              <a:rPr lang="zh-CN" altLang="en-US" sz="2800" b="1" dirty="0" smtClean="0">
                <a:ea typeface="楷体_GB2312" pitchFamily="49" charset="-122"/>
              </a:rPr>
              <a:t>。 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879475" y="2428875"/>
            <a:ext cx="906463" cy="5238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因为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879475" y="3786188"/>
            <a:ext cx="906463" cy="5238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所以</a:t>
            </a:r>
            <a:endParaRPr lang="zh-CN" altLang="en-US" sz="2800" b="1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0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0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0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01" grpId="0" autoUpdateAnimBg="0"/>
      <p:bldP spid="110603" grpId="0" autoUpdateAnimBg="0"/>
      <p:bldP spid="110604" grpId="0" autoUpdateAnimBg="0"/>
      <p:bldP spid="110605" grpId="0" animBg="1"/>
      <p:bldP spid="110606" grpId="0" autoUpdateAnimBg="0"/>
      <p:bldP spid="16" grpId="0" animBg="1" autoUpdateAnimBg="0"/>
      <p:bldP spid="17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36"/>
          <p:cNvSpPr>
            <a:spLocks noChangeArrowheads="1"/>
          </p:cNvSpPr>
          <p:nvPr/>
        </p:nvSpPr>
        <p:spPr bwMode="auto">
          <a:xfrm>
            <a:off x="500063" y="285750"/>
            <a:ext cx="1285875" cy="642938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66FFFF"/>
              </a:gs>
              <a:gs pos="100000">
                <a:srgbClr val="00FF00"/>
              </a:gs>
            </a:gsLst>
            <a:lin ang="2700000" scaled="1"/>
          </a:gra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ea typeface="楷体_GB2312" pitchFamily="49" charset="-122"/>
              </a:rPr>
              <a:t>复习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3075" name="Text Box 37"/>
          <p:cNvSpPr txBox="1">
            <a:spLocks noChangeArrowheads="1"/>
          </p:cNvSpPr>
          <p:nvPr/>
        </p:nvSpPr>
        <p:spPr bwMode="auto">
          <a:xfrm>
            <a:off x="781050" y="1184275"/>
            <a:ext cx="70373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下表中的两种量是不是成正比例？为什么？</a:t>
            </a:r>
            <a:endParaRPr lang="zh-CN" altLang="en-US" sz="2800" b="1" dirty="0">
              <a:ea typeface="楷体_GB2312" pitchFamily="49" charset="-122"/>
            </a:endParaRPr>
          </a:p>
        </p:txBody>
      </p:sp>
      <p:grpSp>
        <p:nvGrpSpPr>
          <p:cNvPr id="3076" name="Group 38"/>
          <p:cNvGrpSpPr/>
          <p:nvPr/>
        </p:nvGrpSpPr>
        <p:grpSpPr bwMode="auto">
          <a:xfrm>
            <a:off x="790575" y="1928813"/>
            <a:ext cx="7210425" cy="1098550"/>
            <a:chOff x="914" y="1296"/>
            <a:chExt cx="4542" cy="692"/>
          </a:xfrm>
        </p:grpSpPr>
        <p:sp>
          <p:nvSpPr>
            <p:cNvPr id="3083" name="Line 39"/>
            <p:cNvSpPr>
              <a:spLocks noChangeShapeType="1"/>
            </p:cNvSpPr>
            <p:nvPr/>
          </p:nvSpPr>
          <p:spPr bwMode="auto">
            <a:xfrm>
              <a:off x="960" y="1296"/>
              <a:ext cx="4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Line 40"/>
            <p:cNvSpPr>
              <a:spLocks noChangeShapeType="1"/>
            </p:cNvSpPr>
            <p:nvPr/>
          </p:nvSpPr>
          <p:spPr bwMode="auto">
            <a:xfrm>
              <a:off x="960" y="1632"/>
              <a:ext cx="4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Line 41"/>
            <p:cNvSpPr>
              <a:spLocks noChangeShapeType="1"/>
            </p:cNvSpPr>
            <p:nvPr/>
          </p:nvSpPr>
          <p:spPr bwMode="auto">
            <a:xfrm>
              <a:off x="960" y="1968"/>
              <a:ext cx="4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" name="Text Box 42"/>
            <p:cNvSpPr txBox="1">
              <a:spLocks noChangeArrowheads="1"/>
            </p:cNvSpPr>
            <p:nvPr/>
          </p:nvSpPr>
          <p:spPr bwMode="auto">
            <a:xfrm>
              <a:off x="914" y="1305"/>
              <a:ext cx="193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ea typeface="楷体_GB2312" pitchFamily="49" charset="-122"/>
                </a:rPr>
                <a:t>购买练习本的本数</a:t>
              </a:r>
              <a:endParaRPr lang="zh-CN" altLang="en-US" sz="2800" b="1">
                <a:ea typeface="楷体_GB2312" pitchFamily="49" charset="-122"/>
              </a:endParaRPr>
            </a:p>
          </p:txBody>
        </p:sp>
        <p:sp>
          <p:nvSpPr>
            <p:cNvPr id="3087" name="Text Box 43"/>
            <p:cNvSpPr txBox="1">
              <a:spLocks noChangeArrowheads="1"/>
            </p:cNvSpPr>
            <p:nvPr/>
          </p:nvSpPr>
          <p:spPr bwMode="auto">
            <a:xfrm>
              <a:off x="1104" y="1658"/>
              <a:ext cx="153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ea typeface="楷体_GB2312" pitchFamily="49" charset="-122"/>
                </a:rPr>
                <a:t>总   价  （元）</a:t>
              </a:r>
              <a:endParaRPr lang="zh-CN" altLang="en-US" sz="2800" b="1">
                <a:ea typeface="楷体_GB2312" pitchFamily="49" charset="-122"/>
              </a:endParaRPr>
            </a:p>
          </p:txBody>
        </p:sp>
        <p:sp>
          <p:nvSpPr>
            <p:cNvPr id="3088" name="Line 44"/>
            <p:cNvSpPr>
              <a:spLocks noChangeShapeType="1"/>
            </p:cNvSpPr>
            <p:nvPr/>
          </p:nvSpPr>
          <p:spPr bwMode="auto">
            <a:xfrm>
              <a:off x="2592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Line 45"/>
            <p:cNvSpPr>
              <a:spLocks noChangeShapeType="1"/>
            </p:cNvSpPr>
            <p:nvPr/>
          </p:nvSpPr>
          <p:spPr bwMode="auto">
            <a:xfrm>
              <a:off x="3168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" name="Line 46"/>
            <p:cNvSpPr>
              <a:spLocks noChangeShapeType="1"/>
            </p:cNvSpPr>
            <p:nvPr/>
          </p:nvSpPr>
          <p:spPr bwMode="auto">
            <a:xfrm>
              <a:off x="3744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" name="Line 47"/>
            <p:cNvSpPr>
              <a:spLocks noChangeShapeType="1"/>
            </p:cNvSpPr>
            <p:nvPr/>
          </p:nvSpPr>
          <p:spPr bwMode="auto">
            <a:xfrm>
              <a:off x="4320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Line 48"/>
            <p:cNvSpPr>
              <a:spLocks noChangeShapeType="1"/>
            </p:cNvSpPr>
            <p:nvPr/>
          </p:nvSpPr>
          <p:spPr bwMode="auto">
            <a:xfrm>
              <a:off x="4896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Text Box 49"/>
            <p:cNvSpPr txBox="1">
              <a:spLocks noChangeArrowheads="1"/>
            </p:cNvSpPr>
            <p:nvPr/>
          </p:nvSpPr>
          <p:spPr bwMode="auto">
            <a:xfrm>
              <a:off x="2780" y="1319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ea typeface="楷体_GB2312" pitchFamily="49" charset="-122"/>
                </a:rPr>
                <a:t>1</a:t>
              </a:r>
              <a:endParaRPr lang="en-US" altLang="zh-CN" sz="2800" b="1">
                <a:ea typeface="楷体_GB2312" pitchFamily="49" charset="-122"/>
              </a:endParaRPr>
            </a:p>
          </p:txBody>
        </p:sp>
        <p:sp>
          <p:nvSpPr>
            <p:cNvPr id="3094" name="Text Box 50"/>
            <p:cNvSpPr txBox="1">
              <a:spLocks noChangeArrowheads="1"/>
            </p:cNvSpPr>
            <p:nvPr/>
          </p:nvSpPr>
          <p:spPr bwMode="auto">
            <a:xfrm>
              <a:off x="2630" y="1652"/>
              <a:ext cx="51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ea typeface="楷体_GB2312" pitchFamily="49" charset="-122"/>
                </a:rPr>
                <a:t>0.80</a:t>
              </a:r>
              <a:endParaRPr lang="en-US" altLang="zh-CN" sz="2800" b="1">
                <a:ea typeface="楷体_GB2312" pitchFamily="49" charset="-122"/>
              </a:endParaRPr>
            </a:p>
          </p:txBody>
        </p:sp>
        <p:sp>
          <p:nvSpPr>
            <p:cNvPr id="3095" name="Text Box 51"/>
            <p:cNvSpPr txBox="1">
              <a:spLocks noChangeArrowheads="1"/>
            </p:cNvSpPr>
            <p:nvPr/>
          </p:nvSpPr>
          <p:spPr bwMode="auto">
            <a:xfrm>
              <a:off x="3244" y="1650"/>
              <a:ext cx="51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ea typeface="楷体_GB2312" pitchFamily="49" charset="-122"/>
                </a:rPr>
                <a:t>1.60</a:t>
              </a:r>
              <a:endParaRPr lang="en-US" altLang="zh-CN" sz="2800" b="1">
                <a:ea typeface="楷体_GB2312" pitchFamily="49" charset="-122"/>
              </a:endParaRPr>
            </a:p>
          </p:txBody>
        </p:sp>
        <p:sp>
          <p:nvSpPr>
            <p:cNvPr id="3096" name="Text Box 52"/>
            <p:cNvSpPr txBox="1">
              <a:spLocks noChangeArrowheads="1"/>
            </p:cNvSpPr>
            <p:nvPr/>
          </p:nvSpPr>
          <p:spPr bwMode="auto">
            <a:xfrm>
              <a:off x="3811" y="1641"/>
              <a:ext cx="51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ea typeface="楷体_GB2312" pitchFamily="49" charset="-122"/>
                </a:rPr>
                <a:t>3.20</a:t>
              </a:r>
              <a:endParaRPr lang="en-US" altLang="zh-CN" sz="2800" b="1">
                <a:ea typeface="楷体_GB2312" pitchFamily="49" charset="-122"/>
              </a:endParaRPr>
            </a:p>
          </p:txBody>
        </p:sp>
        <p:sp>
          <p:nvSpPr>
            <p:cNvPr id="3097" name="Text Box 53"/>
            <p:cNvSpPr txBox="1">
              <a:spLocks noChangeArrowheads="1"/>
            </p:cNvSpPr>
            <p:nvPr/>
          </p:nvSpPr>
          <p:spPr bwMode="auto">
            <a:xfrm>
              <a:off x="4368" y="1641"/>
              <a:ext cx="51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ea typeface="楷体_GB2312" pitchFamily="49" charset="-122"/>
                </a:rPr>
                <a:t>4.80</a:t>
              </a:r>
              <a:endParaRPr lang="en-US" altLang="zh-CN" sz="2800" b="1">
                <a:ea typeface="楷体_GB2312" pitchFamily="49" charset="-122"/>
              </a:endParaRPr>
            </a:p>
          </p:txBody>
        </p:sp>
        <p:sp>
          <p:nvSpPr>
            <p:cNvPr id="3098" name="Text Box 54"/>
            <p:cNvSpPr txBox="1">
              <a:spLocks noChangeArrowheads="1"/>
            </p:cNvSpPr>
            <p:nvPr/>
          </p:nvSpPr>
          <p:spPr bwMode="auto">
            <a:xfrm>
              <a:off x="4944" y="1641"/>
              <a:ext cx="51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ea typeface="楷体_GB2312" pitchFamily="49" charset="-122"/>
                </a:rPr>
                <a:t>7.20</a:t>
              </a:r>
              <a:endParaRPr lang="en-US" altLang="zh-CN" sz="2800" b="1">
                <a:ea typeface="楷体_GB2312" pitchFamily="49" charset="-122"/>
              </a:endParaRPr>
            </a:p>
          </p:txBody>
        </p:sp>
        <p:sp>
          <p:nvSpPr>
            <p:cNvPr id="3099" name="Text Box 55"/>
            <p:cNvSpPr txBox="1">
              <a:spLocks noChangeArrowheads="1"/>
            </p:cNvSpPr>
            <p:nvPr/>
          </p:nvSpPr>
          <p:spPr bwMode="auto">
            <a:xfrm>
              <a:off x="3379" y="1314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ea typeface="楷体_GB2312" pitchFamily="49" charset="-122"/>
                </a:rPr>
                <a:t>2</a:t>
              </a:r>
              <a:endParaRPr lang="en-US" altLang="zh-CN" sz="2800" b="1">
                <a:ea typeface="楷体_GB2312" pitchFamily="49" charset="-122"/>
              </a:endParaRPr>
            </a:p>
          </p:txBody>
        </p:sp>
        <p:sp>
          <p:nvSpPr>
            <p:cNvPr id="3100" name="Text Box 56"/>
            <p:cNvSpPr txBox="1">
              <a:spLocks noChangeArrowheads="1"/>
            </p:cNvSpPr>
            <p:nvPr/>
          </p:nvSpPr>
          <p:spPr bwMode="auto">
            <a:xfrm>
              <a:off x="3925" y="1314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ea typeface="楷体_GB2312" pitchFamily="49" charset="-122"/>
                </a:rPr>
                <a:t>4</a:t>
              </a:r>
              <a:endParaRPr lang="en-US" altLang="zh-CN" sz="2800" b="1">
                <a:ea typeface="楷体_GB2312" pitchFamily="49" charset="-122"/>
              </a:endParaRPr>
            </a:p>
          </p:txBody>
        </p:sp>
        <p:sp>
          <p:nvSpPr>
            <p:cNvPr id="3101" name="Text Box 57"/>
            <p:cNvSpPr txBox="1">
              <a:spLocks noChangeArrowheads="1"/>
            </p:cNvSpPr>
            <p:nvPr/>
          </p:nvSpPr>
          <p:spPr bwMode="auto">
            <a:xfrm>
              <a:off x="4513" y="1317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ea typeface="楷体_GB2312" pitchFamily="49" charset="-122"/>
                </a:rPr>
                <a:t>6</a:t>
              </a:r>
              <a:endParaRPr lang="en-US" altLang="zh-CN" sz="2800" b="1">
                <a:ea typeface="楷体_GB2312" pitchFamily="49" charset="-122"/>
              </a:endParaRPr>
            </a:p>
          </p:txBody>
        </p:sp>
        <p:sp>
          <p:nvSpPr>
            <p:cNvPr id="3102" name="Text Box 58"/>
            <p:cNvSpPr txBox="1">
              <a:spLocks noChangeArrowheads="1"/>
            </p:cNvSpPr>
            <p:nvPr/>
          </p:nvSpPr>
          <p:spPr bwMode="auto">
            <a:xfrm>
              <a:off x="5050" y="1317"/>
              <a:ext cx="22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ea typeface="楷体_GB2312" pitchFamily="49" charset="-122"/>
                </a:rPr>
                <a:t>9</a:t>
              </a:r>
              <a:endParaRPr lang="en-US" altLang="zh-CN" sz="2800" b="1">
                <a:ea typeface="楷体_GB2312" pitchFamily="49" charset="-122"/>
              </a:endParaRPr>
            </a:p>
          </p:txBody>
        </p:sp>
      </p:grpSp>
      <p:sp>
        <p:nvSpPr>
          <p:cNvPr id="55355" name="Text Box 59"/>
          <p:cNvSpPr txBox="1">
            <a:spLocks noChangeArrowheads="1"/>
          </p:cNvSpPr>
          <p:nvPr/>
        </p:nvSpPr>
        <p:spPr bwMode="auto">
          <a:xfrm>
            <a:off x="857250" y="3000375"/>
            <a:ext cx="7467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购买练习本的本数和总价是两种相关联的量，它们与每本练习本的单价有下面的关系：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55356" name="Text Box 60"/>
          <p:cNvSpPr txBox="1">
            <a:spLocks noChangeArrowheads="1"/>
          </p:cNvSpPr>
          <p:nvPr/>
        </p:nvSpPr>
        <p:spPr bwMode="auto">
          <a:xfrm>
            <a:off x="1965325" y="3851275"/>
            <a:ext cx="1624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总        价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55357" name="Line 61"/>
          <p:cNvSpPr>
            <a:spLocks noChangeShapeType="1"/>
          </p:cNvSpPr>
          <p:nvPr/>
        </p:nvSpPr>
        <p:spPr bwMode="auto">
          <a:xfrm>
            <a:off x="1355725" y="4341813"/>
            <a:ext cx="26670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58" name="Text Box 62"/>
          <p:cNvSpPr txBox="1">
            <a:spLocks noChangeArrowheads="1"/>
          </p:cNvSpPr>
          <p:nvPr/>
        </p:nvSpPr>
        <p:spPr bwMode="auto">
          <a:xfrm>
            <a:off x="1287463" y="4357688"/>
            <a:ext cx="3070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购买练习本的本数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55359" name="Text Box 63"/>
          <p:cNvSpPr txBox="1">
            <a:spLocks noChangeArrowheads="1"/>
          </p:cNvSpPr>
          <p:nvPr/>
        </p:nvSpPr>
        <p:spPr bwMode="auto">
          <a:xfrm>
            <a:off x="3943350" y="4113213"/>
            <a:ext cx="3700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/>
              <a:t>  </a:t>
            </a:r>
            <a:r>
              <a:rPr lang="zh-CN" altLang="en-US" sz="2800" b="1" dirty="0"/>
              <a:t>＝ </a:t>
            </a:r>
            <a:r>
              <a:rPr lang="zh-CN" altLang="en-US" sz="2800" b="1" dirty="0">
                <a:ea typeface="楷体_GB2312" pitchFamily="49" charset="-122"/>
              </a:rPr>
              <a:t>每本练习本的单价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55360" name="Text Box 64"/>
          <p:cNvSpPr txBox="1">
            <a:spLocks noChangeArrowheads="1"/>
          </p:cNvSpPr>
          <p:nvPr/>
        </p:nvSpPr>
        <p:spPr bwMode="auto">
          <a:xfrm>
            <a:off x="900113" y="4973638"/>
            <a:ext cx="73152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已知每本练习本的单价一定，就是总价和购买练习本的本数的比值是一定的，所以总价和购买练习本的本数成正比例。</a:t>
            </a:r>
            <a:endParaRPr lang="zh-CN" altLang="en-US" sz="2800" b="1" dirty="0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5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5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5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5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5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55" grpId="0" autoUpdateAnimBg="0"/>
      <p:bldP spid="55356" grpId="0" autoUpdateAnimBg="0"/>
      <p:bldP spid="55357" grpId="0" animBg="1"/>
      <p:bldP spid="55358" grpId="0" autoUpdateAnimBg="0"/>
      <p:bldP spid="55359" grpId="0" autoUpdateAnimBg="0"/>
      <p:bldP spid="55360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3"/>
          <p:cNvSpPr>
            <a:spLocks noChangeArrowheads="1"/>
          </p:cNvSpPr>
          <p:nvPr/>
        </p:nvSpPr>
        <p:spPr bwMode="auto">
          <a:xfrm>
            <a:off x="685800" y="642938"/>
            <a:ext cx="1171575" cy="6096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66FFFF"/>
              </a:gs>
              <a:gs pos="100000">
                <a:srgbClr val="00FF00"/>
              </a:gs>
            </a:gsLst>
            <a:lin ang="2700000" scaled="1"/>
          </a:gra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ea typeface="楷体_GB2312" pitchFamily="49" charset="-122"/>
              </a:rPr>
              <a:t>复习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828675" y="1547813"/>
            <a:ext cx="57435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ea typeface="楷体_GB2312" pitchFamily="49" charset="-122"/>
              </a:rPr>
              <a:t>成正比例的量有什么特征？</a:t>
            </a:r>
            <a:endParaRPr lang="zh-CN" altLang="en-US" sz="3600" b="1" dirty="0">
              <a:ea typeface="楷体_GB2312" pitchFamily="49" charset="-122"/>
            </a:endParaRPr>
          </a:p>
        </p:txBody>
      </p:sp>
      <p:sp>
        <p:nvSpPr>
          <p:cNvPr id="95237" name="Text Box 5"/>
          <p:cNvSpPr txBox="1">
            <a:spLocks noChangeArrowheads="1"/>
          </p:cNvSpPr>
          <p:nvPr/>
        </p:nvSpPr>
        <p:spPr bwMode="auto">
          <a:xfrm>
            <a:off x="642938" y="2565400"/>
            <a:ext cx="77152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ea typeface="楷体_GB2312" pitchFamily="49" charset="-122"/>
              </a:rPr>
              <a:t>（</a:t>
            </a:r>
            <a:r>
              <a:rPr lang="en-US" altLang="zh-CN" sz="3200" b="1" dirty="0">
                <a:ea typeface="楷体_GB2312" pitchFamily="49" charset="-122"/>
              </a:rPr>
              <a:t>1</a:t>
            </a:r>
            <a:r>
              <a:rPr lang="zh-CN" altLang="en-US" sz="3200" b="1" dirty="0">
                <a:ea typeface="楷体_GB2312" pitchFamily="49" charset="-122"/>
              </a:rPr>
              <a:t>）两种相关联的量，一种量变化，另一种量也随着变化。</a:t>
            </a:r>
            <a:endParaRPr lang="zh-CN" altLang="en-US" sz="3200" b="1" dirty="0">
              <a:ea typeface="楷体_GB2312" pitchFamily="49" charset="-122"/>
            </a:endParaRPr>
          </a:p>
        </p:txBody>
      </p:sp>
      <p:sp>
        <p:nvSpPr>
          <p:cNvPr id="95238" name="Text Box 6"/>
          <p:cNvSpPr txBox="1">
            <a:spLocks noChangeArrowheads="1"/>
          </p:cNvSpPr>
          <p:nvPr/>
        </p:nvSpPr>
        <p:spPr bwMode="auto">
          <a:xfrm>
            <a:off x="641350" y="4143375"/>
            <a:ext cx="7788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ea typeface="楷体_GB2312" pitchFamily="49" charset="-122"/>
              </a:rPr>
              <a:t>（</a:t>
            </a:r>
            <a:r>
              <a:rPr lang="en-US" altLang="zh-CN" sz="3200" b="1" dirty="0">
                <a:ea typeface="楷体_GB2312" pitchFamily="49" charset="-122"/>
              </a:rPr>
              <a:t>2</a:t>
            </a:r>
            <a:r>
              <a:rPr lang="zh-CN" altLang="en-US" sz="3200" b="1" dirty="0">
                <a:ea typeface="楷体_GB2312" pitchFamily="49" charset="-122"/>
              </a:rPr>
              <a:t>）两种量中相对应的两个数的比值一定。</a:t>
            </a:r>
            <a:endParaRPr lang="zh-CN" altLang="en-US" sz="3200" b="1" dirty="0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7" grpId="0" autoUpdateAnimBg="0"/>
      <p:bldP spid="9523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669011" y="316150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2" name="AutoShape 3"/>
          <p:cNvSpPr>
            <a:spLocks noChangeArrowheads="1"/>
          </p:cNvSpPr>
          <p:nvPr/>
        </p:nvSpPr>
        <p:spPr bwMode="auto">
          <a:xfrm>
            <a:off x="642938" y="323850"/>
            <a:ext cx="1143000" cy="604838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66FFFF"/>
              </a:gs>
              <a:gs pos="100000">
                <a:srgbClr val="00FF00"/>
              </a:gs>
            </a:gsLst>
            <a:lin ang="2700000" scaled="1"/>
          </a:gra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ea typeface="楷体_GB2312" pitchFamily="49" charset="-122"/>
              </a:rPr>
              <a:t>例题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1100138" y="785813"/>
            <a:ext cx="73977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华丰机械厂加工一批机器零件，每小时加工的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数量和所需的加工时间如下表。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124" name="Group 5"/>
          <p:cNvGrpSpPr/>
          <p:nvPr/>
        </p:nvGrpSpPr>
        <p:grpSpPr bwMode="auto">
          <a:xfrm>
            <a:off x="1644650" y="1785938"/>
            <a:ext cx="6089650" cy="1077912"/>
            <a:chOff x="845" y="1296"/>
            <a:chExt cx="3836" cy="679"/>
          </a:xfrm>
        </p:grpSpPr>
        <p:sp>
          <p:nvSpPr>
            <p:cNvPr id="5130" name="Line 6"/>
            <p:cNvSpPr>
              <a:spLocks noChangeShapeType="1"/>
            </p:cNvSpPr>
            <p:nvPr/>
          </p:nvSpPr>
          <p:spPr bwMode="auto">
            <a:xfrm>
              <a:off x="881" y="1968"/>
              <a:ext cx="37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" name="Line 7"/>
            <p:cNvSpPr>
              <a:spLocks noChangeShapeType="1"/>
            </p:cNvSpPr>
            <p:nvPr/>
          </p:nvSpPr>
          <p:spPr bwMode="auto">
            <a:xfrm>
              <a:off x="1985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" name="Line 8"/>
            <p:cNvSpPr>
              <a:spLocks noChangeShapeType="1"/>
            </p:cNvSpPr>
            <p:nvPr/>
          </p:nvSpPr>
          <p:spPr bwMode="auto">
            <a:xfrm>
              <a:off x="2369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" name="Line 9"/>
            <p:cNvSpPr>
              <a:spLocks noChangeShapeType="1"/>
            </p:cNvSpPr>
            <p:nvPr/>
          </p:nvSpPr>
          <p:spPr bwMode="auto">
            <a:xfrm>
              <a:off x="2753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" name="Line 10"/>
            <p:cNvSpPr>
              <a:spLocks noChangeShapeType="1"/>
            </p:cNvSpPr>
            <p:nvPr/>
          </p:nvSpPr>
          <p:spPr bwMode="auto">
            <a:xfrm>
              <a:off x="3137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" name="Line 11"/>
            <p:cNvSpPr>
              <a:spLocks noChangeShapeType="1"/>
            </p:cNvSpPr>
            <p:nvPr/>
          </p:nvSpPr>
          <p:spPr bwMode="auto">
            <a:xfrm>
              <a:off x="3521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" name="Line 12"/>
            <p:cNvSpPr>
              <a:spLocks noChangeShapeType="1"/>
            </p:cNvSpPr>
            <p:nvPr/>
          </p:nvSpPr>
          <p:spPr bwMode="auto">
            <a:xfrm>
              <a:off x="3905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" name="Line 13"/>
            <p:cNvSpPr>
              <a:spLocks noChangeShapeType="1"/>
            </p:cNvSpPr>
            <p:nvPr/>
          </p:nvSpPr>
          <p:spPr bwMode="auto">
            <a:xfrm>
              <a:off x="4289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8" name="Text Box 14"/>
            <p:cNvSpPr txBox="1">
              <a:spLocks noChangeArrowheads="1"/>
            </p:cNvSpPr>
            <p:nvPr/>
          </p:nvSpPr>
          <p:spPr bwMode="auto">
            <a:xfrm>
              <a:off x="845" y="1309"/>
              <a:ext cx="125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ea typeface="楷体_GB2312" pitchFamily="49" charset="-122"/>
                </a:rPr>
                <a:t>工效（个）</a:t>
              </a:r>
              <a:endParaRPr lang="zh-CN" altLang="en-US" sz="2800" b="1">
                <a:ea typeface="楷体_GB2312" pitchFamily="49" charset="-122"/>
              </a:endParaRPr>
            </a:p>
          </p:txBody>
        </p:sp>
        <p:sp>
          <p:nvSpPr>
            <p:cNvPr id="5139" name="Text Box 15"/>
            <p:cNvSpPr txBox="1">
              <a:spLocks noChangeArrowheads="1"/>
            </p:cNvSpPr>
            <p:nvPr/>
          </p:nvSpPr>
          <p:spPr bwMode="auto">
            <a:xfrm>
              <a:off x="851" y="1645"/>
              <a:ext cx="125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ea typeface="楷体_GB2312" pitchFamily="49" charset="-122"/>
                </a:rPr>
                <a:t>时间（时）</a:t>
              </a:r>
              <a:endParaRPr lang="zh-CN" altLang="en-US" sz="2800" b="1">
                <a:ea typeface="楷体_GB2312" pitchFamily="49" charset="-122"/>
              </a:endParaRPr>
            </a:p>
          </p:txBody>
        </p:sp>
        <p:sp>
          <p:nvSpPr>
            <p:cNvPr id="5140" name="Line 16"/>
            <p:cNvSpPr>
              <a:spLocks noChangeShapeType="1"/>
            </p:cNvSpPr>
            <p:nvPr/>
          </p:nvSpPr>
          <p:spPr bwMode="auto">
            <a:xfrm>
              <a:off x="881" y="1632"/>
              <a:ext cx="37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" name="Line 17"/>
            <p:cNvSpPr>
              <a:spLocks noChangeShapeType="1"/>
            </p:cNvSpPr>
            <p:nvPr/>
          </p:nvSpPr>
          <p:spPr bwMode="auto">
            <a:xfrm>
              <a:off x="881" y="1296"/>
              <a:ext cx="37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2" name="Text Box 18"/>
            <p:cNvSpPr txBox="1">
              <a:spLocks noChangeArrowheads="1"/>
            </p:cNvSpPr>
            <p:nvPr/>
          </p:nvSpPr>
          <p:spPr bwMode="auto">
            <a:xfrm>
              <a:off x="1988" y="1296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10</a:t>
              </a:r>
              <a:endParaRPr lang="en-US" altLang="zh-CN" sz="2800" b="1"/>
            </a:p>
          </p:txBody>
        </p:sp>
        <p:sp>
          <p:nvSpPr>
            <p:cNvPr id="5143" name="Text Box 19"/>
            <p:cNvSpPr txBox="1">
              <a:spLocks noChangeArrowheads="1"/>
            </p:cNvSpPr>
            <p:nvPr/>
          </p:nvSpPr>
          <p:spPr bwMode="auto">
            <a:xfrm>
              <a:off x="2376" y="1300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20</a:t>
              </a:r>
              <a:endParaRPr lang="en-US" altLang="zh-CN" sz="2800" b="1"/>
            </a:p>
          </p:txBody>
        </p:sp>
        <p:sp>
          <p:nvSpPr>
            <p:cNvPr id="5144" name="Text Box 20"/>
            <p:cNvSpPr txBox="1">
              <a:spLocks noChangeArrowheads="1"/>
            </p:cNvSpPr>
            <p:nvPr/>
          </p:nvSpPr>
          <p:spPr bwMode="auto">
            <a:xfrm>
              <a:off x="2761" y="1300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30</a:t>
              </a:r>
              <a:endParaRPr lang="en-US" altLang="zh-CN" sz="2800" b="1"/>
            </a:p>
          </p:txBody>
        </p:sp>
        <p:sp>
          <p:nvSpPr>
            <p:cNvPr id="5145" name="Text Box 21"/>
            <p:cNvSpPr txBox="1">
              <a:spLocks noChangeArrowheads="1"/>
            </p:cNvSpPr>
            <p:nvPr/>
          </p:nvSpPr>
          <p:spPr bwMode="auto">
            <a:xfrm>
              <a:off x="3175" y="1296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40</a:t>
              </a:r>
              <a:endParaRPr lang="en-US" altLang="zh-CN" sz="2800" b="1"/>
            </a:p>
          </p:txBody>
        </p:sp>
        <p:sp>
          <p:nvSpPr>
            <p:cNvPr id="5146" name="Text Box 22"/>
            <p:cNvSpPr txBox="1">
              <a:spLocks noChangeArrowheads="1"/>
            </p:cNvSpPr>
            <p:nvPr/>
          </p:nvSpPr>
          <p:spPr bwMode="auto">
            <a:xfrm>
              <a:off x="3535" y="1305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50</a:t>
              </a:r>
              <a:endParaRPr lang="en-US" altLang="zh-CN" sz="2800" b="1"/>
            </a:p>
          </p:txBody>
        </p:sp>
        <p:sp>
          <p:nvSpPr>
            <p:cNvPr id="5147" name="Text Box 23"/>
            <p:cNvSpPr txBox="1">
              <a:spLocks noChangeArrowheads="1"/>
            </p:cNvSpPr>
            <p:nvPr/>
          </p:nvSpPr>
          <p:spPr bwMode="auto">
            <a:xfrm>
              <a:off x="3940" y="1296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60</a:t>
              </a:r>
              <a:endParaRPr lang="en-US" altLang="zh-CN" sz="2800" b="1"/>
            </a:p>
          </p:txBody>
        </p:sp>
        <p:sp>
          <p:nvSpPr>
            <p:cNvPr id="5148" name="Text Box 24"/>
            <p:cNvSpPr txBox="1">
              <a:spLocks noChangeArrowheads="1"/>
            </p:cNvSpPr>
            <p:nvPr/>
          </p:nvSpPr>
          <p:spPr bwMode="auto">
            <a:xfrm>
              <a:off x="1988" y="1635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60</a:t>
              </a:r>
              <a:endParaRPr lang="en-US" altLang="zh-CN" sz="2800" b="1"/>
            </a:p>
          </p:txBody>
        </p:sp>
        <p:sp>
          <p:nvSpPr>
            <p:cNvPr id="5149" name="Text Box 25"/>
            <p:cNvSpPr txBox="1">
              <a:spLocks noChangeArrowheads="1"/>
            </p:cNvSpPr>
            <p:nvPr/>
          </p:nvSpPr>
          <p:spPr bwMode="auto">
            <a:xfrm>
              <a:off x="2388" y="1641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30</a:t>
              </a:r>
              <a:endParaRPr lang="en-US" altLang="zh-CN" sz="2800" b="1"/>
            </a:p>
          </p:txBody>
        </p:sp>
        <p:sp>
          <p:nvSpPr>
            <p:cNvPr id="5150" name="Text Box 26"/>
            <p:cNvSpPr txBox="1">
              <a:spLocks noChangeArrowheads="1"/>
            </p:cNvSpPr>
            <p:nvPr/>
          </p:nvSpPr>
          <p:spPr bwMode="auto">
            <a:xfrm>
              <a:off x="2782" y="1641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20</a:t>
              </a:r>
              <a:endParaRPr lang="en-US" altLang="zh-CN" sz="2800" b="1"/>
            </a:p>
          </p:txBody>
        </p:sp>
        <p:sp>
          <p:nvSpPr>
            <p:cNvPr id="5151" name="Text Box 27"/>
            <p:cNvSpPr txBox="1">
              <a:spLocks noChangeArrowheads="1"/>
            </p:cNvSpPr>
            <p:nvPr/>
          </p:nvSpPr>
          <p:spPr bwMode="auto">
            <a:xfrm>
              <a:off x="3157" y="1632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15</a:t>
              </a:r>
              <a:endParaRPr lang="en-US" altLang="zh-CN" sz="2800" b="1"/>
            </a:p>
          </p:txBody>
        </p:sp>
        <p:sp>
          <p:nvSpPr>
            <p:cNvPr id="5152" name="Text Box 28"/>
            <p:cNvSpPr txBox="1">
              <a:spLocks noChangeArrowheads="1"/>
            </p:cNvSpPr>
            <p:nvPr/>
          </p:nvSpPr>
          <p:spPr bwMode="auto">
            <a:xfrm>
              <a:off x="3535" y="1641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12</a:t>
              </a:r>
              <a:endParaRPr lang="en-US" altLang="zh-CN" sz="2800" b="1"/>
            </a:p>
          </p:txBody>
        </p:sp>
        <p:sp>
          <p:nvSpPr>
            <p:cNvPr id="5153" name="Text Box 29"/>
            <p:cNvSpPr txBox="1">
              <a:spLocks noChangeArrowheads="1"/>
            </p:cNvSpPr>
            <p:nvPr/>
          </p:nvSpPr>
          <p:spPr bwMode="auto">
            <a:xfrm>
              <a:off x="3940" y="1641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10</a:t>
              </a:r>
              <a:endParaRPr lang="en-US" altLang="zh-CN" sz="2800" b="1"/>
            </a:p>
          </p:txBody>
        </p:sp>
        <p:sp>
          <p:nvSpPr>
            <p:cNvPr id="5154" name="Text Box 30"/>
            <p:cNvSpPr txBox="1">
              <a:spLocks noChangeArrowheads="1"/>
            </p:cNvSpPr>
            <p:nvPr/>
          </p:nvSpPr>
          <p:spPr bwMode="auto">
            <a:xfrm>
              <a:off x="4320" y="1304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…</a:t>
              </a:r>
              <a:endParaRPr lang="en-US" altLang="zh-CN" sz="2800" b="1"/>
            </a:p>
          </p:txBody>
        </p:sp>
        <p:sp>
          <p:nvSpPr>
            <p:cNvPr id="5155" name="Text Box 31"/>
            <p:cNvSpPr txBox="1">
              <a:spLocks noChangeArrowheads="1"/>
            </p:cNvSpPr>
            <p:nvPr/>
          </p:nvSpPr>
          <p:spPr bwMode="auto">
            <a:xfrm>
              <a:off x="4338" y="1595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…</a:t>
              </a:r>
              <a:endParaRPr lang="en-US" altLang="zh-CN" sz="2800" b="1"/>
            </a:p>
          </p:txBody>
        </p:sp>
      </p:grpSp>
      <p:sp>
        <p:nvSpPr>
          <p:cNvPr id="96288" name="Text Box 32"/>
          <p:cNvSpPr txBox="1">
            <a:spLocks noChangeArrowheads="1"/>
          </p:cNvSpPr>
          <p:nvPr/>
        </p:nvSpPr>
        <p:spPr bwMode="auto">
          <a:xfrm>
            <a:off x="1590675" y="2857500"/>
            <a:ext cx="69659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从表中你发现了什么？这个表同复习的表相比，有什么不同？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96289" name="Text Box 33"/>
          <p:cNvSpPr txBox="1">
            <a:spLocks noChangeArrowheads="1"/>
          </p:cNvSpPr>
          <p:nvPr/>
        </p:nvSpPr>
        <p:spPr bwMode="auto">
          <a:xfrm>
            <a:off x="1404938" y="3776663"/>
            <a:ext cx="57737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（</a:t>
            </a:r>
            <a:r>
              <a:rPr lang="en-US" altLang="zh-CN" sz="2800" b="1">
                <a:ea typeface="楷体_GB2312" pitchFamily="49" charset="-122"/>
              </a:rPr>
              <a:t>1</a:t>
            </a:r>
            <a:r>
              <a:rPr lang="zh-CN" altLang="en-US" sz="2800" b="1">
                <a:ea typeface="楷体_GB2312" pitchFamily="49" charset="-122"/>
              </a:rPr>
              <a:t>）表中的两种量是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工效和时间。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6290" name="Text Box 34"/>
          <p:cNvSpPr txBox="1">
            <a:spLocks noChangeArrowheads="1"/>
          </p:cNvSpPr>
          <p:nvPr/>
        </p:nvSpPr>
        <p:spPr bwMode="auto">
          <a:xfrm>
            <a:off x="1404938" y="4330700"/>
            <a:ext cx="71628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（</a:t>
            </a:r>
            <a:r>
              <a:rPr lang="en-US" altLang="zh-CN" sz="2800" b="1" dirty="0">
                <a:ea typeface="楷体_GB2312" pitchFamily="49" charset="-122"/>
              </a:rPr>
              <a:t>2</a:t>
            </a:r>
            <a:r>
              <a:rPr lang="zh-CN" altLang="en-US" sz="2800" b="1" dirty="0">
                <a:ea typeface="楷体_GB2312" pitchFamily="49" charset="-122"/>
              </a:rPr>
              <a:t>）每小时加工的数量扩大，所需的时间反而缩小；每小时加工的数量缩小，所需的时间反而扩大。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96291" name="Text Box 35"/>
          <p:cNvSpPr txBox="1">
            <a:spLocks noChangeArrowheads="1"/>
          </p:cNvSpPr>
          <p:nvPr/>
        </p:nvSpPr>
        <p:spPr bwMode="auto">
          <a:xfrm>
            <a:off x="1420813" y="5691188"/>
            <a:ext cx="6673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（</a:t>
            </a:r>
            <a:r>
              <a:rPr lang="en-US" altLang="zh-CN" sz="2800" b="1">
                <a:ea typeface="楷体_GB2312" pitchFamily="49" charset="-122"/>
              </a:rPr>
              <a:t>3</a:t>
            </a:r>
            <a:r>
              <a:rPr lang="zh-CN" altLang="en-US" sz="2800" b="1">
                <a:ea typeface="楷体_GB2312" pitchFamily="49" charset="-122"/>
              </a:rPr>
              <a:t>）每两个相对应的数的乘积都是</a:t>
            </a:r>
            <a:r>
              <a:rPr lang="en-US" altLang="zh-CN" sz="2800" b="1">
                <a:ea typeface="楷体_GB2312" pitchFamily="49" charset="-122"/>
              </a:rPr>
              <a:t>600</a:t>
            </a:r>
            <a:r>
              <a:rPr lang="zh-CN" altLang="en-US" sz="2800" b="1">
                <a:ea typeface="楷体_GB2312" pitchFamily="49" charset="-122"/>
              </a:rPr>
              <a:t>。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6292" name="Rectangle 36"/>
          <p:cNvSpPr>
            <a:spLocks noChangeArrowheads="1"/>
          </p:cNvSpPr>
          <p:nvPr/>
        </p:nvSpPr>
        <p:spPr bwMode="auto">
          <a:xfrm>
            <a:off x="642938" y="2776538"/>
            <a:ext cx="762000" cy="769937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2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隶书" pitchFamily="49" charset="-122"/>
                <a:ea typeface="隶书" pitchFamily="49" charset="-122"/>
              </a:rPr>
              <a:t>想</a:t>
            </a:r>
            <a:endParaRPr lang="zh-CN" altLang="en-US" sz="4400" b="1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6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6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6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6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6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88" grpId="0" autoUpdateAnimBg="0"/>
      <p:bldP spid="96289" grpId="0" autoUpdateAnimBg="0"/>
      <p:bldP spid="96290" grpId="0" autoUpdateAnimBg="0"/>
      <p:bldP spid="96291" grpId="0" autoUpdateAnimBg="0"/>
      <p:bldP spid="96292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3"/>
          <p:cNvSpPr>
            <a:spLocks noChangeArrowheads="1"/>
          </p:cNvSpPr>
          <p:nvPr/>
        </p:nvSpPr>
        <p:spPr bwMode="auto">
          <a:xfrm>
            <a:off x="642938" y="428625"/>
            <a:ext cx="1109662" cy="63817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66FFFF"/>
              </a:gs>
              <a:gs pos="100000">
                <a:srgbClr val="00FF00"/>
              </a:gs>
            </a:gsLst>
            <a:lin ang="2700000" scaled="1"/>
          </a:gra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ea typeface="楷体_GB2312" pitchFamily="49" charset="-122"/>
              </a:rPr>
              <a:t>例题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1447800" y="1071563"/>
            <a:ext cx="73977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华丰机械厂加工一批机器零件，每小时加工的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数量和所需的加工时间如下表。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7312" name="Text Box 32"/>
          <p:cNvSpPr txBox="1">
            <a:spLocks noChangeArrowheads="1"/>
          </p:cNvSpPr>
          <p:nvPr/>
        </p:nvSpPr>
        <p:spPr bwMode="auto">
          <a:xfrm>
            <a:off x="1797050" y="3221038"/>
            <a:ext cx="69659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每小时加工的数量和所需的加工时间是两种相关联的量吗？为什么？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6149" name="Rectangle 33"/>
          <p:cNvSpPr>
            <a:spLocks noChangeArrowheads="1"/>
          </p:cNvSpPr>
          <p:nvPr/>
        </p:nvSpPr>
        <p:spPr bwMode="auto">
          <a:xfrm>
            <a:off x="1000125" y="3062288"/>
            <a:ext cx="727075" cy="708025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2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隶书" pitchFamily="49" charset="-122"/>
                <a:ea typeface="隶书" pitchFamily="49" charset="-122"/>
              </a:rPr>
              <a:t>想</a:t>
            </a:r>
            <a:endParaRPr lang="zh-CN" altLang="en-US" sz="4000" b="1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97314" name="Text Box 34"/>
          <p:cNvSpPr txBox="1">
            <a:spLocks noChangeArrowheads="1"/>
          </p:cNvSpPr>
          <p:nvPr/>
        </p:nvSpPr>
        <p:spPr bwMode="auto">
          <a:xfrm>
            <a:off x="1785938" y="4117975"/>
            <a:ext cx="6781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是两种相关联的量，每小时加工的数量变化，加工时间也随着变化。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97315" name="Text Box 35"/>
          <p:cNvSpPr txBox="1">
            <a:spLocks noChangeArrowheads="1"/>
          </p:cNvSpPr>
          <p:nvPr/>
        </p:nvSpPr>
        <p:spPr bwMode="auto">
          <a:xfrm>
            <a:off x="1785938" y="5048250"/>
            <a:ext cx="5233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这两种量的变化有什么规律吗？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97316" name="Text Box 36"/>
          <p:cNvSpPr txBox="1">
            <a:spLocks noChangeArrowheads="1"/>
          </p:cNvSpPr>
          <p:nvPr/>
        </p:nvSpPr>
        <p:spPr bwMode="auto">
          <a:xfrm>
            <a:off x="1785938" y="5643563"/>
            <a:ext cx="162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积一定。</a:t>
            </a:r>
            <a:endParaRPr lang="zh-CN" altLang="en-US" sz="2800" b="1">
              <a:ea typeface="楷体_GB2312" pitchFamily="49" charset="-122"/>
            </a:endParaRPr>
          </a:p>
        </p:txBody>
      </p:sp>
      <p:grpSp>
        <p:nvGrpSpPr>
          <p:cNvPr id="6153" name="Group 5"/>
          <p:cNvGrpSpPr/>
          <p:nvPr/>
        </p:nvGrpSpPr>
        <p:grpSpPr bwMode="auto">
          <a:xfrm>
            <a:off x="1982788" y="2065338"/>
            <a:ext cx="6089650" cy="1077912"/>
            <a:chOff x="845" y="1296"/>
            <a:chExt cx="3836" cy="679"/>
          </a:xfrm>
        </p:grpSpPr>
        <p:sp>
          <p:nvSpPr>
            <p:cNvPr id="6154" name="Line 6"/>
            <p:cNvSpPr>
              <a:spLocks noChangeShapeType="1"/>
            </p:cNvSpPr>
            <p:nvPr/>
          </p:nvSpPr>
          <p:spPr bwMode="auto">
            <a:xfrm>
              <a:off x="881" y="1968"/>
              <a:ext cx="37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5" name="Line 7"/>
            <p:cNvSpPr>
              <a:spLocks noChangeShapeType="1"/>
            </p:cNvSpPr>
            <p:nvPr/>
          </p:nvSpPr>
          <p:spPr bwMode="auto">
            <a:xfrm>
              <a:off x="1985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6" name="Line 8"/>
            <p:cNvSpPr>
              <a:spLocks noChangeShapeType="1"/>
            </p:cNvSpPr>
            <p:nvPr/>
          </p:nvSpPr>
          <p:spPr bwMode="auto">
            <a:xfrm>
              <a:off x="2369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7" name="Line 9"/>
            <p:cNvSpPr>
              <a:spLocks noChangeShapeType="1"/>
            </p:cNvSpPr>
            <p:nvPr/>
          </p:nvSpPr>
          <p:spPr bwMode="auto">
            <a:xfrm>
              <a:off x="2753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8" name="Line 10"/>
            <p:cNvSpPr>
              <a:spLocks noChangeShapeType="1"/>
            </p:cNvSpPr>
            <p:nvPr/>
          </p:nvSpPr>
          <p:spPr bwMode="auto">
            <a:xfrm>
              <a:off x="3137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9" name="Line 11"/>
            <p:cNvSpPr>
              <a:spLocks noChangeShapeType="1"/>
            </p:cNvSpPr>
            <p:nvPr/>
          </p:nvSpPr>
          <p:spPr bwMode="auto">
            <a:xfrm>
              <a:off x="3521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0" name="Line 12"/>
            <p:cNvSpPr>
              <a:spLocks noChangeShapeType="1"/>
            </p:cNvSpPr>
            <p:nvPr/>
          </p:nvSpPr>
          <p:spPr bwMode="auto">
            <a:xfrm>
              <a:off x="3905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1" name="Line 13"/>
            <p:cNvSpPr>
              <a:spLocks noChangeShapeType="1"/>
            </p:cNvSpPr>
            <p:nvPr/>
          </p:nvSpPr>
          <p:spPr bwMode="auto">
            <a:xfrm>
              <a:off x="4289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2" name="Text Box 14"/>
            <p:cNvSpPr txBox="1">
              <a:spLocks noChangeArrowheads="1"/>
            </p:cNvSpPr>
            <p:nvPr/>
          </p:nvSpPr>
          <p:spPr bwMode="auto">
            <a:xfrm>
              <a:off x="845" y="1309"/>
              <a:ext cx="125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ea typeface="楷体_GB2312" pitchFamily="49" charset="-122"/>
                </a:rPr>
                <a:t>工效（个）</a:t>
              </a:r>
              <a:endParaRPr lang="zh-CN" altLang="en-US" sz="2800" b="1">
                <a:ea typeface="楷体_GB2312" pitchFamily="49" charset="-122"/>
              </a:endParaRPr>
            </a:p>
          </p:txBody>
        </p:sp>
        <p:sp>
          <p:nvSpPr>
            <p:cNvPr id="6163" name="Text Box 15"/>
            <p:cNvSpPr txBox="1">
              <a:spLocks noChangeArrowheads="1"/>
            </p:cNvSpPr>
            <p:nvPr/>
          </p:nvSpPr>
          <p:spPr bwMode="auto">
            <a:xfrm>
              <a:off x="851" y="1645"/>
              <a:ext cx="125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ea typeface="楷体_GB2312" pitchFamily="49" charset="-122"/>
                </a:rPr>
                <a:t>时间（时）</a:t>
              </a:r>
              <a:endParaRPr lang="zh-CN" altLang="en-US" sz="2800" b="1">
                <a:ea typeface="楷体_GB2312" pitchFamily="49" charset="-122"/>
              </a:endParaRPr>
            </a:p>
          </p:txBody>
        </p:sp>
        <p:sp>
          <p:nvSpPr>
            <p:cNvPr id="6164" name="Line 16"/>
            <p:cNvSpPr>
              <a:spLocks noChangeShapeType="1"/>
            </p:cNvSpPr>
            <p:nvPr/>
          </p:nvSpPr>
          <p:spPr bwMode="auto">
            <a:xfrm>
              <a:off x="881" y="1632"/>
              <a:ext cx="37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5" name="Line 17"/>
            <p:cNvSpPr>
              <a:spLocks noChangeShapeType="1"/>
            </p:cNvSpPr>
            <p:nvPr/>
          </p:nvSpPr>
          <p:spPr bwMode="auto">
            <a:xfrm>
              <a:off x="881" y="1296"/>
              <a:ext cx="37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6" name="Text Box 18"/>
            <p:cNvSpPr txBox="1">
              <a:spLocks noChangeArrowheads="1"/>
            </p:cNvSpPr>
            <p:nvPr/>
          </p:nvSpPr>
          <p:spPr bwMode="auto">
            <a:xfrm>
              <a:off x="1988" y="1296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10</a:t>
              </a:r>
              <a:endParaRPr lang="en-US" altLang="zh-CN" sz="2800" b="1"/>
            </a:p>
          </p:txBody>
        </p:sp>
        <p:sp>
          <p:nvSpPr>
            <p:cNvPr id="6167" name="Text Box 19"/>
            <p:cNvSpPr txBox="1">
              <a:spLocks noChangeArrowheads="1"/>
            </p:cNvSpPr>
            <p:nvPr/>
          </p:nvSpPr>
          <p:spPr bwMode="auto">
            <a:xfrm>
              <a:off x="2376" y="1300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20</a:t>
              </a:r>
              <a:endParaRPr lang="en-US" altLang="zh-CN" sz="2800" b="1"/>
            </a:p>
          </p:txBody>
        </p:sp>
        <p:sp>
          <p:nvSpPr>
            <p:cNvPr id="6168" name="Text Box 20"/>
            <p:cNvSpPr txBox="1">
              <a:spLocks noChangeArrowheads="1"/>
            </p:cNvSpPr>
            <p:nvPr/>
          </p:nvSpPr>
          <p:spPr bwMode="auto">
            <a:xfrm>
              <a:off x="2761" y="1300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30</a:t>
              </a:r>
              <a:endParaRPr lang="en-US" altLang="zh-CN" sz="2800" b="1"/>
            </a:p>
          </p:txBody>
        </p:sp>
        <p:sp>
          <p:nvSpPr>
            <p:cNvPr id="6169" name="Text Box 21"/>
            <p:cNvSpPr txBox="1">
              <a:spLocks noChangeArrowheads="1"/>
            </p:cNvSpPr>
            <p:nvPr/>
          </p:nvSpPr>
          <p:spPr bwMode="auto">
            <a:xfrm>
              <a:off x="3175" y="1296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40</a:t>
              </a:r>
              <a:endParaRPr lang="en-US" altLang="zh-CN" sz="2800" b="1"/>
            </a:p>
          </p:txBody>
        </p:sp>
        <p:sp>
          <p:nvSpPr>
            <p:cNvPr id="6170" name="Text Box 22"/>
            <p:cNvSpPr txBox="1">
              <a:spLocks noChangeArrowheads="1"/>
            </p:cNvSpPr>
            <p:nvPr/>
          </p:nvSpPr>
          <p:spPr bwMode="auto">
            <a:xfrm>
              <a:off x="3535" y="1305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50</a:t>
              </a:r>
              <a:endParaRPr lang="en-US" altLang="zh-CN" sz="2800" b="1"/>
            </a:p>
          </p:txBody>
        </p:sp>
        <p:sp>
          <p:nvSpPr>
            <p:cNvPr id="6171" name="Text Box 23"/>
            <p:cNvSpPr txBox="1">
              <a:spLocks noChangeArrowheads="1"/>
            </p:cNvSpPr>
            <p:nvPr/>
          </p:nvSpPr>
          <p:spPr bwMode="auto">
            <a:xfrm>
              <a:off x="3940" y="1296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60</a:t>
              </a:r>
              <a:endParaRPr lang="en-US" altLang="zh-CN" sz="2800" b="1"/>
            </a:p>
          </p:txBody>
        </p:sp>
        <p:sp>
          <p:nvSpPr>
            <p:cNvPr id="6172" name="Text Box 24"/>
            <p:cNvSpPr txBox="1">
              <a:spLocks noChangeArrowheads="1"/>
            </p:cNvSpPr>
            <p:nvPr/>
          </p:nvSpPr>
          <p:spPr bwMode="auto">
            <a:xfrm>
              <a:off x="1988" y="1635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60</a:t>
              </a:r>
              <a:endParaRPr lang="en-US" altLang="zh-CN" sz="2800" b="1"/>
            </a:p>
          </p:txBody>
        </p:sp>
        <p:sp>
          <p:nvSpPr>
            <p:cNvPr id="6173" name="Text Box 25"/>
            <p:cNvSpPr txBox="1">
              <a:spLocks noChangeArrowheads="1"/>
            </p:cNvSpPr>
            <p:nvPr/>
          </p:nvSpPr>
          <p:spPr bwMode="auto">
            <a:xfrm>
              <a:off x="2388" y="1641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30</a:t>
              </a:r>
              <a:endParaRPr lang="en-US" altLang="zh-CN" sz="2800" b="1"/>
            </a:p>
          </p:txBody>
        </p:sp>
        <p:sp>
          <p:nvSpPr>
            <p:cNvPr id="6174" name="Text Box 26"/>
            <p:cNvSpPr txBox="1">
              <a:spLocks noChangeArrowheads="1"/>
            </p:cNvSpPr>
            <p:nvPr/>
          </p:nvSpPr>
          <p:spPr bwMode="auto">
            <a:xfrm>
              <a:off x="2782" y="1641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20</a:t>
              </a:r>
              <a:endParaRPr lang="en-US" altLang="zh-CN" sz="2800" b="1"/>
            </a:p>
          </p:txBody>
        </p:sp>
        <p:sp>
          <p:nvSpPr>
            <p:cNvPr id="6175" name="Text Box 27"/>
            <p:cNvSpPr txBox="1">
              <a:spLocks noChangeArrowheads="1"/>
            </p:cNvSpPr>
            <p:nvPr/>
          </p:nvSpPr>
          <p:spPr bwMode="auto">
            <a:xfrm>
              <a:off x="3157" y="1632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15</a:t>
              </a:r>
              <a:endParaRPr lang="en-US" altLang="zh-CN" sz="2800" b="1"/>
            </a:p>
          </p:txBody>
        </p:sp>
        <p:sp>
          <p:nvSpPr>
            <p:cNvPr id="6176" name="Text Box 28"/>
            <p:cNvSpPr txBox="1">
              <a:spLocks noChangeArrowheads="1"/>
            </p:cNvSpPr>
            <p:nvPr/>
          </p:nvSpPr>
          <p:spPr bwMode="auto">
            <a:xfrm>
              <a:off x="3535" y="1641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12</a:t>
              </a:r>
              <a:endParaRPr lang="en-US" altLang="zh-CN" sz="2800" b="1"/>
            </a:p>
          </p:txBody>
        </p:sp>
        <p:sp>
          <p:nvSpPr>
            <p:cNvPr id="6177" name="Text Box 29"/>
            <p:cNvSpPr txBox="1">
              <a:spLocks noChangeArrowheads="1"/>
            </p:cNvSpPr>
            <p:nvPr/>
          </p:nvSpPr>
          <p:spPr bwMode="auto">
            <a:xfrm>
              <a:off x="3940" y="1641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10</a:t>
              </a:r>
              <a:endParaRPr lang="en-US" altLang="zh-CN" sz="2800" b="1"/>
            </a:p>
          </p:txBody>
        </p:sp>
        <p:sp>
          <p:nvSpPr>
            <p:cNvPr id="6178" name="Text Box 30"/>
            <p:cNvSpPr txBox="1">
              <a:spLocks noChangeArrowheads="1"/>
            </p:cNvSpPr>
            <p:nvPr/>
          </p:nvSpPr>
          <p:spPr bwMode="auto">
            <a:xfrm>
              <a:off x="4320" y="1304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…</a:t>
              </a:r>
              <a:endParaRPr lang="en-US" altLang="zh-CN" sz="2800" b="1"/>
            </a:p>
          </p:txBody>
        </p:sp>
        <p:sp>
          <p:nvSpPr>
            <p:cNvPr id="6179" name="Text Box 31"/>
            <p:cNvSpPr txBox="1">
              <a:spLocks noChangeArrowheads="1"/>
            </p:cNvSpPr>
            <p:nvPr/>
          </p:nvSpPr>
          <p:spPr bwMode="auto">
            <a:xfrm>
              <a:off x="4338" y="1595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…</a:t>
              </a:r>
              <a:endParaRPr lang="en-US" altLang="zh-CN" sz="2800" b="1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7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7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7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7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312" grpId="0" autoUpdateAnimBg="0"/>
      <p:bldP spid="97314" grpId="0" autoUpdateAnimBg="0"/>
      <p:bldP spid="97315" grpId="0" autoUpdateAnimBg="0"/>
      <p:bldP spid="973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3"/>
          <p:cNvSpPr>
            <a:spLocks noChangeArrowheads="1"/>
          </p:cNvSpPr>
          <p:nvPr/>
        </p:nvSpPr>
        <p:spPr bwMode="auto">
          <a:xfrm>
            <a:off x="990600" y="500063"/>
            <a:ext cx="1009650" cy="566737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66FFFF"/>
              </a:gs>
              <a:gs pos="100000">
                <a:srgbClr val="00FF00"/>
              </a:gs>
            </a:gsLst>
            <a:lin ang="2700000" scaled="1"/>
          </a:gra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ea typeface="楷体_GB2312" pitchFamily="49" charset="-122"/>
              </a:rPr>
              <a:t>小结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1447800" y="1143000"/>
            <a:ext cx="73977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华丰机械厂加工一批机器零件，每小时加工的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数量和所需的加工时间如下表。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2" name="Rectangle 32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 sz="2800" b="1" i="1"/>
              <a:t> </a:t>
            </a:r>
            <a:endParaRPr lang="en-US" altLang="zh-CN" sz="2800" b="1" i="1"/>
          </a:p>
        </p:txBody>
      </p:sp>
      <p:sp>
        <p:nvSpPr>
          <p:cNvPr id="98337" name="Text Box 33"/>
          <p:cNvSpPr txBox="1">
            <a:spLocks noChangeArrowheads="1"/>
          </p:cNvSpPr>
          <p:nvPr/>
        </p:nvSpPr>
        <p:spPr bwMode="auto">
          <a:xfrm>
            <a:off x="1492250" y="3397250"/>
            <a:ext cx="719455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每小时加工的数量和加工时间是两种相关联的量，每小时加工的数量变化，加工的时间也随着变化，它们扩大或缩小的规律是：每小时加工的数量和所需的加工时间的积是一定的。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98338" name="Text Box 34"/>
          <p:cNvSpPr txBox="1">
            <a:spLocks noChangeArrowheads="1"/>
          </p:cNvSpPr>
          <p:nvPr/>
        </p:nvSpPr>
        <p:spPr bwMode="auto">
          <a:xfrm>
            <a:off x="755650" y="5762625"/>
            <a:ext cx="8388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ea typeface="楷体_GB2312" pitchFamily="49" charset="-122"/>
              </a:rPr>
              <a:t> </a:t>
            </a:r>
            <a:r>
              <a:rPr lang="zh-CN" altLang="en-US" sz="2800" b="1" dirty="0">
                <a:ea typeface="楷体_GB2312" pitchFamily="49" charset="-122"/>
              </a:rPr>
              <a:t>每小时加工的数量</a:t>
            </a:r>
            <a:r>
              <a:rPr lang="en-US" altLang="zh-CN" sz="2800" b="1" dirty="0"/>
              <a:t>×</a:t>
            </a:r>
            <a:r>
              <a:rPr lang="en-US" altLang="zh-CN" sz="2800" b="1" dirty="0">
                <a:ea typeface="楷体_GB2312" pitchFamily="49" charset="-122"/>
              </a:rPr>
              <a:t> </a:t>
            </a:r>
            <a:r>
              <a:rPr lang="zh-CN" altLang="en-US" sz="2800" b="1" dirty="0">
                <a:ea typeface="楷体_GB2312" pitchFamily="49" charset="-122"/>
              </a:rPr>
              <a:t>加工时间</a:t>
            </a:r>
            <a:r>
              <a:rPr lang="zh-CN" altLang="en-US" sz="2800" b="1" dirty="0">
                <a:latin typeface="宋体" panose="02010600030101010101" pitchFamily="2" charset="-122"/>
              </a:rPr>
              <a:t>＝</a:t>
            </a:r>
            <a:r>
              <a:rPr lang="zh-CN" altLang="en-US" sz="2800" b="1" dirty="0">
                <a:ea typeface="楷体_GB2312" pitchFamily="49" charset="-122"/>
              </a:rPr>
              <a:t> 零件总数（一定）</a:t>
            </a:r>
            <a:endParaRPr lang="zh-CN" altLang="en-US" sz="2800" b="1" dirty="0">
              <a:ea typeface="楷体_GB2312" pitchFamily="49" charset="-122"/>
            </a:endParaRPr>
          </a:p>
        </p:txBody>
      </p:sp>
      <p:grpSp>
        <p:nvGrpSpPr>
          <p:cNvPr id="7175" name="Group 5"/>
          <p:cNvGrpSpPr/>
          <p:nvPr/>
        </p:nvGrpSpPr>
        <p:grpSpPr bwMode="auto">
          <a:xfrm>
            <a:off x="1768475" y="2136775"/>
            <a:ext cx="6089650" cy="1077913"/>
            <a:chOff x="845" y="1296"/>
            <a:chExt cx="3836" cy="679"/>
          </a:xfrm>
        </p:grpSpPr>
        <p:sp>
          <p:nvSpPr>
            <p:cNvPr id="7176" name="Line 6"/>
            <p:cNvSpPr>
              <a:spLocks noChangeShapeType="1"/>
            </p:cNvSpPr>
            <p:nvPr/>
          </p:nvSpPr>
          <p:spPr bwMode="auto">
            <a:xfrm>
              <a:off x="881" y="1968"/>
              <a:ext cx="37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7" name="Line 7"/>
            <p:cNvSpPr>
              <a:spLocks noChangeShapeType="1"/>
            </p:cNvSpPr>
            <p:nvPr/>
          </p:nvSpPr>
          <p:spPr bwMode="auto">
            <a:xfrm>
              <a:off x="1985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8" name="Line 8"/>
            <p:cNvSpPr>
              <a:spLocks noChangeShapeType="1"/>
            </p:cNvSpPr>
            <p:nvPr/>
          </p:nvSpPr>
          <p:spPr bwMode="auto">
            <a:xfrm>
              <a:off x="2369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9" name="Line 9"/>
            <p:cNvSpPr>
              <a:spLocks noChangeShapeType="1"/>
            </p:cNvSpPr>
            <p:nvPr/>
          </p:nvSpPr>
          <p:spPr bwMode="auto">
            <a:xfrm>
              <a:off x="2753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0" name="Line 10"/>
            <p:cNvSpPr>
              <a:spLocks noChangeShapeType="1"/>
            </p:cNvSpPr>
            <p:nvPr/>
          </p:nvSpPr>
          <p:spPr bwMode="auto">
            <a:xfrm>
              <a:off x="3137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1" name="Line 11"/>
            <p:cNvSpPr>
              <a:spLocks noChangeShapeType="1"/>
            </p:cNvSpPr>
            <p:nvPr/>
          </p:nvSpPr>
          <p:spPr bwMode="auto">
            <a:xfrm>
              <a:off x="3521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2" name="Line 12"/>
            <p:cNvSpPr>
              <a:spLocks noChangeShapeType="1"/>
            </p:cNvSpPr>
            <p:nvPr/>
          </p:nvSpPr>
          <p:spPr bwMode="auto">
            <a:xfrm>
              <a:off x="3905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3" name="Line 13"/>
            <p:cNvSpPr>
              <a:spLocks noChangeShapeType="1"/>
            </p:cNvSpPr>
            <p:nvPr/>
          </p:nvSpPr>
          <p:spPr bwMode="auto">
            <a:xfrm>
              <a:off x="4289" y="129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4" name="Text Box 14"/>
            <p:cNvSpPr txBox="1">
              <a:spLocks noChangeArrowheads="1"/>
            </p:cNvSpPr>
            <p:nvPr/>
          </p:nvSpPr>
          <p:spPr bwMode="auto">
            <a:xfrm>
              <a:off x="845" y="1309"/>
              <a:ext cx="125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ea typeface="楷体_GB2312" pitchFamily="49" charset="-122"/>
                </a:rPr>
                <a:t>工效（个）</a:t>
              </a:r>
              <a:endParaRPr lang="zh-CN" altLang="en-US" sz="2800" b="1">
                <a:ea typeface="楷体_GB2312" pitchFamily="49" charset="-122"/>
              </a:endParaRPr>
            </a:p>
          </p:txBody>
        </p:sp>
        <p:sp>
          <p:nvSpPr>
            <p:cNvPr id="7185" name="Text Box 15"/>
            <p:cNvSpPr txBox="1">
              <a:spLocks noChangeArrowheads="1"/>
            </p:cNvSpPr>
            <p:nvPr/>
          </p:nvSpPr>
          <p:spPr bwMode="auto">
            <a:xfrm>
              <a:off x="851" y="1645"/>
              <a:ext cx="125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ea typeface="楷体_GB2312" pitchFamily="49" charset="-122"/>
                </a:rPr>
                <a:t>时间（时）</a:t>
              </a:r>
              <a:endParaRPr lang="zh-CN" altLang="en-US" sz="2800" b="1">
                <a:ea typeface="楷体_GB2312" pitchFamily="49" charset="-122"/>
              </a:endParaRPr>
            </a:p>
          </p:txBody>
        </p:sp>
        <p:sp>
          <p:nvSpPr>
            <p:cNvPr id="7186" name="Line 16"/>
            <p:cNvSpPr>
              <a:spLocks noChangeShapeType="1"/>
            </p:cNvSpPr>
            <p:nvPr/>
          </p:nvSpPr>
          <p:spPr bwMode="auto">
            <a:xfrm>
              <a:off x="881" y="1632"/>
              <a:ext cx="37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7" name="Line 17"/>
            <p:cNvSpPr>
              <a:spLocks noChangeShapeType="1"/>
            </p:cNvSpPr>
            <p:nvPr/>
          </p:nvSpPr>
          <p:spPr bwMode="auto">
            <a:xfrm>
              <a:off x="881" y="1296"/>
              <a:ext cx="37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Text Box 18"/>
            <p:cNvSpPr txBox="1">
              <a:spLocks noChangeArrowheads="1"/>
            </p:cNvSpPr>
            <p:nvPr/>
          </p:nvSpPr>
          <p:spPr bwMode="auto">
            <a:xfrm>
              <a:off x="1988" y="1296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10</a:t>
              </a:r>
              <a:endParaRPr lang="en-US" altLang="zh-CN" sz="2800" b="1"/>
            </a:p>
          </p:txBody>
        </p:sp>
        <p:sp>
          <p:nvSpPr>
            <p:cNvPr id="7189" name="Text Box 19"/>
            <p:cNvSpPr txBox="1">
              <a:spLocks noChangeArrowheads="1"/>
            </p:cNvSpPr>
            <p:nvPr/>
          </p:nvSpPr>
          <p:spPr bwMode="auto">
            <a:xfrm>
              <a:off x="2376" y="1300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20</a:t>
              </a:r>
              <a:endParaRPr lang="en-US" altLang="zh-CN" sz="2800" b="1"/>
            </a:p>
          </p:txBody>
        </p:sp>
        <p:sp>
          <p:nvSpPr>
            <p:cNvPr id="7190" name="Text Box 20"/>
            <p:cNvSpPr txBox="1">
              <a:spLocks noChangeArrowheads="1"/>
            </p:cNvSpPr>
            <p:nvPr/>
          </p:nvSpPr>
          <p:spPr bwMode="auto">
            <a:xfrm>
              <a:off x="2761" y="1300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30</a:t>
              </a:r>
              <a:endParaRPr lang="en-US" altLang="zh-CN" sz="2800" b="1"/>
            </a:p>
          </p:txBody>
        </p:sp>
        <p:sp>
          <p:nvSpPr>
            <p:cNvPr id="7191" name="Text Box 21"/>
            <p:cNvSpPr txBox="1">
              <a:spLocks noChangeArrowheads="1"/>
            </p:cNvSpPr>
            <p:nvPr/>
          </p:nvSpPr>
          <p:spPr bwMode="auto">
            <a:xfrm>
              <a:off x="3175" y="1296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40</a:t>
              </a:r>
              <a:endParaRPr lang="en-US" altLang="zh-CN" sz="2800" b="1"/>
            </a:p>
          </p:txBody>
        </p:sp>
        <p:sp>
          <p:nvSpPr>
            <p:cNvPr id="7192" name="Text Box 22"/>
            <p:cNvSpPr txBox="1">
              <a:spLocks noChangeArrowheads="1"/>
            </p:cNvSpPr>
            <p:nvPr/>
          </p:nvSpPr>
          <p:spPr bwMode="auto">
            <a:xfrm>
              <a:off x="3535" y="1305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50</a:t>
              </a:r>
              <a:endParaRPr lang="en-US" altLang="zh-CN" sz="2800" b="1"/>
            </a:p>
          </p:txBody>
        </p:sp>
        <p:sp>
          <p:nvSpPr>
            <p:cNvPr id="7193" name="Text Box 23"/>
            <p:cNvSpPr txBox="1">
              <a:spLocks noChangeArrowheads="1"/>
            </p:cNvSpPr>
            <p:nvPr/>
          </p:nvSpPr>
          <p:spPr bwMode="auto">
            <a:xfrm>
              <a:off x="3940" y="1296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60</a:t>
              </a:r>
              <a:endParaRPr lang="en-US" altLang="zh-CN" sz="2800" b="1"/>
            </a:p>
          </p:txBody>
        </p:sp>
        <p:sp>
          <p:nvSpPr>
            <p:cNvPr id="7194" name="Text Box 24"/>
            <p:cNvSpPr txBox="1">
              <a:spLocks noChangeArrowheads="1"/>
            </p:cNvSpPr>
            <p:nvPr/>
          </p:nvSpPr>
          <p:spPr bwMode="auto">
            <a:xfrm>
              <a:off x="1988" y="1635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60</a:t>
              </a:r>
              <a:endParaRPr lang="en-US" altLang="zh-CN" sz="2800" b="1"/>
            </a:p>
          </p:txBody>
        </p:sp>
        <p:sp>
          <p:nvSpPr>
            <p:cNvPr id="7195" name="Text Box 25"/>
            <p:cNvSpPr txBox="1">
              <a:spLocks noChangeArrowheads="1"/>
            </p:cNvSpPr>
            <p:nvPr/>
          </p:nvSpPr>
          <p:spPr bwMode="auto">
            <a:xfrm>
              <a:off x="2388" y="1641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30</a:t>
              </a:r>
              <a:endParaRPr lang="en-US" altLang="zh-CN" sz="2800" b="1"/>
            </a:p>
          </p:txBody>
        </p:sp>
        <p:sp>
          <p:nvSpPr>
            <p:cNvPr id="7196" name="Text Box 26"/>
            <p:cNvSpPr txBox="1">
              <a:spLocks noChangeArrowheads="1"/>
            </p:cNvSpPr>
            <p:nvPr/>
          </p:nvSpPr>
          <p:spPr bwMode="auto">
            <a:xfrm>
              <a:off x="2782" y="1641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20</a:t>
              </a:r>
              <a:endParaRPr lang="en-US" altLang="zh-CN" sz="2800" b="1"/>
            </a:p>
          </p:txBody>
        </p:sp>
        <p:sp>
          <p:nvSpPr>
            <p:cNvPr id="7197" name="Text Box 27"/>
            <p:cNvSpPr txBox="1">
              <a:spLocks noChangeArrowheads="1"/>
            </p:cNvSpPr>
            <p:nvPr/>
          </p:nvSpPr>
          <p:spPr bwMode="auto">
            <a:xfrm>
              <a:off x="3157" y="1632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15</a:t>
              </a:r>
              <a:endParaRPr lang="en-US" altLang="zh-CN" sz="2800" b="1"/>
            </a:p>
          </p:txBody>
        </p:sp>
        <p:sp>
          <p:nvSpPr>
            <p:cNvPr id="7198" name="Text Box 28"/>
            <p:cNvSpPr txBox="1">
              <a:spLocks noChangeArrowheads="1"/>
            </p:cNvSpPr>
            <p:nvPr/>
          </p:nvSpPr>
          <p:spPr bwMode="auto">
            <a:xfrm>
              <a:off x="3535" y="1641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12</a:t>
              </a:r>
              <a:endParaRPr lang="en-US" altLang="zh-CN" sz="2800" b="1"/>
            </a:p>
          </p:txBody>
        </p:sp>
        <p:sp>
          <p:nvSpPr>
            <p:cNvPr id="7199" name="Text Box 29"/>
            <p:cNvSpPr txBox="1">
              <a:spLocks noChangeArrowheads="1"/>
            </p:cNvSpPr>
            <p:nvPr/>
          </p:nvSpPr>
          <p:spPr bwMode="auto">
            <a:xfrm>
              <a:off x="3940" y="1641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10</a:t>
              </a:r>
              <a:endParaRPr lang="en-US" altLang="zh-CN" sz="2800" b="1"/>
            </a:p>
          </p:txBody>
        </p:sp>
        <p:sp>
          <p:nvSpPr>
            <p:cNvPr id="7200" name="Text Box 30"/>
            <p:cNvSpPr txBox="1">
              <a:spLocks noChangeArrowheads="1"/>
            </p:cNvSpPr>
            <p:nvPr/>
          </p:nvSpPr>
          <p:spPr bwMode="auto">
            <a:xfrm>
              <a:off x="4320" y="1304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…</a:t>
              </a:r>
              <a:endParaRPr lang="en-US" altLang="zh-CN" sz="2800" b="1"/>
            </a:p>
          </p:txBody>
        </p:sp>
        <p:sp>
          <p:nvSpPr>
            <p:cNvPr id="7201" name="Text Box 31"/>
            <p:cNvSpPr txBox="1">
              <a:spLocks noChangeArrowheads="1"/>
            </p:cNvSpPr>
            <p:nvPr/>
          </p:nvSpPr>
          <p:spPr bwMode="auto">
            <a:xfrm>
              <a:off x="4338" y="1595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…</a:t>
              </a:r>
              <a:endParaRPr lang="en-US" altLang="zh-CN" sz="2800" b="1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8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37" grpId="0" autoUpdateAnimBg="0"/>
      <p:bldP spid="9833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3"/>
          <p:cNvSpPr>
            <a:spLocks noChangeArrowheads="1"/>
          </p:cNvSpPr>
          <p:nvPr/>
        </p:nvSpPr>
        <p:spPr bwMode="auto">
          <a:xfrm>
            <a:off x="990600" y="428625"/>
            <a:ext cx="1009650" cy="6858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66FFFF"/>
              </a:gs>
              <a:gs pos="100000">
                <a:srgbClr val="00FF00"/>
              </a:gs>
            </a:gsLst>
            <a:lin ang="2700000" scaled="1"/>
          </a:gra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ea typeface="楷体_GB2312" pitchFamily="49" charset="-122"/>
              </a:rPr>
              <a:t>例题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1143000" y="1189038"/>
            <a:ext cx="775811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用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600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张纸装订成同样的练习本，每本的张数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和装订的本数有什么关系呢？请你先填写下表。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8196" name="Group 5"/>
          <p:cNvGrpSpPr/>
          <p:nvPr/>
        </p:nvGrpSpPr>
        <p:grpSpPr bwMode="auto">
          <a:xfrm>
            <a:off x="1643063" y="2165350"/>
            <a:ext cx="6357937" cy="1093788"/>
            <a:chOff x="1035" y="1334"/>
            <a:chExt cx="4005" cy="689"/>
          </a:xfrm>
        </p:grpSpPr>
        <p:sp>
          <p:nvSpPr>
            <p:cNvPr id="8208" name="Line 6"/>
            <p:cNvSpPr>
              <a:spLocks noChangeShapeType="1"/>
            </p:cNvSpPr>
            <p:nvPr/>
          </p:nvSpPr>
          <p:spPr bwMode="auto">
            <a:xfrm>
              <a:off x="1169" y="2016"/>
              <a:ext cx="38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9" name="Line 7"/>
            <p:cNvSpPr>
              <a:spLocks noChangeShapeType="1"/>
            </p:cNvSpPr>
            <p:nvPr/>
          </p:nvSpPr>
          <p:spPr bwMode="auto">
            <a:xfrm>
              <a:off x="2273" y="1344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0" name="Line 8"/>
            <p:cNvSpPr>
              <a:spLocks noChangeShapeType="1"/>
            </p:cNvSpPr>
            <p:nvPr/>
          </p:nvSpPr>
          <p:spPr bwMode="auto">
            <a:xfrm>
              <a:off x="2657" y="1344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1" name="Line 9"/>
            <p:cNvSpPr>
              <a:spLocks noChangeShapeType="1"/>
            </p:cNvSpPr>
            <p:nvPr/>
          </p:nvSpPr>
          <p:spPr bwMode="auto">
            <a:xfrm>
              <a:off x="3041" y="1344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2" name="Line 10"/>
            <p:cNvSpPr>
              <a:spLocks noChangeShapeType="1"/>
            </p:cNvSpPr>
            <p:nvPr/>
          </p:nvSpPr>
          <p:spPr bwMode="auto">
            <a:xfrm>
              <a:off x="3425" y="1344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3" name="Line 11"/>
            <p:cNvSpPr>
              <a:spLocks noChangeShapeType="1"/>
            </p:cNvSpPr>
            <p:nvPr/>
          </p:nvSpPr>
          <p:spPr bwMode="auto">
            <a:xfrm>
              <a:off x="3809" y="1344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4" name="Line 12"/>
            <p:cNvSpPr>
              <a:spLocks noChangeShapeType="1"/>
            </p:cNvSpPr>
            <p:nvPr/>
          </p:nvSpPr>
          <p:spPr bwMode="auto">
            <a:xfrm>
              <a:off x="4193" y="1344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5" name="Line 13"/>
            <p:cNvSpPr>
              <a:spLocks noChangeShapeType="1"/>
            </p:cNvSpPr>
            <p:nvPr/>
          </p:nvSpPr>
          <p:spPr bwMode="auto">
            <a:xfrm>
              <a:off x="4577" y="1344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6" name="Text Box 14"/>
            <p:cNvSpPr txBox="1">
              <a:spLocks noChangeArrowheads="1"/>
            </p:cNvSpPr>
            <p:nvPr/>
          </p:nvSpPr>
          <p:spPr bwMode="auto">
            <a:xfrm>
              <a:off x="1035" y="1366"/>
              <a:ext cx="125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ea typeface="楷体_GB2312" pitchFamily="49" charset="-122"/>
                </a:rPr>
                <a:t>每本的张数</a:t>
              </a:r>
              <a:endParaRPr lang="zh-CN" altLang="en-US" sz="2800" b="1">
                <a:ea typeface="楷体_GB2312" pitchFamily="49" charset="-122"/>
              </a:endParaRPr>
            </a:p>
          </p:txBody>
        </p:sp>
        <p:sp>
          <p:nvSpPr>
            <p:cNvPr id="8217" name="Text Box 15"/>
            <p:cNvSpPr txBox="1">
              <a:spLocks noChangeArrowheads="1"/>
            </p:cNvSpPr>
            <p:nvPr/>
          </p:nvSpPr>
          <p:spPr bwMode="auto">
            <a:xfrm>
              <a:off x="1050" y="1693"/>
              <a:ext cx="125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ea typeface="楷体_GB2312" pitchFamily="49" charset="-122"/>
                </a:rPr>
                <a:t>装订的本数</a:t>
              </a:r>
              <a:endParaRPr lang="zh-CN" altLang="en-US" sz="2800" b="1">
                <a:ea typeface="楷体_GB2312" pitchFamily="49" charset="-122"/>
              </a:endParaRPr>
            </a:p>
          </p:txBody>
        </p:sp>
        <p:sp>
          <p:nvSpPr>
            <p:cNvPr id="8218" name="Line 16"/>
            <p:cNvSpPr>
              <a:spLocks noChangeShapeType="1"/>
            </p:cNvSpPr>
            <p:nvPr/>
          </p:nvSpPr>
          <p:spPr bwMode="auto">
            <a:xfrm>
              <a:off x="1169" y="1680"/>
              <a:ext cx="38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9" name="Line 17"/>
            <p:cNvSpPr>
              <a:spLocks noChangeShapeType="1"/>
            </p:cNvSpPr>
            <p:nvPr/>
          </p:nvSpPr>
          <p:spPr bwMode="auto">
            <a:xfrm>
              <a:off x="1169" y="1344"/>
              <a:ext cx="38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0" name="Text Box 18"/>
            <p:cNvSpPr txBox="1">
              <a:spLocks noChangeArrowheads="1"/>
            </p:cNvSpPr>
            <p:nvPr/>
          </p:nvSpPr>
          <p:spPr bwMode="auto">
            <a:xfrm>
              <a:off x="2295" y="1365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15</a:t>
              </a:r>
              <a:endParaRPr lang="en-US" altLang="zh-CN" sz="2800" b="1"/>
            </a:p>
          </p:txBody>
        </p:sp>
        <p:sp>
          <p:nvSpPr>
            <p:cNvPr id="8221" name="Text Box 19"/>
            <p:cNvSpPr txBox="1">
              <a:spLocks noChangeArrowheads="1"/>
            </p:cNvSpPr>
            <p:nvPr/>
          </p:nvSpPr>
          <p:spPr bwMode="auto">
            <a:xfrm>
              <a:off x="2680" y="1365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20</a:t>
              </a:r>
              <a:endParaRPr lang="en-US" altLang="zh-CN" sz="2800" b="1"/>
            </a:p>
          </p:txBody>
        </p:sp>
        <p:sp>
          <p:nvSpPr>
            <p:cNvPr id="8222" name="Text Box 20"/>
            <p:cNvSpPr txBox="1">
              <a:spLocks noChangeArrowheads="1"/>
            </p:cNvSpPr>
            <p:nvPr/>
          </p:nvSpPr>
          <p:spPr bwMode="auto">
            <a:xfrm>
              <a:off x="3074" y="1365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25</a:t>
              </a:r>
              <a:endParaRPr lang="en-US" altLang="zh-CN" sz="2800" b="1"/>
            </a:p>
          </p:txBody>
        </p:sp>
        <p:sp>
          <p:nvSpPr>
            <p:cNvPr id="8223" name="Text Box 21"/>
            <p:cNvSpPr txBox="1">
              <a:spLocks noChangeArrowheads="1"/>
            </p:cNvSpPr>
            <p:nvPr/>
          </p:nvSpPr>
          <p:spPr bwMode="auto">
            <a:xfrm>
              <a:off x="3453" y="1370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30</a:t>
              </a:r>
              <a:endParaRPr lang="en-US" altLang="zh-CN" sz="2800" b="1"/>
            </a:p>
          </p:txBody>
        </p:sp>
        <p:sp>
          <p:nvSpPr>
            <p:cNvPr id="8224" name="Text Box 22"/>
            <p:cNvSpPr txBox="1">
              <a:spLocks noChangeArrowheads="1"/>
            </p:cNvSpPr>
            <p:nvPr/>
          </p:nvSpPr>
          <p:spPr bwMode="auto">
            <a:xfrm>
              <a:off x="3825" y="1370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40</a:t>
              </a:r>
              <a:endParaRPr lang="en-US" altLang="zh-CN" sz="2800" b="1"/>
            </a:p>
          </p:txBody>
        </p:sp>
        <p:sp>
          <p:nvSpPr>
            <p:cNvPr id="8225" name="Text Box 23"/>
            <p:cNvSpPr txBox="1">
              <a:spLocks noChangeArrowheads="1"/>
            </p:cNvSpPr>
            <p:nvPr/>
          </p:nvSpPr>
          <p:spPr bwMode="auto">
            <a:xfrm>
              <a:off x="4215" y="1370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60</a:t>
              </a:r>
              <a:endParaRPr lang="en-US" altLang="zh-CN" sz="2800" b="1"/>
            </a:p>
          </p:txBody>
        </p:sp>
        <p:sp>
          <p:nvSpPr>
            <p:cNvPr id="8226" name="Text Box 24"/>
            <p:cNvSpPr txBox="1">
              <a:spLocks noChangeArrowheads="1"/>
            </p:cNvSpPr>
            <p:nvPr/>
          </p:nvSpPr>
          <p:spPr bwMode="auto">
            <a:xfrm>
              <a:off x="2295" y="1680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40</a:t>
              </a:r>
              <a:endParaRPr lang="en-US" altLang="zh-CN" sz="2800" b="1"/>
            </a:p>
          </p:txBody>
        </p:sp>
        <p:sp>
          <p:nvSpPr>
            <p:cNvPr id="8227" name="Text Box 25"/>
            <p:cNvSpPr txBox="1">
              <a:spLocks noChangeArrowheads="1"/>
            </p:cNvSpPr>
            <p:nvPr/>
          </p:nvSpPr>
          <p:spPr bwMode="auto">
            <a:xfrm>
              <a:off x="4636" y="1334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…</a:t>
              </a:r>
              <a:endParaRPr lang="en-US" altLang="zh-CN" sz="2800" b="1"/>
            </a:p>
          </p:txBody>
        </p:sp>
        <p:sp>
          <p:nvSpPr>
            <p:cNvPr id="8228" name="Text Box 26"/>
            <p:cNvSpPr txBox="1">
              <a:spLocks noChangeArrowheads="1"/>
            </p:cNvSpPr>
            <p:nvPr/>
          </p:nvSpPr>
          <p:spPr bwMode="auto">
            <a:xfrm>
              <a:off x="4656" y="1653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…</a:t>
              </a:r>
              <a:endParaRPr lang="en-US" altLang="zh-CN" sz="2800" b="1"/>
            </a:p>
          </p:txBody>
        </p:sp>
      </p:grpSp>
      <p:sp>
        <p:nvSpPr>
          <p:cNvPr id="8197" name="Rectangle 27"/>
          <p:cNvSpPr>
            <a:spLocks noChangeArrowheads="1"/>
          </p:cNvSpPr>
          <p:nvPr/>
        </p:nvSpPr>
        <p:spPr bwMode="auto">
          <a:xfrm>
            <a:off x="685800" y="657225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 sz="2800" b="1" i="1"/>
              <a:t> </a:t>
            </a:r>
            <a:endParaRPr lang="en-US" altLang="zh-CN" sz="2800" b="1" i="1"/>
          </a:p>
        </p:txBody>
      </p:sp>
      <p:sp>
        <p:nvSpPr>
          <p:cNvPr id="8198" name="Text Box 28"/>
          <p:cNvSpPr txBox="1">
            <a:spLocks noChangeArrowheads="1"/>
          </p:cNvSpPr>
          <p:nvPr/>
        </p:nvSpPr>
        <p:spPr bwMode="auto">
          <a:xfrm>
            <a:off x="4238625" y="2733675"/>
            <a:ext cx="544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30</a:t>
            </a:r>
            <a:endParaRPr lang="en-US" altLang="zh-CN" sz="2800" b="1"/>
          </a:p>
        </p:txBody>
      </p:sp>
      <p:sp>
        <p:nvSpPr>
          <p:cNvPr id="8199" name="Text Box 29"/>
          <p:cNvSpPr txBox="1">
            <a:spLocks noChangeArrowheads="1"/>
          </p:cNvSpPr>
          <p:nvPr/>
        </p:nvSpPr>
        <p:spPr bwMode="auto">
          <a:xfrm>
            <a:off x="4862513" y="2733675"/>
            <a:ext cx="5445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24</a:t>
            </a:r>
            <a:endParaRPr lang="en-US" altLang="zh-CN" sz="2800" b="1"/>
          </a:p>
        </p:txBody>
      </p:sp>
      <p:sp>
        <p:nvSpPr>
          <p:cNvPr id="8200" name="Text Box 30"/>
          <p:cNvSpPr txBox="1">
            <a:spLocks noChangeArrowheads="1"/>
          </p:cNvSpPr>
          <p:nvPr/>
        </p:nvSpPr>
        <p:spPr bwMode="auto">
          <a:xfrm>
            <a:off x="5443538" y="2747963"/>
            <a:ext cx="5445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20</a:t>
            </a:r>
            <a:endParaRPr lang="en-US" altLang="zh-CN" sz="2800" b="1"/>
          </a:p>
        </p:txBody>
      </p:sp>
      <p:sp>
        <p:nvSpPr>
          <p:cNvPr id="8201" name="Text Box 31"/>
          <p:cNvSpPr txBox="1">
            <a:spLocks noChangeArrowheads="1"/>
          </p:cNvSpPr>
          <p:nvPr/>
        </p:nvSpPr>
        <p:spPr bwMode="auto">
          <a:xfrm>
            <a:off x="6048375" y="2762250"/>
            <a:ext cx="544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15</a:t>
            </a:r>
            <a:endParaRPr lang="en-US" altLang="zh-CN" sz="2800" b="1"/>
          </a:p>
        </p:txBody>
      </p:sp>
      <p:sp>
        <p:nvSpPr>
          <p:cNvPr id="8202" name="Text Box 32"/>
          <p:cNvSpPr txBox="1">
            <a:spLocks noChangeArrowheads="1"/>
          </p:cNvSpPr>
          <p:nvPr/>
        </p:nvSpPr>
        <p:spPr bwMode="auto">
          <a:xfrm>
            <a:off x="6670675" y="2762250"/>
            <a:ext cx="544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10</a:t>
            </a:r>
            <a:endParaRPr lang="en-US" altLang="zh-CN" sz="2800" b="1"/>
          </a:p>
        </p:txBody>
      </p:sp>
      <p:sp>
        <p:nvSpPr>
          <p:cNvPr id="99361" name="Text Box 33"/>
          <p:cNvSpPr txBox="1">
            <a:spLocks noChangeArrowheads="1"/>
          </p:cNvSpPr>
          <p:nvPr/>
        </p:nvSpPr>
        <p:spPr bwMode="auto">
          <a:xfrm>
            <a:off x="936625" y="3289300"/>
            <a:ext cx="68564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（</a:t>
            </a:r>
            <a:r>
              <a:rPr lang="en-US" altLang="zh-CN" sz="2800" b="1" dirty="0">
                <a:ea typeface="楷体_GB2312" pitchFamily="49" charset="-122"/>
              </a:rPr>
              <a:t>1</a:t>
            </a:r>
            <a:r>
              <a:rPr lang="zh-CN" altLang="en-US" sz="2800" b="1" dirty="0">
                <a:ea typeface="楷体_GB2312" pitchFamily="49" charset="-122"/>
              </a:rPr>
              <a:t>）表中有哪两种量？是相关联的量吗？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99362" name="Text Box 34"/>
          <p:cNvSpPr txBox="1">
            <a:spLocks noChangeArrowheads="1"/>
          </p:cNvSpPr>
          <p:nvPr/>
        </p:nvSpPr>
        <p:spPr bwMode="auto">
          <a:xfrm>
            <a:off x="1898650" y="3781425"/>
            <a:ext cx="63166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表中有每本的张数和装订的本数两种量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99363" name="Text Box 35"/>
          <p:cNvSpPr txBox="1">
            <a:spLocks noChangeArrowheads="1"/>
          </p:cNvSpPr>
          <p:nvPr/>
        </p:nvSpPr>
        <p:spPr bwMode="auto">
          <a:xfrm>
            <a:off x="928688" y="4314825"/>
            <a:ext cx="79390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（</a:t>
            </a:r>
            <a:r>
              <a:rPr lang="en-US" altLang="zh-CN" sz="2800" b="1" dirty="0">
                <a:ea typeface="楷体_GB2312" pitchFamily="49" charset="-122"/>
              </a:rPr>
              <a:t>2</a:t>
            </a:r>
            <a:r>
              <a:rPr lang="zh-CN" altLang="en-US" sz="2800" b="1" dirty="0">
                <a:ea typeface="楷体_GB2312" pitchFamily="49" charset="-122"/>
              </a:rPr>
              <a:t>）装订的本数是怎样随着每本的张数变化的？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99364" name="Text Box 36"/>
          <p:cNvSpPr txBox="1">
            <a:spLocks noChangeArrowheads="1"/>
          </p:cNvSpPr>
          <p:nvPr/>
        </p:nvSpPr>
        <p:spPr bwMode="auto">
          <a:xfrm>
            <a:off x="1824038" y="4857750"/>
            <a:ext cx="6677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每本的张数扩大，装订的本数反而缩小；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99365" name="Text Box 37"/>
          <p:cNvSpPr txBox="1">
            <a:spLocks noChangeArrowheads="1"/>
          </p:cNvSpPr>
          <p:nvPr/>
        </p:nvSpPr>
        <p:spPr bwMode="auto">
          <a:xfrm>
            <a:off x="1824038" y="5476875"/>
            <a:ext cx="6677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每本的张数缩小，装订的本数反而扩大。</a:t>
            </a:r>
            <a:endParaRPr lang="zh-CN" altLang="en-US" sz="2800" b="1" dirty="0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9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9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9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9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9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61" grpId="0" autoUpdateAnimBg="0"/>
      <p:bldP spid="99362" grpId="0" autoUpdateAnimBg="0"/>
      <p:bldP spid="99363" grpId="0" autoUpdateAnimBg="0"/>
      <p:bldP spid="99364" grpId="0" autoUpdateAnimBg="0"/>
      <p:bldP spid="9936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3"/>
          <p:cNvSpPr>
            <a:spLocks noChangeArrowheads="1"/>
          </p:cNvSpPr>
          <p:nvPr/>
        </p:nvSpPr>
        <p:spPr bwMode="auto">
          <a:xfrm>
            <a:off x="990600" y="571500"/>
            <a:ext cx="1009650" cy="627063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66FFFF"/>
              </a:gs>
              <a:gs pos="100000">
                <a:srgbClr val="00FF00"/>
              </a:gs>
            </a:gsLst>
            <a:lin ang="2700000" scaled="1"/>
          </a:gra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ea typeface="楷体_GB2312" pitchFamily="49" charset="-122"/>
              </a:rPr>
              <a:t>例题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1171575" y="1274763"/>
            <a:ext cx="775811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用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600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张纸装订成同样的练习本，每本的张数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和装订的本数有什么关系呢？请你先填写下表。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0" name="Rectangle 27"/>
          <p:cNvSpPr>
            <a:spLocks noChangeArrowheads="1"/>
          </p:cNvSpPr>
          <p:nvPr/>
        </p:nvSpPr>
        <p:spPr bwMode="auto">
          <a:xfrm>
            <a:off x="685800" y="74136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 sz="2800" b="1" i="1"/>
              <a:t> </a:t>
            </a:r>
            <a:endParaRPr lang="en-US" altLang="zh-CN" sz="2800" b="1" i="1"/>
          </a:p>
        </p:txBody>
      </p:sp>
      <p:sp>
        <p:nvSpPr>
          <p:cNvPr id="100385" name="Text Box 33"/>
          <p:cNvSpPr txBox="1">
            <a:spLocks noChangeArrowheads="1"/>
          </p:cNvSpPr>
          <p:nvPr/>
        </p:nvSpPr>
        <p:spPr bwMode="auto">
          <a:xfrm>
            <a:off x="714375" y="3516313"/>
            <a:ext cx="6496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_GB2312" pitchFamily="49" charset="-122"/>
              </a:rPr>
              <a:t>（</a:t>
            </a:r>
            <a:r>
              <a:rPr lang="en-US" altLang="zh-CN" sz="2800" b="1" dirty="0">
                <a:ea typeface="楷体_GB2312" pitchFamily="49" charset="-122"/>
              </a:rPr>
              <a:t>3</a:t>
            </a:r>
            <a:r>
              <a:rPr lang="zh-CN" altLang="en-US" sz="2800" b="1" dirty="0">
                <a:ea typeface="楷体_GB2312" pitchFamily="49" charset="-122"/>
              </a:rPr>
              <a:t>）它们扩大或者缩小的规律是什么？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100386" name="Text Box 34"/>
          <p:cNvSpPr txBox="1">
            <a:spLocks noChangeArrowheads="1"/>
          </p:cNvSpPr>
          <p:nvPr/>
        </p:nvSpPr>
        <p:spPr bwMode="auto">
          <a:xfrm>
            <a:off x="1398588" y="4008438"/>
            <a:ext cx="631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每本的张数和装订的本数的积是一定的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00387" name="Text Box 35"/>
          <p:cNvSpPr txBox="1">
            <a:spLocks noChangeArrowheads="1"/>
          </p:cNvSpPr>
          <p:nvPr/>
        </p:nvSpPr>
        <p:spPr bwMode="auto">
          <a:xfrm>
            <a:off x="739775" y="4541838"/>
            <a:ext cx="4332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（</a:t>
            </a:r>
            <a:r>
              <a:rPr lang="en-US" altLang="zh-CN" sz="2800" b="1">
                <a:ea typeface="楷体_GB2312" pitchFamily="49" charset="-122"/>
              </a:rPr>
              <a:t>4</a:t>
            </a:r>
            <a:r>
              <a:rPr lang="zh-CN" altLang="en-US" sz="2800" b="1">
                <a:ea typeface="楷体_GB2312" pitchFamily="49" charset="-122"/>
              </a:rPr>
              <a:t>）它们的关系是什么？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00388" name="Text Box 36"/>
          <p:cNvSpPr txBox="1">
            <a:spLocks noChangeArrowheads="1"/>
          </p:cNvSpPr>
          <p:nvPr/>
        </p:nvSpPr>
        <p:spPr bwMode="auto">
          <a:xfrm>
            <a:off x="928688" y="5119688"/>
            <a:ext cx="79390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</a:rPr>
              <a:t>每本的张数</a:t>
            </a:r>
            <a:r>
              <a:rPr lang="en-US" altLang="zh-CN" sz="2800" b="1"/>
              <a:t>×</a:t>
            </a:r>
            <a:r>
              <a:rPr lang="en-US" altLang="zh-CN" sz="2800" b="1">
                <a:ea typeface="楷体_GB2312" pitchFamily="49" charset="-122"/>
              </a:rPr>
              <a:t> </a:t>
            </a:r>
            <a:r>
              <a:rPr lang="zh-CN" altLang="en-US" sz="2800" b="1">
                <a:ea typeface="楷体_GB2312" pitchFamily="49" charset="-122"/>
              </a:rPr>
              <a:t>装订的本数</a:t>
            </a:r>
            <a:r>
              <a:rPr lang="zh-CN" altLang="en-US" sz="2800" b="1"/>
              <a:t>＝</a:t>
            </a:r>
            <a:r>
              <a:rPr lang="zh-CN" altLang="en-US" sz="2800" b="1">
                <a:ea typeface="楷体_GB2312" pitchFamily="49" charset="-122"/>
              </a:rPr>
              <a:t> 纸的总张数（一定）</a:t>
            </a:r>
            <a:endParaRPr lang="zh-CN" altLang="en-US" sz="2800" b="1">
              <a:ea typeface="楷体_GB2312" pitchFamily="49" charset="-122"/>
            </a:endParaRPr>
          </a:p>
        </p:txBody>
      </p:sp>
      <p:grpSp>
        <p:nvGrpSpPr>
          <p:cNvPr id="9225" name="Group 5"/>
          <p:cNvGrpSpPr/>
          <p:nvPr/>
        </p:nvGrpSpPr>
        <p:grpSpPr bwMode="auto">
          <a:xfrm>
            <a:off x="1643063" y="2286000"/>
            <a:ext cx="6357937" cy="1093788"/>
            <a:chOff x="1035" y="1334"/>
            <a:chExt cx="4005" cy="689"/>
          </a:xfrm>
        </p:grpSpPr>
        <p:sp>
          <p:nvSpPr>
            <p:cNvPr id="9231" name="Line 6"/>
            <p:cNvSpPr>
              <a:spLocks noChangeShapeType="1"/>
            </p:cNvSpPr>
            <p:nvPr/>
          </p:nvSpPr>
          <p:spPr bwMode="auto">
            <a:xfrm>
              <a:off x="1169" y="2016"/>
              <a:ext cx="38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2" name="Line 7"/>
            <p:cNvSpPr>
              <a:spLocks noChangeShapeType="1"/>
            </p:cNvSpPr>
            <p:nvPr/>
          </p:nvSpPr>
          <p:spPr bwMode="auto">
            <a:xfrm>
              <a:off x="2273" y="1344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3" name="Line 8"/>
            <p:cNvSpPr>
              <a:spLocks noChangeShapeType="1"/>
            </p:cNvSpPr>
            <p:nvPr/>
          </p:nvSpPr>
          <p:spPr bwMode="auto">
            <a:xfrm>
              <a:off x="2657" y="1344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4" name="Line 9"/>
            <p:cNvSpPr>
              <a:spLocks noChangeShapeType="1"/>
            </p:cNvSpPr>
            <p:nvPr/>
          </p:nvSpPr>
          <p:spPr bwMode="auto">
            <a:xfrm>
              <a:off x="3041" y="1344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5" name="Line 10"/>
            <p:cNvSpPr>
              <a:spLocks noChangeShapeType="1"/>
            </p:cNvSpPr>
            <p:nvPr/>
          </p:nvSpPr>
          <p:spPr bwMode="auto">
            <a:xfrm>
              <a:off x="3425" y="1344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6" name="Line 11"/>
            <p:cNvSpPr>
              <a:spLocks noChangeShapeType="1"/>
            </p:cNvSpPr>
            <p:nvPr/>
          </p:nvSpPr>
          <p:spPr bwMode="auto">
            <a:xfrm>
              <a:off x="3809" y="1344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7" name="Line 12"/>
            <p:cNvSpPr>
              <a:spLocks noChangeShapeType="1"/>
            </p:cNvSpPr>
            <p:nvPr/>
          </p:nvSpPr>
          <p:spPr bwMode="auto">
            <a:xfrm>
              <a:off x="4193" y="1344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8" name="Line 13"/>
            <p:cNvSpPr>
              <a:spLocks noChangeShapeType="1"/>
            </p:cNvSpPr>
            <p:nvPr/>
          </p:nvSpPr>
          <p:spPr bwMode="auto">
            <a:xfrm>
              <a:off x="4577" y="1344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9" name="Text Box 14"/>
            <p:cNvSpPr txBox="1">
              <a:spLocks noChangeArrowheads="1"/>
            </p:cNvSpPr>
            <p:nvPr/>
          </p:nvSpPr>
          <p:spPr bwMode="auto">
            <a:xfrm>
              <a:off x="1035" y="1366"/>
              <a:ext cx="125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ea typeface="楷体_GB2312" pitchFamily="49" charset="-122"/>
                </a:rPr>
                <a:t>每本的张数</a:t>
              </a:r>
              <a:endParaRPr lang="zh-CN" altLang="en-US" sz="2800" b="1">
                <a:ea typeface="楷体_GB2312" pitchFamily="49" charset="-122"/>
              </a:endParaRPr>
            </a:p>
          </p:txBody>
        </p:sp>
        <p:sp>
          <p:nvSpPr>
            <p:cNvPr id="9240" name="Text Box 15"/>
            <p:cNvSpPr txBox="1">
              <a:spLocks noChangeArrowheads="1"/>
            </p:cNvSpPr>
            <p:nvPr/>
          </p:nvSpPr>
          <p:spPr bwMode="auto">
            <a:xfrm>
              <a:off x="1050" y="1693"/>
              <a:ext cx="125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ea typeface="楷体_GB2312" pitchFamily="49" charset="-122"/>
                </a:rPr>
                <a:t>装订的本数</a:t>
              </a:r>
              <a:endParaRPr lang="zh-CN" altLang="en-US" sz="2800" b="1" dirty="0">
                <a:ea typeface="楷体_GB2312" pitchFamily="49" charset="-122"/>
              </a:endParaRPr>
            </a:p>
          </p:txBody>
        </p:sp>
        <p:sp>
          <p:nvSpPr>
            <p:cNvPr id="9241" name="Line 16"/>
            <p:cNvSpPr>
              <a:spLocks noChangeShapeType="1"/>
            </p:cNvSpPr>
            <p:nvPr/>
          </p:nvSpPr>
          <p:spPr bwMode="auto">
            <a:xfrm>
              <a:off x="1169" y="1680"/>
              <a:ext cx="38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Line 17"/>
            <p:cNvSpPr>
              <a:spLocks noChangeShapeType="1"/>
            </p:cNvSpPr>
            <p:nvPr/>
          </p:nvSpPr>
          <p:spPr bwMode="auto">
            <a:xfrm>
              <a:off x="1169" y="1344"/>
              <a:ext cx="38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Text Box 18"/>
            <p:cNvSpPr txBox="1">
              <a:spLocks noChangeArrowheads="1"/>
            </p:cNvSpPr>
            <p:nvPr/>
          </p:nvSpPr>
          <p:spPr bwMode="auto">
            <a:xfrm>
              <a:off x="2295" y="1365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15</a:t>
              </a:r>
              <a:endParaRPr lang="en-US" altLang="zh-CN" sz="2800" b="1"/>
            </a:p>
          </p:txBody>
        </p:sp>
        <p:sp>
          <p:nvSpPr>
            <p:cNvPr id="9244" name="Text Box 19"/>
            <p:cNvSpPr txBox="1">
              <a:spLocks noChangeArrowheads="1"/>
            </p:cNvSpPr>
            <p:nvPr/>
          </p:nvSpPr>
          <p:spPr bwMode="auto">
            <a:xfrm>
              <a:off x="2680" y="1365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20</a:t>
              </a:r>
              <a:endParaRPr lang="en-US" altLang="zh-CN" sz="2800" b="1"/>
            </a:p>
          </p:txBody>
        </p:sp>
        <p:sp>
          <p:nvSpPr>
            <p:cNvPr id="9245" name="Text Box 20"/>
            <p:cNvSpPr txBox="1">
              <a:spLocks noChangeArrowheads="1"/>
            </p:cNvSpPr>
            <p:nvPr/>
          </p:nvSpPr>
          <p:spPr bwMode="auto">
            <a:xfrm>
              <a:off x="3074" y="1365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25</a:t>
              </a:r>
              <a:endParaRPr lang="en-US" altLang="zh-CN" sz="2800" b="1"/>
            </a:p>
          </p:txBody>
        </p:sp>
        <p:sp>
          <p:nvSpPr>
            <p:cNvPr id="9246" name="Text Box 21"/>
            <p:cNvSpPr txBox="1">
              <a:spLocks noChangeArrowheads="1"/>
            </p:cNvSpPr>
            <p:nvPr/>
          </p:nvSpPr>
          <p:spPr bwMode="auto">
            <a:xfrm>
              <a:off x="3453" y="1370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30</a:t>
              </a:r>
              <a:endParaRPr lang="en-US" altLang="zh-CN" sz="2800" b="1"/>
            </a:p>
          </p:txBody>
        </p:sp>
        <p:sp>
          <p:nvSpPr>
            <p:cNvPr id="9247" name="Text Box 22"/>
            <p:cNvSpPr txBox="1">
              <a:spLocks noChangeArrowheads="1"/>
            </p:cNvSpPr>
            <p:nvPr/>
          </p:nvSpPr>
          <p:spPr bwMode="auto">
            <a:xfrm>
              <a:off x="3825" y="1370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40</a:t>
              </a:r>
              <a:endParaRPr lang="en-US" altLang="zh-CN" sz="2800" b="1"/>
            </a:p>
          </p:txBody>
        </p:sp>
        <p:sp>
          <p:nvSpPr>
            <p:cNvPr id="9248" name="Text Box 23"/>
            <p:cNvSpPr txBox="1">
              <a:spLocks noChangeArrowheads="1"/>
            </p:cNvSpPr>
            <p:nvPr/>
          </p:nvSpPr>
          <p:spPr bwMode="auto">
            <a:xfrm>
              <a:off x="4215" y="1370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60</a:t>
              </a:r>
              <a:endParaRPr lang="en-US" altLang="zh-CN" sz="2800" b="1"/>
            </a:p>
          </p:txBody>
        </p:sp>
        <p:sp>
          <p:nvSpPr>
            <p:cNvPr id="9249" name="Text Box 24"/>
            <p:cNvSpPr txBox="1">
              <a:spLocks noChangeArrowheads="1"/>
            </p:cNvSpPr>
            <p:nvPr/>
          </p:nvSpPr>
          <p:spPr bwMode="auto">
            <a:xfrm>
              <a:off x="2295" y="1680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40</a:t>
              </a:r>
              <a:endParaRPr lang="en-US" altLang="zh-CN" sz="2800" b="1"/>
            </a:p>
          </p:txBody>
        </p:sp>
        <p:sp>
          <p:nvSpPr>
            <p:cNvPr id="9250" name="Text Box 25"/>
            <p:cNvSpPr txBox="1">
              <a:spLocks noChangeArrowheads="1"/>
            </p:cNvSpPr>
            <p:nvPr/>
          </p:nvSpPr>
          <p:spPr bwMode="auto">
            <a:xfrm>
              <a:off x="4636" y="1334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…</a:t>
              </a:r>
              <a:endParaRPr lang="en-US" altLang="zh-CN" sz="2800" b="1"/>
            </a:p>
          </p:txBody>
        </p:sp>
        <p:sp>
          <p:nvSpPr>
            <p:cNvPr id="9251" name="Text Box 26"/>
            <p:cNvSpPr txBox="1">
              <a:spLocks noChangeArrowheads="1"/>
            </p:cNvSpPr>
            <p:nvPr/>
          </p:nvSpPr>
          <p:spPr bwMode="auto">
            <a:xfrm>
              <a:off x="4656" y="1653"/>
              <a:ext cx="3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…</a:t>
              </a:r>
              <a:endParaRPr lang="en-US" altLang="zh-CN" sz="2800" b="1"/>
            </a:p>
          </p:txBody>
        </p:sp>
      </p:grpSp>
      <p:sp>
        <p:nvSpPr>
          <p:cNvPr id="9226" name="Text Box 28"/>
          <p:cNvSpPr txBox="1">
            <a:spLocks noChangeArrowheads="1"/>
          </p:cNvSpPr>
          <p:nvPr/>
        </p:nvSpPr>
        <p:spPr bwMode="auto">
          <a:xfrm>
            <a:off x="4238625" y="2833688"/>
            <a:ext cx="544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30</a:t>
            </a:r>
            <a:endParaRPr lang="en-US" altLang="zh-CN" sz="2800" b="1"/>
          </a:p>
        </p:txBody>
      </p:sp>
      <p:sp>
        <p:nvSpPr>
          <p:cNvPr id="9227" name="Text Box 29"/>
          <p:cNvSpPr txBox="1">
            <a:spLocks noChangeArrowheads="1"/>
          </p:cNvSpPr>
          <p:nvPr/>
        </p:nvSpPr>
        <p:spPr bwMode="auto">
          <a:xfrm>
            <a:off x="4862513" y="2857500"/>
            <a:ext cx="5445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24</a:t>
            </a:r>
            <a:endParaRPr lang="en-US" altLang="zh-CN" sz="2800" b="1"/>
          </a:p>
        </p:txBody>
      </p:sp>
      <p:sp>
        <p:nvSpPr>
          <p:cNvPr id="9228" name="Text Box 30"/>
          <p:cNvSpPr txBox="1">
            <a:spLocks noChangeArrowheads="1"/>
          </p:cNvSpPr>
          <p:nvPr/>
        </p:nvSpPr>
        <p:spPr bwMode="auto">
          <a:xfrm>
            <a:off x="5443538" y="2871788"/>
            <a:ext cx="5445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20</a:t>
            </a:r>
            <a:endParaRPr lang="en-US" altLang="zh-CN" sz="2800" b="1"/>
          </a:p>
        </p:txBody>
      </p:sp>
      <p:sp>
        <p:nvSpPr>
          <p:cNvPr id="9229" name="Text Box 31"/>
          <p:cNvSpPr txBox="1">
            <a:spLocks noChangeArrowheads="1"/>
          </p:cNvSpPr>
          <p:nvPr/>
        </p:nvSpPr>
        <p:spPr bwMode="auto">
          <a:xfrm>
            <a:off x="6048375" y="2886075"/>
            <a:ext cx="544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15</a:t>
            </a:r>
            <a:endParaRPr lang="en-US" altLang="zh-CN" sz="2800" b="1"/>
          </a:p>
        </p:txBody>
      </p:sp>
      <p:sp>
        <p:nvSpPr>
          <p:cNvPr id="9230" name="Text Box 32"/>
          <p:cNvSpPr txBox="1">
            <a:spLocks noChangeArrowheads="1"/>
          </p:cNvSpPr>
          <p:nvPr/>
        </p:nvSpPr>
        <p:spPr bwMode="auto">
          <a:xfrm>
            <a:off x="6670675" y="2886075"/>
            <a:ext cx="544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10</a:t>
            </a:r>
            <a:endParaRPr lang="en-US" altLang="zh-CN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0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0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85" grpId="0" autoUpdateAnimBg="0"/>
      <p:bldP spid="100386" grpId="0" autoUpdateAnimBg="0"/>
      <p:bldP spid="100387" grpId="0" autoUpdateAnimBg="0"/>
      <p:bldP spid="100388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AutoShape 3"/>
          <p:cNvSpPr>
            <a:spLocks noChangeArrowheads="1"/>
          </p:cNvSpPr>
          <p:nvPr/>
        </p:nvSpPr>
        <p:spPr bwMode="auto">
          <a:xfrm>
            <a:off x="609600" y="428625"/>
            <a:ext cx="962025" cy="71437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66FFFF"/>
              </a:gs>
              <a:gs pos="100000">
                <a:srgbClr val="00FF00"/>
              </a:gs>
            </a:gsLst>
            <a:lin ang="2700000" scaled="1"/>
          </a:gra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ea typeface="楷体_GB2312" pitchFamily="49" charset="-122"/>
              </a:rPr>
              <a:t>总结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1279525" y="1143000"/>
            <a:ext cx="7038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比较例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、例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，这两个例子有什么共同点？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1381" name="Text Box 5"/>
          <p:cNvSpPr txBox="1">
            <a:spLocks noChangeArrowheads="1"/>
          </p:cNvSpPr>
          <p:nvPr/>
        </p:nvSpPr>
        <p:spPr bwMode="auto">
          <a:xfrm>
            <a:off x="1143000" y="1857375"/>
            <a:ext cx="6957392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ea typeface="楷体_GB2312" pitchFamily="49" charset="-122"/>
              </a:rPr>
              <a:t>两种相关联的量，</a:t>
            </a:r>
            <a:r>
              <a:rPr lang="en-US" altLang="zh-CN" sz="3200" b="1" dirty="0">
                <a:ea typeface="楷体_GB2312" pitchFamily="49" charset="-122"/>
              </a:rPr>
              <a:t> </a:t>
            </a:r>
            <a:r>
              <a:rPr lang="zh-CN" altLang="en-US" sz="3200" b="1" dirty="0">
                <a:ea typeface="楷体_GB2312" pitchFamily="49" charset="-122"/>
              </a:rPr>
              <a:t>如果这两种量中相对应的两个数的积一定，一种量变化，另一种量也随着变化，这两种量就叫做成反比例的量，它们的关系叫做反比例关系。</a:t>
            </a:r>
            <a:endParaRPr lang="zh-CN" altLang="en-US" sz="3200" b="1" dirty="0">
              <a:ea typeface="楷体_GB2312" pitchFamily="49" charset="-122"/>
            </a:endParaRPr>
          </a:p>
        </p:txBody>
      </p:sp>
      <p:graphicFrame>
        <p:nvGraphicFramePr>
          <p:cNvPr id="101385" name="Object 9"/>
          <p:cNvGraphicFramePr>
            <a:graphicFrameLocks noChangeAspect="1"/>
          </p:cNvGraphicFramePr>
          <p:nvPr/>
        </p:nvGraphicFramePr>
        <p:xfrm>
          <a:off x="2590800" y="5157788"/>
          <a:ext cx="4540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" r:id="rId1" imgW="127000" imgH="139700" progId="Equation.3">
                  <p:embed/>
                </p:oleObj>
              </mc:Choice>
              <mc:Fallback>
                <p:oleObj name="" r:id="rId1" imgW="127000" imgH="1397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5157788"/>
                        <a:ext cx="454025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386" name="Object 10"/>
          <p:cNvGraphicFramePr>
            <a:graphicFrameLocks noChangeAspect="1"/>
          </p:cNvGraphicFramePr>
          <p:nvPr/>
        </p:nvGraphicFramePr>
        <p:xfrm>
          <a:off x="3244850" y="5186363"/>
          <a:ext cx="4127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" r:id="rId3" imgW="139700" imgH="165100" progId="Equation.3">
                  <p:embed/>
                </p:oleObj>
              </mc:Choice>
              <mc:Fallback>
                <p:oleObj name="" r:id="rId3" imgW="139700" imgH="1651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4850" y="5186363"/>
                        <a:ext cx="41275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387" name="Object 11"/>
          <p:cNvGraphicFramePr>
            <a:graphicFrameLocks noChangeAspect="1"/>
          </p:cNvGraphicFramePr>
          <p:nvPr/>
        </p:nvGraphicFramePr>
        <p:xfrm>
          <a:off x="4003675" y="5153025"/>
          <a:ext cx="38417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" r:id="rId5" imgW="127000" imgH="177165" progId="Equation.3">
                  <p:embed/>
                </p:oleObj>
              </mc:Choice>
              <mc:Fallback>
                <p:oleObj name="" r:id="rId5" imgW="127000" imgH="177165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3675" y="5153025"/>
                        <a:ext cx="384175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388" name="Text Box 12"/>
          <p:cNvSpPr txBox="1">
            <a:spLocks noChangeArrowheads="1"/>
          </p:cNvSpPr>
          <p:nvPr/>
        </p:nvSpPr>
        <p:spPr bwMode="auto">
          <a:xfrm>
            <a:off x="3578225" y="5186363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＝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101389" name="Text Box 13"/>
          <p:cNvSpPr txBox="1">
            <a:spLocks noChangeArrowheads="1"/>
          </p:cNvSpPr>
          <p:nvPr/>
        </p:nvSpPr>
        <p:spPr bwMode="auto">
          <a:xfrm>
            <a:off x="4235450" y="5219700"/>
            <a:ext cx="1627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（</a:t>
            </a:r>
            <a:r>
              <a:rPr lang="zh-CN" altLang="en-US" sz="2800" b="1">
                <a:ea typeface="楷体_GB2312" pitchFamily="49" charset="-122"/>
              </a:rPr>
              <a:t>一定</a:t>
            </a:r>
            <a:r>
              <a:rPr lang="zh-CN" altLang="en-US" sz="2800" b="1"/>
              <a:t>）</a:t>
            </a:r>
            <a:endParaRPr lang="zh-CN" altLang="en-US" sz="2800" b="1"/>
          </a:p>
        </p:txBody>
      </p:sp>
      <p:sp>
        <p:nvSpPr>
          <p:cNvPr id="101390" name="Text Box 14"/>
          <p:cNvSpPr txBox="1">
            <a:spLocks noChangeArrowheads="1"/>
          </p:cNvSpPr>
          <p:nvPr/>
        </p:nvSpPr>
        <p:spPr bwMode="auto">
          <a:xfrm>
            <a:off x="2913063" y="5168900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×</a:t>
            </a:r>
            <a:endParaRPr lang="en-US" altLang="zh-CN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1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1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1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1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1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1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0" grpId="0" autoUpdateAnimBg="0"/>
      <p:bldP spid="101381" grpId="0" autoUpdateAnimBg="0"/>
      <p:bldP spid="101388" grpId="0" autoUpdateAnimBg="0"/>
      <p:bldP spid="101389" grpId="0" autoUpdateAnimBg="0"/>
      <p:bldP spid="101390" grpId="0" autoUpdateAnimBg="0"/>
    </p:bldLst>
  </p:timing>
</p:sld>
</file>

<file path=ppt/tags/tag1.xml><?xml version="1.0" encoding="utf-8"?>
<p:tagLst xmlns:p="http://schemas.openxmlformats.org/presentationml/2006/main">
  <p:tag name="KSO_WPP_MARK_KEY" val="b15a4ae9-2b6b-478c-bb21-2d9395add00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1">
      <a:dk1>
        <a:srgbClr val="4E4A4A"/>
      </a:dk1>
      <a:lt1>
        <a:sysClr val="window" lastClr="FFFFFF"/>
      </a:lt1>
      <a:dk2>
        <a:srgbClr val="4E4A4A"/>
      </a:dk2>
      <a:lt2>
        <a:srgbClr val="FFFFFF"/>
      </a:lt2>
      <a:accent1>
        <a:srgbClr val="FF4B2D"/>
      </a:accent1>
      <a:accent2>
        <a:srgbClr val="ED9851"/>
      </a:accent2>
      <a:accent3>
        <a:srgbClr val="EF57A3"/>
      </a:accent3>
      <a:accent4>
        <a:srgbClr val="FCBD3E"/>
      </a:accent4>
      <a:accent5>
        <a:srgbClr val="F66B16"/>
      </a:accent5>
      <a:accent6>
        <a:srgbClr val="EB8596"/>
      </a:accent6>
      <a:hlink>
        <a:srgbClr val="CC9900"/>
      </a:hlink>
      <a:folHlink>
        <a:srgbClr val="96A9A9"/>
      </a:folHlink>
    </a:clrScheme>
    <a:fontScheme name="自定义 7">
      <a:majorFont>
        <a:latin typeface="Arial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主题37</Template>
  <TotalTime>0</TotalTime>
  <Words>3041</Words>
  <Application>WPS 演示</Application>
  <PresentationFormat>全屏显示(4:3)</PresentationFormat>
  <Paragraphs>512</Paragraphs>
  <Slides>17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微软雅黑</vt:lpstr>
      <vt:lpstr>黑体</vt:lpstr>
      <vt:lpstr>Wingdings 2</vt:lpstr>
      <vt:lpstr>Wingdings</vt:lpstr>
      <vt:lpstr>幼圆</vt:lpstr>
      <vt:lpstr>Calibri</vt:lpstr>
      <vt:lpstr>楷体_GB2312</vt:lpstr>
      <vt:lpstr>新宋体</vt:lpstr>
      <vt:lpstr>隶书</vt:lpstr>
      <vt:lpstr>Arial</vt:lpstr>
      <vt:lpstr>Arial Unicode MS</vt:lpstr>
      <vt:lpstr>第一PPT模板网-WWW.1PPT.COM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小树</cp:lastModifiedBy>
  <cp:revision>172</cp:revision>
  <dcterms:created xsi:type="dcterms:W3CDTF">2002-11-01T02:28:00Z</dcterms:created>
  <dcterms:modified xsi:type="dcterms:W3CDTF">2023-02-14T05:00:03Z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EF1950B4ABA7493AB483966128E04F73</vt:lpwstr>
  </property>
  <property fmtid="{D5CDD505-2E9C-101B-9397-08002B2CF9AE}" pid="3" name="KSOProductBuildVer">
    <vt:lpwstr>2052-11.1.0.13703</vt:lpwstr>
  </property>
</Properties>
</file>