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bin" ContentType="application/vnd.openxmlformats-officedocument.oleObject"/>
  <Default Extension="png" ContentType="image/png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7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</p:sldIdLst>
  <p:sldSz cx="12192000" cy="6858000"/>
  <p:notesSz cx="6858000" cy="9144000"/>
  <p:custDataLst>
    <p:tags r:id="rId1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>
        <p:scale>
          <a:sx n="100" d="100"/>
          <a:sy n="100" d="100"/>
        </p:scale>
        <p:origin x="-936" y="-43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5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7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1.v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.wmf"/><Relationship Id="rId2" Type="http://schemas.openxmlformats.org/officeDocument/2006/relationships/oleObject" Target="../embeddings/oleObject1.bin"/><Relationship Id="rId1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3" name="图片 2" descr="13d9ff051a18b85d1ca1e8658577b48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89" y="1"/>
            <a:ext cx="12184313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4" name="标题 3073"/>
          <p:cNvSpPr>
            <a:spLocks noGrp="1"/>
          </p:cNvSpPr>
          <p:nvPr>
            <p:ph type="ctrTitle"/>
          </p:nvPr>
        </p:nvSpPr>
        <p:spPr>
          <a:xfrm>
            <a:off x="0" y="1463678"/>
            <a:ext cx="12192000" cy="1470025"/>
          </a:xfrm>
        </p:spPr>
        <p:txBody>
          <a:bodyPr anchor="ctr">
            <a:normAutofit/>
          </a:bodyPr>
          <a:lstStyle/>
          <a:p>
            <a:pPr defTabSz="914400">
              <a:buClrTx/>
              <a:buSzTx/>
              <a:buFontTx/>
            </a:pPr>
            <a:r>
              <a:rPr lang="zh-CN" altLang="zh-CN" sz="5400" kern="1200" baseline="0" dirty="0">
                <a:latin typeface="+mj-lt"/>
                <a:ea typeface="+mj-ea"/>
                <a:cs typeface="+mj-cs"/>
              </a:rPr>
              <a:t>圆柱和圆柱的侧面积</a:t>
            </a:r>
            <a:endParaRPr lang="zh-CN" altLang="zh-CN" sz="5400" kern="1200" baseline="0" dirty="0"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ec6776bebbe78ec2822303d8cf8a8fd3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0" y="12008"/>
            <a:ext cx="12192000" cy="6845991"/>
          </a:xfrm>
          <a:prstGeom prst="rect">
            <a:avLst/>
          </a:prstGeom>
        </p:spPr>
      </p:pic>
      <p:sp>
        <p:nvSpPr>
          <p:cNvPr id="13313" name="标题 1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zh-CN" altLang="en-US"/>
              <a:t>动脑想一想</a:t>
            </a:r>
            <a:endParaRPr lang="zh-CN" altLang="en-US"/>
          </a:p>
        </p:txBody>
      </p:sp>
      <p:sp>
        <p:nvSpPr>
          <p:cNvPr id="13314" name="内容占位符 2"/>
          <p:cNvSpPr>
            <a:spLocks noGrp="1"/>
          </p:cNvSpPr>
          <p:nvPr>
            <p:ph idx="1"/>
          </p:nvPr>
        </p:nvSpPr>
        <p:spPr/>
        <p:txBody>
          <a:bodyPr anchor="t"/>
          <a:lstStyle/>
          <a:p>
            <a:r>
              <a:rPr lang="zh-CN" altLang="en-US"/>
              <a:t>圆柱的侧面积展开后一定是长方形吗？</a:t>
            </a:r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1908177" y="3134360"/>
            <a:ext cx="1439863" cy="15113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3" name="平行四边形 2"/>
          <p:cNvSpPr/>
          <p:nvPr/>
        </p:nvSpPr>
        <p:spPr>
          <a:xfrm>
            <a:off x="5419091" y="3132455"/>
            <a:ext cx="2016125" cy="1512888"/>
          </a:xfrm>
          <a:prstGeom prst="parallelogram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2e30c5e44300cf80d6089879b61692f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40" y="0"/>
            <a:ext cx="12197080" cy="6851015"/>
          </a:xfrm>
          <a:prstGeom prst="rect">
            <a:avLst/>
          </a:prstGeom>
        </p:spPr>
      </p:pic>
      <p:sp>
        <p:nvSpPr>
          <p:cNvPr id="14337" name="标题 1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zh-CN" altLang="en-US" dirty="0"/>
              <a:t>课堂小结</a:t>
            </a:r>
            <a:endParaRPr lang="zh-CN" altLang="en-US" dirty="0"/>
          </a:p>
        </p:txBody>
      </p:sp>
      <p:sp>
        <p:nvSpPr>
          <p:cNvPr id="14338" name="内容占位符 2"/>
          <p:cNvSpPr>
            <a:spLocks noGrp="1"/>
          </p:cNvSpPr>
          <p:nvPr>
            <p:ph idx="1"/>
          </p:nvPr>
        </p:nvSpPr>
        <p:spPr/>
        <p:txBody>
          <a:bodyPr anchor="t"/>
          <a:lstStyle/>
          <a:p>
            <a:r>
              <a:rPr lang="zh-CN" altLang="en-US" sz="4000" dirty="0"/>
              <a:t>圆柱侧面展开后是一个（                     ）</a:t>
            </a:r>
            <a:endParaRPr lang="zh-CN" altLang="en-US" sz="4000" dirty="0"/>
          </a:p>
          <a:p>
            <a:r>
              <a:rPr lang="zh-CN" altLang="en-US" sz="4000" dirty="0"/>
              <a:t>一条边是（                                                ）</a:t>
            </a:r>
            <a:endParaRPr lang="zh-CN" altLang="en-US" sz="4000" dirty="0"/>
          </a:p>
          <a:p>
            <a:r>
              <a:rPr lang="zh-CN" altLang="en-US" sz="4000" dirty="0"/>
              <a:t>相邻的边是（                         ）</a:t>
            </a:r>
            <a:endParaRPr lang="zh-CN" altLang="en-US" sz="4000" dirty="0"/>
          </a:p>
          <a:p>
            <a:r>
              <a:rPr lang="en-US" altLang="zh-CN" sz="5400" dirty="0"/>
              <a:t>S</a:t>
            </a:r>
            <a:r>
              <a:rPr lang="zh-CN" altLang="en-US" sz="3200" dirty="0"/>
              <a:t>侧</a:t>
            </a:r>
            <a:r>
              <a:rPr lang="en-US" altLang="zh-CN" sz="4000" dirty="0"/>
              <a:t>=</a:t>
            </a:r>
            <a:endParaRPr lang="en-US" altLang="zh-CN" sz="4000" dirty="0"/>
          </a:p>
        </p:txBody>
      </p:sp>
      <p:sp>
        <p:nvSpPr>
          <p:cNvPr id="2" name="文本框 1"/>
          <p:cNvSpPr txBox="1"/>
          <p:nvPr/>
        </p:nvSpPr>
        <p:spPr>
          <a:xfrm>
            <a:off x="7183755" y="1825627"/>
            <a:ext cx="1828800" cy="707886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000" dirty="0">
                <a:latin typeface="Arial" panose="020B0604020202020204" pitchFamily="34" charset="0"/>
                <a:ea typeface="宋体" panose="02010600030101010101" pitchFamily="2" charset="-122"/>
              </a:rPr>
              <a:t>长方形</a:t>
            </a:r>
            <a:endParaRPr lang="zh-CN" altLang="en-US" sz="40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242435" y="2466342"/>
            <a:ext cx="4770120" cy="707886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000" dirty="0">
                <a:latin typeface="Arial" panose="020B0604020202020204" pitchFamily="34" charset="0"/>
                <a:ea typeface="宋体" panose="02010600030101010101" pitchFamily="2" charset="-122"/>
              </a:rPr>
              <a:t>圆柱底面圆的周长</a:t>
            </a:r>
            <a:endParaRPr lang="zh-CN" altLang="en-US" sz="40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579937" y="3280729"/>
            <a:ext cx="2341563" cy="707886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000" dirty="0">
                <a:latin typeface="Arial" panose="020B0604020202020204" pitchFamily="34" charset="0"/>
                <a:ea typeface="宋体" panose="02010600030101010101" pitchFamily="2" charset="-122"/>
              </a:rPr>
              <a:t>圆柱的高</a:t>
            </a:r>
            <a:endParaRPr lang="zh-CN" altLang="en-US" sz="40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204721" y="3836670"/>
            <a:ext cx="1971675" cy="7683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4400" dirty="0" err="1">
                <a:latin typeface="Arial" panose="020B0604020202020204" pitchFamily="34" charset="0"/>
                <a:ea typeface="宋体" panose="02010600030101010101" pitchFamily="2" charset="-122"/>
              </a:rPr>
              <a:t>Ch</a:t>
            </a:r>
            <a:endParaRPr lang="en-US" altLang="zh-CN" sz="44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" fill="hold"/>
                                        <p:tgtEl>
                                          <p:spTgt spid="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" fill="hold"/>
                                        <p:tgtEl>
                                          <p:spTgt spid="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1" name="图片 2" descr="1000aff9cd347d3899f5e6852df6359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45720" y="-15875"/>
            <a:ext cx="12200891" cy="70040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3" name="内容占位符 2"/>
          <p:cNvSpPr>
            <a:spLocks noGrp="1"/>
          </p:cNvSpPr>
          <p:nvPr>
            <p:ph idx="1"/>
          </p:nvPr>
        </p:nvSpPr>
        <p:spPr/>
        <p:txBody>
          <a:bodyPr anchor="t"/>
          <a:lstStyle/>
          <a:p>
            <a:r>
              <a:rPr lang="zh-CN" altLang="en-US" sz="3600" dirty="0"/>
              <a:t>长方体的表面积公式</a:t>
            </a:r>
            <a:endParaRPr lang="zh-CN" altLang="en-US" dirty="0"/>
          </a:p>
          <a:p>
            <a:endParaRPr lang="zh-CN" altLang="en-US" dirty="0"/>
          </a:p>
        </p:txBody>
      </p:sp>
      <p:sp>
        <p:nvSpPr>
          <p:cNvPr id="5" name="文本框 4"/>
          <p:cNvSpPr txBox="1"/>
          <p:nvPr/>
        </p:nvSpPr>
        <p:spPr>
          <a:xfrm>
            <a:off x="2133602" y="2487931"/>
            <a:ext cx="7292975" cy="646331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（长×宽</a:t>
            </a:r>
            <a:r>
              <a:rPr lang="en-US" altLang="zh-CN" sz="3600" b="1" dirty="0">
                <a:latin typeface="Arial" panose="020B0604020202020204" pitchFamily="34" charset="0"/>
                <a:ea typeface="宋体" panose="02010600030101010101" pitchFamily="2" charset="-122"/>
              </a:rPr>
              <a:t>+</a:t>
            </a: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长×高</a:t>
            </a:r>
            <a:r>
              <a:rPr lang="en-US" altLang="zh-CN" sz="3600" b="1" dirty="0">
                <a:latin typeface="Arial" panose="020B0604020202020204" pitchFamily="34" charset="0"/>
                <a:ea typeface="宋体" panose="02010600030101010101" pitchFamily="2" charset="-122"/>
              </a:rPr>
              <a:t>+</a:t>
            </a: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宽×高）×</a:t>
            </a:r>
            <a:r>
              <a:rPr lang="en-US" altLang="zh-CN" sz="3600" b="1" dirty="0">
                <a:latin typeface="Arial" panose="020B0604020202020204" pitchFamily="34" charset="0"/>
                <a:ea typeface="宋体" panose="02010600030101010101" pitchFamily="2" charset="-122"/>
              </a:rPr>
              <a:t>2</a:t>
            </a:r>
            <a:endParaRPr lang="en-US" altLang="zh-CN" sz="36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365375" y="3321685"/>
            <a:ext cx="5049839" cy="646331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600" dirty="0">
                <a:latin typeface="Arial" panose="020B0604020202020204" pitchFamily="34" charset="0"/>
                <a:ea typeface="宋体" panose="02010600030101010101" pitchFamily="2" charset="-122"/>
              </a:rPr>
              <a:t>正方体的表面积公式</a:t>
            </a:r>
            <a:endParaRPr lang="zh-CN" altLang="en-US" sz="36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529523" y="4203065"/>
            <a:ext cx="5473700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棱长×棱长×</a:t>
            </a:r>
            <a:r>
              <a:rPr lang="en-US" altLang="zh-CN" sz="3600" b="1" dirty="0">
                <a:latin typeface="Arial" panose="020B0604020202020204" pitchFamily="34" charset="0"/>
                <a:ea typeface="宋体" panose="02010600030101010101" pitchFamily="2" charset="-122"/>
              </a:rPr>
              <a:t>6</a:t>
            </a:r>
            <a:endParaRPr lang="en-US" altLang="zh-CN" sz="36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756786" y="4989197"/>
            <a:ext cx="6323965" cy="707886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0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表面积是各个面面积的和</a:t>
            </a:r>
            <a:endParaRPr lang="zh-CN" altLang="en-US" sz="4000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1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5" name="图片 5" descr="1000aff9cd347d3899f5e6852df63592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47" name="内容占位符 2"/>
          <p:cNvSpPr>
            <a:spLocks noGrp="1"/>
          </p:cNvSpPr>
          <p:nvPr>
            <p:ph idx="1"/>
          </p:nvPr>
        </p:nvSpPr>
        <p:spPr/>
        <p:txBody>
          <a:bodyPr anchor="t"/>
          <a:lstStyle/>
          <a:p>
            <a:r>
              <a:rPr lang="zh-CN" altLang="en-US" sz="3600"/>
              <a:t>圆柱的表面积</a:t>
            </a:r>
            <a:r>
              <a:rPr lang="en-US" altLang="zh-CN" sz="3600"/>
              <a:t>=</a:t>
            </a:r>
            <a:endParaRPr lang="en-US" altLang="zh-CN" sz="3600"/>
          </a:p>
        </p:txBody>
      </p:sp>
      <p:sp>
        <p:nvSpPr>
          <p:cNvPr id="2" name="文本框 1"/>
          <p:cNvSpPr txBox="1"/>
          <p:nvPr/>
        </p:nvSpPr>
        <p:spPr>
          <a:xfrm>
            <a:off x="4078605" y="1825627"/>
            <a:ext cx="6096635" cy="707886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000" b="1">
                <a:latin typeface="Arial" panose="020B0604020202020204" pitchFamily="34" charset="0"/>
                <a:ea typeface="宋体" panose="02010600030101010101" pitchFamily="2" charset="-122"/>
              </a:rPr>
              <a:t>底面积</a:t>
            </a:r>
            <a:r>
              <a:rPr lang="en-US" altLang="zh-CN" sz="4000" b="1">
                <a:latin typeface="Arial" panose="020B0604020202020204" pitchFamily="34" charset="0"/>
                <a:ea typeface="宋体" panose="02010600030101010101" pitchFamily="2" charset="-122"/>
              </a:rPr>
              <a:t>+</a:t>
            </a:r>
            <a:r>
              <a:rPr lang="zh-CN" altLang="en-US" sz="4000" b="1">
                <a:latin typeface="Arial" panose="020B0604020202020204" pitchFamily="34" charset="0"/>
                <a:ea typeface="宋体" panose="02010600030101010101" pitchFamily="2" charset="-122"/>
              </a:rPr>
              <a:t>底面积</a:t>
            </a:r>
            <a:r>
              <a:rPr lang="en-US" altLang="zh-CN" sz="4000" b="1">
                <a:latin typeface="Arial" panose="020B0604020202020204" pitchFamily="34" charset="0"/>
                <a:ea typeface="宋体" panose="02010600030101010101" pitchFamily="2" charset="-122"/>
              </a:rPr>
              <a:t>+</a:t>
            </a:r>
            <a:r>
              <a:rPr lang="zh-CN" altLang="en-US" sz="4000" b="1">
                <a:latin typeface="Arial" panose="020B0604020202020204" pitchFamily="34" charset="0"/>
                <a:ea typeface="宋体" panose="02010600030101010101" pitchFamily="2" charset="-122"/>
              </a:rPr>
              <a:t>侧面积</a:t>
            </a:r>
            <a:endParaRPr lang="zh-CN" altLang="en-US" sz="40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cxnSp>
        <p:nvCxnSpPr>
          <p:cNvPr id="3" name="直接箭头连接符 2"/>
          <p:cNvCxnSpPr/>
          <p:nvPr/>
        </p:nvCxnSpPr>
        <p:spPr>
          <a:xfrm>
            <a:off x="4806951" y="2678432"/>
            <a:ext cx="732155" cy="1039495"/>
          </a:xfrm>
          <a:prstGeom prst="straightConnector1">
            <a:avLst/>
          </a:prstGeom>
          <a:ln>
            <a:tailEnd type="arrow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4" name="直接箭头连接符 3"/>
          <p:cNvCxnSpPr/>
          <p:nvPr/>
        </p:nvCxnSpPr>
        <p:spPr>
          <a:xfrm flipH="1">
            <a:off x="5811520" y="2678430"/>
            <a:ext cx="741680" cy="1021080"/>
          </a:xfrm>
          <a:prstGeom prst="straightConnector1">
            <a:avLst/>
          </a:prstGeom>
          <a:ln>
            <a:tailEnd type="arrow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5" name="文本框 4"/>
          <p:cNvSpPr txBox="1"/>
          <p:nvPr/>
        </p:nvSpPr>
        <p:spPr>
          <a:xfrm>
            <a:off x="4841875" y="3853815"/>
            <a:ext cx="2508251" cy="7683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4400">
                <a:latin typeface="Arial" panose="020B0604020202020204" pitchFamily="34" charset="0"/>
                <a:ea typeface="宋体" panose="02010600030101010101" pitchFamily="2" charset="-122"/>
              </a:rPr>
              <a:t>S=πr²</a:t>
            </a:r>
            <a:endParaRPr lang="en-US" altLang="zh-CN" sz="44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aphicFrame>
        <p:nvGraphicFramePr>
          <p:cNvPr id="6152" name="对象 5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5638800" y="3321050"/>
          <a:ext cx="914400" cy="215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9" name="" r:id="rId2" imgW="914400" imgH="215900" progId="Equation.KSEE3">
                  <p:embed/>
                </p:oleObj>
              </mc:Choice>
              <mc:Fallback>
                <p:oleObj name="" r:id="rId2" imgW="914400" imgH="215900" progId="Equation.KSEE3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5638800" y="3321050"/>
                        <a:ext cx="914400" cy="2159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云形标注 6"/>
          <p:cNvSpPr/>
          <p:nvPr/>
        </p:nvSpPr>
        <p:spPr>
          <a:xfrm>
            <a:off x="7887335" y="2616837"/>
            <a:ext cx="1751331" cy="1623695"/>
          </a:xfrm>
          <a:prstGeom prst="cloud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8" name="文本框 7"/>
          <p:cNvSpPr txBox="1"/>
          <p:nvPr/>
        </p:nvSpPr>
        <p:spPr>
          <a:xfrm rot="10800000" flipV="1">
            <a:off x="8288657" y="2884170"/>
            <a:ext cx="948055" cy="15684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9600" b="1">
                <a:latin typeface="Arial" panose="020B0604020202020204" pitchFamily="34" charset="0"/>
                <a:ea typeface="宋体" panose="02010600030101010101" pitchFamily="2" charset="-122"/>
              </a:rPr>
              <a:t>？</a:t>
            </a:r>
            <a:endParaRPr lang="zh-CN" altLang="en-US" sz="96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5" grpId="0"/>
      <p:bldP spid="5" grpId="1"/>
      <p:bldP spid="7" grpId="0" bldLvl="0" animBg="1"/>
      <p:bldP spid="7" grpId="1" animBg="1"/>
      <p:bldP spid="8" grpId="0"/>
      <p:bldP spid="8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9" name="图片 5" descr="10066618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28576" y="-342900"/>
            <a:ext cx="12221211" cy="75438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170" name="标题 1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zh-CN" altLang="en-US" dirty="0"/>
              <a:t>圆柱的侧面积求法</a:t>
            </a:r>
            <a:endParaRPr lang="zh-CN" altLang="en-US" dirty="0"/>
          </a:p>
        </p:txBody>
      </p:sp>
      <p:sp>
        <p:nvSpPr>
          <p:cNvPr id="7171" name="内容占位符 2"/>
          <p:cNvSpPr>
            <a:spLocks noGrp="1"/>
          </p:cNvSpPr>
          <p:nvPr>
            <p:ph idx="1"/>
          </p:nvPr>
        </p:nvSpPr>
        <p:spPr/>
        <p:txBody>
          <a:bodyPr anchor="t"/>
          <a:lstStyle/>
          <a:p>
            <a:r>
              <a:rPr lang="zh-CN" altLang="en-US" sz="3600" dirty="0"/>
              <a:t>请同学们用准备好的纸折成一个圆柱体</a:t>
            </a:r>
            <a:endParaRPr lang="zh-CN" altLang="en-US" sz="3600" dirty="0"/>
          </a:p>
          <a:p>
            <a:r>
              <a:rPr lang="zh-CN" altLang="en-US" sz="3600" dirty="0"/>
              <a:t>纸折出的是圆柱体的哪一个面？</a:t>
            </a:r>
            <a:endParaRPr lang="zh-CN" altLang="en-US" sz="3600" dirty="0"/>
          </a:p>
        </p:txBody>
      </p:sp>
      <p:sp>
        <p:nvSpPr>
          <p:cNvPr id="2" name="文本框 1"/>
          <p:cNvSpPr txBox="1"/>
          <p:nvPr/>
        </p:nvSpPr>
        <p:spPr>
          <a:xfrm>
            <a:off x="7537452" y="2725740"/>
            <a:ext cx="3171825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0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侧面</a:t>
            </a:r>
            <a:endParaRPr lang="zh-CN" altLang="en-US" sz="40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直角双向箭头 2"/>
          <p:cNvSpPr/>
          <p:nvPr/>
        </p:nvSpPr>
        <p:spPr>
          <a:xfrm>
            <a:off x="5979794" y="3357882"/>
            <a:ext cx="2061211" cy="747395"/>
          </a:xfrm>
          <a:prstGeom prst="left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文本框 3"/>
          <p:cNvSpPr txBox="1"/>
          <p:nvPr/>
        </p:nvSpPr>
        <p:spPr>
          <a:xfrm>
            <a:off x="2183131" y="3300730"/>
            <a:ext cx="4117975" cy="1200329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圆柱体的侧面展开后是一个</a:t>
            </a:r>
            <a:r>
              <a:rPr lang="zh-CN" altLang="en-US" sz="3600" b="1" dirty="0">
                <a:solidFill>
                  <a:srgbClr val="00B05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长方形</a:t>
            </a:r>
            <a:endParaRPr lang="zh-CN" altLang="en-US" sz="3600" b="1" dirty="0">
              <a:solidFill>
                <a:srgbClr val="00B05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下箭头 4"/>
          <p:cNvSpPr/>
          <p:nvPr/>
        </p:nvSpPr>
        <p:spPr>
          <a:xfrm>
            <a:off x="4671379" y="4538665"/>
            <a:ext cx="360363" cy="792163"/>
          </a:xfrm>
          <a:prstGeom prst="downArrow">
            <a:avLst>
              <a:gd name="adj1" fmla="val 60352"/>
              <a:gd name="adj2" fmla="val 5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6151" name="文本框 5"/>
          <p:cNvSpPr txBox="1"/>
          <p:nvPr/>
        </p:nvSpPr>
        <p:spPr>
          <a:xfrm>
            <a:off x="2462848" y="5331462"/>
            <a:ext cx="6472237" cy="707886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000" dirty="0">
                <a:latin typeface="Arial" panose="020B0604020202020204" pitchFamily="34" charset="0"/>
                <a:ea typeface="宋体" panose="02010600030101010101" pitchFamily="2" charset="-122"/>
              </a:rPr>
              <a:t>圆柱体侧面积</a:t>
            </a:r>
            <a:r>
              <a:rPr lang="en-US" altLang="zh-CN" sz="4000" dirty="0">
                <a:latin typeface="Arial" panose="020B0604020202020204" pitchFamily="34" charset="0"/>
                <a:ea typeface="宋体" panose="02010600030101010101" pitchFamily="2" charset="-122"/>
              </a:rPr>
              <a:t>=</a:t>
            </a:r>
            <a:r>
              <a:rPr lang="zh-CN" altLang="en-US" sz="4000" dirty="0">
                <a:latin typeface="Arial" panose="020B0604020202020204" pitchFamily="34" charset="0"/>
                <a:ea typeface="宋体" panose="02010600030101010101" pitchFamily="2" charset="-122"/>
              </a:rPr>
              <a:t>长方形面积</a:t>
            </a:r>
            <a:endParaRPr lang="zh-CN" altLang="en-US" sz="40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" fill="hold"/>
                                        <p:tgtEl>
                                          <p:spTgt spid="6151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 bldLvl="0" animBg="1"/>
      <p:bldP spid="3" grpId="1" animBg="1"/>
      <p:bldP spid="4" grpId="0"/>
      <p:bldP spid="4" grpId="1"/>
      <p:bldP spid="5" grpId="0" bldLvl="0" animBg="1"/>
      <p:bldP spid="5" grpId="1" animBg="1"/>
      <p:bldP spid="615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标题 1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endParaRPr lang="zh-CN" altLang="en-US"/>
          </a:p>
        </p:txBody>
      </p:sp>
      <p:pic>
        <p:nvPicPr>
          <p:cNvPr id="8194" name="内容占位符 3" descr="88db10797fd5360cba1adb86"/>
          <p:cNvPicPr>
            <a:picLocks noGrp="1"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43815" y="-17145"/>
            <a:ext cx="12161520" cy="6903720"/>
          </a:xfrm>
        </p:spPr>
      </p:pic>
      <p:sp>
        <p:nvSpPr>
          <p:cNvPr id="5" name="文本框 4"/>
          <p:cNvSpPr txBox="1"/>
          <p:nvPr/>
        </p:nvSpPr>
        <p:spPr>
          <a:xfrm>
            <a:off x="1217613" y="514352"/>
            <a:ext cx="7356475" cy="707886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000" b="1" dirty="0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侧面积</a:t>
            </a:r>
            <a:r>
              <a:rPr lang="en-US" altLang="zh-CN" sz="4000" b="1" dirty="0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=</a:t>
            </a:r>
            <a:r>
              <a:rPr lang="zh-CN" altLang="en-US" sz="4000" b="1" dirty="0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底面圆的周长×高</a:t>
            </a:r>
            <a:endParaRPr lang="zh-CN" altLang="en-US" sz="4000" b="1" dirty="0">
              <a:solidFill>
                <a:srgbClr val="FFFF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218365" y="1079500"/>
            <a:ext cx="2624137" cy="1015663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6000" b="1">
                <a:solidFill>
                  <a:srgbClr val="FFC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S</a:t>
            </a:r>
            <a:r>
              <a:rPr lang="zh-CN" altLang="en-US" sz="3600" b="1">
                <a:solidFill>
                  <a:srgbClr val="FFC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侧</a:t>
            </a:r>
            <a:r>
              <a:rPr lang="en-US" altLang="zh-CN" sz="3600" b="1">
                <a:solidFill>
                  <a:srgbClr val="FFC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=</a:t>
            </a:r>
            <a:r>
              <a:rPr lang="en-US" altLang="zh-CN" sz="4800" b="1">
                <a:solidFill>
                  <a:srgbClr val="FFC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Ch</a:t>
            </a:r>
            <a:endParaRPr lang="en-US" altLang="zh-CN" sz="4800" b="1">
              <a:solidFill>
                <a:srgbClr val="FFC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6" grpId="0"/>
      <p:bldP spid="6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标题 1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zh-CN" altLang="en-US" dirty="0"/>
              <a:t>我会算</a:t>
            </a:r>
            <a:endParaRPr lang="zh-CN" altLang="en-US" dirty="0"/>
          </a:p>
        </p:txBody>
      </p:sp>
      <p:sp>
        <p:nvSpPr>
          <p:cNvPr id="9219" name="内容占位符 2"/>
          <p:cNvSpPr>
            <a:spLocks noGrp="1"/>
          </p:cNvSpPr>
          <p:nvPr>
            <p:ph idx="1"/>
          </p:nvPr>
        </p:nvSpPr>
        <p:spPr/>
        <p:txBody>
          <a:bodyPr anchor="t"/>
          <a:lstStyle/>
          <a:p>
            <a:endParaRPr lang="zh-CN" altLang="en-US" dirty="0"/>
          </a:p>
          <a:p>
            <a:endParaRPr lang="zh-CN" altLang="en-US" sz="3600" dirty="0"/>
          </a:p>
          <a:p>
            <a:r>
              <a:rPr lang="zh-CN" altLang="en-US" sz="4000" dirty="0"/>
              <a:t>圆柱体的底面直径是</a:t>
            </a:r>
            <a:r>
              <a:rPr lang="en-US" altLang="zh-CN" sz="4000" dirty="0"/>
              <a:t>8dm</a:t>
            </a:r>
            <a:r>
              <a:rPr lang="zh-CN" altLang="en-US" sz="4000" dirty="0"/>
              <a:t>，高是直径的</a:t>
            </a:r>
            <a:r>
              <a:rPr lang="zh-CN" altLang="en-US" sz="4000" dirty="0">
                <a:latin typeface="Arial" panose="020B0604020202020204" pitchFamily="34" charset="0"/>
                <a:cs typeface="Arial" panose="020B0604020202020204" pitchFamily="34" charset="0"/>
              </a:rPr>
              <a:t>¾</a:t>
            </a:r>
            <a:r>
              <a:rPr lang="en-US" altLang="zh-CN" sz="4000" dirty="0"/>
              <a:t>,</a:t>
            </a:r>
            <a:r>
              <a:rPr lang="zh-CN" altLang="en-US" sz="4000" dirty="0"/>
              <a:t>求圆柱侧面积。</a:t>
            </a:r>
            <a:endParaRPr lang="zh-CN" altLang="en-US" sz="4000" dirty="0"/>
          </a:p>
          <a:p>
            <a:endParaRPr lang="zh-CN" altLang="en-US" sz="4000" dirty="0"/>
          </a:p>
          <a:p>
            <a:r>
              <a:rPr lang="zh-CN" altLang="en-US" sz="4000" dirty="0"/>
              <a:t>李师傅要用铁皮制作</a:t>
            </a:r>
            <a:r>
              <a:rPr lang="en-US" altLang="zh-CN" sz="4000" dirty="0"/>
              <a:t>10</a:t>
            </a:r>
            <a:r>
              <a:rPr lang="zh-CN" altLang="en-US" sz="4000" dirty="0"/>
              <a:t>节底面半径是</a:t>
            </a:r>
            <a:r>
              <a:rPr lang="en-US" altLang="zh-CN" sz="4000" dirty="0"/>
              <a:t>3dm,</a:t>
            </a:r>
            <a:r>
              <a:rPr lang="zh-CN" altLang="en-US" sz="4000" dirty="0"/>
              <a:t>高是</a:t>
            </a:r>
            <a:r>
              <a:rPr lang="en-US" altLang="zh-CN" sz="4000" dirty="0"/>
              <a:t>6m</a:t>
            </a:r>
            <a:r>
              <a:rPr lang="zh-CN" altLang="en-US" sz="4000" dirty="0"/>
              <a:t>的通风管，大约需要铁皮多少平方米？</a:t>
            </a:r>
            <a:endParaRPr lang="zh-CN" altLang="en-US" sz="40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1" name="图片 6" descr="10453501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" y="0"/>
            <a:ext cx="12173585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42" name="标题 1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endParaRPr lang="zh-CN" altLang="en-US" dirty="0"/>
          </a:p>
        </p:txBody>
      </p:sp>
      <p:sp>
        <p:nvSpPr>
          <p:cNvPr id="10243" name="内容占位符 2"/>
          <p:cNvSpPr>
            <a:spLocks noGrp="1"/>
          </p:cNvSpPr>
          <p:nvPr>
            <p:ph idx="1"/>
          </p:nvPr>
        </p:nvSpPr>
        <p:spPr>
          <a:xfrm>
            <a:off x="838200" y="1816100"/>
            <a:ext cx="10515600" cy="4351338"/>
          </a:xfrm>
        </p:spPr>
        <p:txBody>
          <a:bodyPr anchor="t"/>
          <a:lstStyle/>
          <a:p>
            <a:pPr marL="0" indent="0">
              <a:buNone/>
            </a:pPr>
            <a:r>
              <a:rPr lang="zh-CN" altLang="en-US" sz="3200" dirty="0"/>
              <a:t>一个圆柱的侧面积是</a:t>
            </a:r>
            <a:r>
              <a:rPr lang="en-US" altLang="zh-CN" sz="3200" dirty="0"/>
              <a:t>25.12</a:t>
            </a:r>
            <a:r>
              <a:rPr lang="zh-CN" altLang="en-US" sz="3200" dirty="0"/>
              <a:t>平方米，底面直径是</a:t>
            </a:r>
            <a:r>
              <a:rPr lang="en-US" altLang="zh-CN" sz="3200" dirty="0"/>
              <a:t>2</a:t>
            </a:r>
            <a:r>
              <a:rPr lang="zh-CN" altLang="en-US" sz="3200" dirty="0"/>
              <a:t>米，它的高是多少米？</a:t>
            </a:r>
            <a:endParaRPr lang="zh-CN" altLang="en-US" sz="3200" dirty="0"/>
          </a:p>
          <a:p>
            <a:pPr marL="0" indent="0">
              <a:buNone/>
            </a:pPr>
            <a:endParaRPr lang="zh-CN" altLang="en-US" sz="3200" dirty="0"/>
          </a:p>
        </p:txBody>
      </p:sp>
      <p:sp>
        <p:nvSpPr>
          <p:cNvPr id="4" name="文本框 3"/>
          <p:cNvSpPr txBox="1"/>
          <p:nvPr/>
        </p:nvSpPr>
        <p:spPr>
          <a:xfrm>
            <a:off x="2049463" y="3222943"/>
            <a:ext cx="6843712" cy="1200329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000" dirty="0">
                <a:latin typeface="Arial" panose="020B0604020202020204" pitchFamily="34" charset="0"/>
                <a:ea typeface="宋体" panose="02010600030101010101" pitchFamily="2" charset="-122"/>
              </a:rPr>
              <a:t>思考：</a:t>
            </a:r>
            <a:r>
              <a:rPr lang="en-US" altLang="zh-CN" sz="4000" b="1" dirty="0">
                <a:latin typeface="Arial" panose="020B0604020202020204" pitchFamily="34" charset="0"/>
                <a:ea typeface="宋体" panose="02010600030101010101" pitchFamily="2" charset="-122"/>
              </a:rPr>
              <a:t>S</a:t>
            </a:r>
            <a:r>
              <a:rPr lang="zh-CN" altLang="en-US" sz="4000" b="1" dirty="0">
                <a:latin typeface="Arial" panose="020B0604020202020204" pitchFamily="34" charset="0"/>
                <a:ea typeface="宋体" panose="02010600030101010101" pitchFamily="2" charset="-122"/>
              </a:rPr>
              <a:t>侧</a:t>
            </a:r>
            <a:r>
              <a:rPr lang="en-US" altLang="zh-CN" sz="4000" b="1" dirty="0">
                <a:latin typeface="Arial" panose="020B0604020202020204" pitchFamily="34" charset="0"/>
                <a:ea typeface="宋体" panose="02010600030101010101" pitchFamily="2" charset="-122"/>
              </a:rPr>
              <a:t>=C</a:t>
            </a:r>
            <a:r>
              <a:rPr lang="zh-CN" altLang="en-US" sz="4000" b="1" dirty="0">
                <a:latin typeface="Arial" panose="020B0604020202020204" pitchFamily="34" charset="0"/>
                <a:ea typeface="宋体" panose="02010600030101010101" pitchFamily="2" charset="-122"/>
              </a:rPr>
              <a:t>×</a:t>
            </a:r>
            <a:r>
              <a:rPr lang="en-US" altLang="zh-CN" sz="4000" b="1" dirty="0">
                <a:latin typeface="Arial" panose="020B0604020202020204" pitchFamily="34" charset="0"/>
                <a:ea typeface="宋体" panose="02010600030101010101" pitchFamily="2" charset="-122"/>
              </a:rPr>
              <a:t>h      </a:t>
            </a:r>
            <a:r>
              <a:rPr lang="zh-CN" altLang="en-US" sz="4000" b="1" dirty="0">
                <a:latin typeface="Arial" panose="020B0604020202020204" pitchFamily="34" charset="0"/>
                <a:ea typeface="宋体" panose="02010600030101010101" pitchFamily="2" charset="-122"/>
              </a:rPr>
              <a:t>那么</a:t>
            </a:r>
            <a:r>
              <a:rPr lang="en-US" altLang="zh-CN" sz="4000" b="1" dirty="0">
                <a:latin typeface="Arial" panose="020B0604020202020204" pitchFamily="34" charset="0"/>
                <a:ea typeface="宋体" panose="02010600030101010101" pitchFamily="2" charset="-122"/>
              </a:rPr>
              <a:t>h=</a:t>
            </a:r>
            <a:r>
              <a:rPr lang="en-US" altLang="zh-CN" sz="3200" b="1" dirty="0">
                <a:latin typeface="Arial" panose="020B0604020202020204" pitchFamily="34" charset="0"/>
                <a:ea typeface="宋体" panose="02010600030101010101" pitchFamily="2" charset="-122"/>
              </a:rPr>
              <a:t>     </a:t>
            </a:r>
            <a:endParaRPr lang="en-US" altLang="zh-CN" sz="3200" b="1" dirty="0">
              <a:solidFill>
                <a:srgbClr val="FFC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endParaRPr lang="zh-CN" altLang="en-US" sz="32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049464" y="4384042"/>
            <a:ext cx="6910387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4000" dirty="0">
                <a:latin typeface="Arial" panose="020B0604020202020204" pitchFamily="34" charset="0"/>
                <a:ea typeface="宋体" panose="02010600030101010101" pitchFamily="2" charset="-122"/>
              </a:rPr>
              <a:t>C=3.14</a:t>
            </a:r>
            <a:r>
              <a:rPr lang="zh-CN" altLang="en-US" sz="4000" dirty="0">
                <a:latin typeface="Arial" panose="020B0604020202020204" pitchFamily="34" charset="0"/>
                <a:ea typeface="宋体" panose="02010600030101010101" pitchFamily="2" charset="-122"/>
              </a:rPr>
              <a:t>×</a:t>
            </a:r>
            <a:r>
              <a:rPr lang="en-US" altLang="zh-CN" sz="4000" dirty="0">
                <a:latin typeface="Arial" panose="020B0604020202020204" pitchFamily="34" charset="0"/>
                <a:ea typeface="宋体" panose="02010600030101010101" pitchFamily="2" charset="-122"/>
              </a:rPr>
              <a:t>2=6.28</a:t>
            </a:r>
            <a:r>
              <a:rPr lang="zh-CN" altLang="en-US" sz="4000" dirty="0">
                <a:latin typeface="Arial" panose="020B0604020202020204" pitchFamily="34" charset="0"/>
                <a:ea typeface="宋体" panose="02010600030101010101" pitchFamily="2" charset="-122"/>
              </a:rPr>
              <a:t>米</a:t>
            </a:r>
            <a:endParaRPr lang="zh-CN" altLang="en-US" sz="40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163765" y="5497196"/>
            <a:ext cx="6796087" cy="707886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4000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宋体" panose="02010600030101010101" pitchFamily="2" charset="-122"/>
              </a:rPr>
              <a:t>h=S</a:t>
            </a:r>
            <a:r>
              <a:rPr lang="zh-CN" altLang="en-US" sz="3200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宋体" panose="02010600030101010101" pitchFamily="2" charset="-122"/>
              </a:rPr>
              <a:t>侧</a:t>
            </a:r>
            <a:r>
              <a:rPr lang="zh-CN" altLang="en-US" sz="4000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宋体" panose="02010600030101010101" pitchFamily="2" charset="-122"/>
              </a:rPr>
              <a:t>÷</a:t>
            </a:r>
            <a:r>
              <a:rPr lang="en-US" altLang="zh-CN" sz="4000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宋体" panose="02010600030101010101" pitchFamily="2" charset="-122"/>
              </a:rPr>
              <a:t>C=25.12</a:t>
            </a:r>
            <a:r>
              <a:rPr lang="zh-CN" altLang="en-US" sz="4000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宋体" panose="02010600030101010101" pitchFamily="2" charset="-122"/>
              </a:rPr>
              <a:t>÷</a:t>
            </a:r>
            <a:r>
              <a:rPr lang="en-US" altLang="zh-CN" sz="4000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宋体" panose="02010600030101010101" pitchFamily="2" charset="-122"/>
              </a:rPr>
              <a:t>6.28=4</a:t>
            </a:r>
            <a:r>
              <a:rPr lang="zh-CN" altLang="en-US" sz="4000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宋体" panose="02010600030101010101" pitchFamily="2" charset="-122"/>
              </a:rPr>
              <a:t>米</a:t>
            </a:r>
            <a:endParaRPr lang="zh-CN" altLang="en-US" sz="4000" dirty="0">
              <a:solidFill>
                <a:schemeClr val="tx1"/>
              </a:solidFill>
              <a:uFillTx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534402" y="3014345"/>
            <a:ext cx="185229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dirty="0"/>
              <a:t>S</a:t>
            </a:r>
            <a:r>
              <a:rPr lang="zh-CN" altLang="en-US" sz="2800" dirty="0"/>
              <a:t>侧</a:t>
            </a:r>
            <a:r>
              <a:rPr lang="zh-CN" altLang="en-US" sz="3600" dirty="0"/>
              <a:t>÷</a:t>
            </a:r>
            <a:r>
              <a:rPr lang="en-US" altLang="zh-CN" sz="4000" dirty="0"/>
              <a:t>C</a:t>
            </a:r>
            <a:endParaRPr lang="en-US" altLang="zh-CN" sz="4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" fill="hold"/>
                                        <p:tgtEl>
                                          <p:spTgt spid="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" fill="hold"/>
                                        <p:tgtEl>
                                          <p:spTgt spid="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5" name="图片 6" descr="10066618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46990" y="-342900"/>
            <a:ext cx="12240260" cy="75438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 anchor="t"/>
          <a:lstStyle/>
          <a:p>
            <a:r>
              <a:rPr lang="zh-CN" altLang="en-US" sz="3200"/>
              <a:t>制作一节烟囱所用材料面积是</a:t>
            </a:r>
            <a:r>
              <a:rPr lang="en-US" altLang="zh-CN" sz="3200"/>
              <a:t>94.2</a:t>
            </a:r>
            <a:r>
              <a:rPr lang="zh-CN" altLang="en-US" sz="3200"/>
              <a:t>平方分米，高是</a:t>
            </a:r>
            <a:r>
              <a:rPr lang="en-US" altLang="zh-CN" sz="3200"/>
              <a:t>1.5</a:t>
            </a:r>
            <a:r>
              <a:rPr lang="zh-CN" altLang="en-US" sz="3200"/>
              <a:t>米，这个圆柱的底面半径是多少分米？</a:t>
            </a:r>
            <a:endParaRPr lang="zh-CN" altLang="en-US" sz="3200"/>
          </a:p>
          <a:p>
            <a:r>
              <a:rPr lang="en-US" altLang="zh-CN" b="1">
                <a:sym typeface="宋体" panose="02010600030101010101" pitchFamily="2" charset="-122"/>
              </a:rPr>
              <a:t>    </a:t>
            </a:r>
            <a:endParaRPr lang="en-US" altLang="zh-CN" b="1">
              <a:solidFill>
                <a:srgbClr val="FFC000"/>
              </a:solidFill>
            </a:endParaRPr>
          </a:p>
          <a:p>
            <a:endParaRPr lang="zh-CN" altLang="en-US"/>
          </a:p>
          <a:p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167132" y="2814322"/>
            <a:ext cx="6265545" cy="10763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20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思考：</a:t>
            </a:r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S</a:t>
            </a: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侧</a:t>
            </a:r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=C</a:t>
            </a: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×</a:t>
            </a:r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h       </a:t>
            </a:r>
            <a:endParaRPr lang="zh-CN" altLang="en-US" sz="3200" b="1"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  <a:p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               </a:t>
            </a:r>
            <a:endParaRPr lang="zh-CN" altLang="en-US" sz="3200" b="1"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351917" y="3412492"/>
            <a:ext cx="698182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200">
                <a:latin typeface="Arial" panose="020B0604020202020204" pitchFamily="34" charset="0"/>
                <a:ea typeface="宋体" panose="02010600030101010101" pitchFamily="2" charset="-122"/>
              </a:rPr>
              <a:t>侧面积÷高</a:t>
            </a:r>
            <a:r>
              <a:rPr lang="en-US" altLang="zh-CN" sz="3200">
                <a:latin typeface="Arial" panose="020B0604020202020204" pitchFamily="34" charset="0"/>
                <a:ea typeface="宋体" panose="02010600030101010101" pitchFamily="2" charset="-122"/>
              </a:rPr>
              <a:t>=</a:t>
            </a:r>
            <a:r>
              <a:rPr lang="zh-CN" altLang="en-US" sz="3200">
                <a:latin typeface="Arial" panose="020B0604020202020204" pitchFamily="34" charset="0"/>
                <a:ea typeface="宋体" panose="02010600030101010101" pitchFamily="2" charset="-122"/>
              </a:rPr>
              <a:t>底面圆的周长        </a:t>
            </a:r>
            <a:endParaRPr lang="zh-CN" altLang="en-US" sz="32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979930" y="5102227"/>
            <a:ext cx="8362951" cy="707886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4000">
                <a:latin typeface="Arial" panose="020B0604020202020204" pitchFamily="34" charset="0"/>
                <a:ea typeface="宋体" panose="02010600030101010101" pitchFamily="2" charset="-122"/>
              </a:rPr>
              <a:t>r=c</a:t>
            </a:r>
            <a:r>
              <a:rPr lang="zh-CN" altLang="en-US" sz="4000">
                <a:latin typeface="Arial" panose="020B0604020202020204" pitchFamily="34" charset="0"/>
                <a:ea typeface="宋体" panose="02010600030101010101" pitchFamily="2" charset="-122"/>
              </a:rPr>
              <a:t>÷</a:t>
            </a:r>
            <a:r>
              <a:rPr lang="en-US" altLang="zh-CN" sz="4000">
                <a:latin typeface="Arial" panose="020B0604020202020204" pitchFamily="34" charset="0"/>
                <a:ea typeface="宋体" panose="02010600030101010101" pitchFamily="2" charset="-122"/>
              </a:rPr>
              <a:t>π</a:t>
            </a:r>
            <a:r>
              <a:rPr lang="zh-CN" altLang="en-US" sz="4000">
                <a:latin typeface="Arial" panose="020B0604020202020204" pitchFamily="34" charset="0"/>
                <a:ea typeface="宋体" panose="02010600030101010101" pitchFamily="2" charset="-122"/>
              </a:rPr>
              <a:t>÷</a:t>
            </a:r>
            <a:r>
              <a:rPr lang="en-US" altLang="zh-CN" sz="4000">
                <a:latin typeface="Arial" panose="020B0604020202020204" pitchFamily="34" charset="0"/>
                <a:ea typeface="宋体" panose="02010600030101010101" pitchFamily="2" charset="-122"/>
              </a:rPr>
              <a:t>2=6.28</a:t>
            </a:r>
            <a:r>
              <a:rPr lang="zh-CN" altLang="en-US" sz="4000">
                <a:latin typeface="Arial" panose="020B0604020202020204" pitchFamily="34" charset="0"/>
                <a:ea typeface="宋体" panose="02010600030101010101" pitchFamily="2" charset="-122"/>
              </a:rPr>
              <a:t>÷</a:t>
            </a:r>
            <a:r>
              <a:rPr lang="en-US" altLang="zh-CN" sz="4000">
                <a:latin typeface="Arial" panose="020B0604020202020204" pitchFamily="34" charset="0"/>
                <a:ea typeface="宋体" panose="02010600030101010101" pitchFamily="2" charset="-122"/>
              </a:rPr>
              <a:t>3.14</a:t>
            </a:r>
            <a:r>
              <a:rPr lang="zh-CN" altLang="en-US" sz="4000">
                <a:latin typeface="Arial" panose="020B0604020202020204" pitchFamily="34" charset="0"/>
                <a:ea typeface="宋体" panose="02010600030101010101" pitchFamily="2" charset="-122"/>
              </a:rPr>
              <a:t>÷</a:t>
            </a:r>
            <a:r>
              <a:rPr lang="en-US" altLang="zh-CN" sz="4000">
                <a:latin typeface="Arial" panose="020B0604020202020204" pitchFamily="34" charset="0"/>
                <a:ea typeface="宋体" panose="02010600030101010101" pitchFamily="2" charset="-122"/>
              </a:rPr>
              <a:t>2=1</a:t>
            </a:r>
            <a:r>
              <a:rPr lang="zh-CN" altLang="en-US" sz="4000">
                <a:latin typeface="Arial" panose="020B0604020202020204" pitchFamily="34" charset="0"/>
                <a:ea typeface="宋体" panose="02010600030101010101" pitchFamily="2" charset="-122"/>
              </a:rPr>
              <a:t>分米</a:t>
            </a:r>
            <a:endParaRPr lang="zh-CN" altLang="en-US" sz="40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974216" y="4244340"/>
            <a:ext cx="696023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94.2</a:t>
            </a:r>
            <a:r>
              <a:rPr lang="zh-CN" altLang="en-US" sz="360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÷</a:t>
            </a:r>
            <a:r>
              <a:rPr lang="en-US" altLang="zh-CN" sz="360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15=6.28</a:t>
            </a:r>
            <a:r>
              <a:rPr lang="zh-CN" altLang="en-US" sz="360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分米</a:t>
            </a:r>
            <a:endParaRPr lang="zh-CN" altLang="en-US" sz="3600">
              <a:latin typeface="Arial" panose="020B0604020202020204" pitchFamily="34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432677" y="3289302"/>
            <a:ext cx="335470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/>
              <a:t>1.5</a:t>
            </a:r>
            <a:r>
              <a:rPr lang="zh-CN" altLang="en-US" sz="4000"/>
              <a:t>米</a:t>
            </a:r>
            <a:r>
              <a:rPr lang="en-US" altLang="zh-CN" sz="4000"/>
              <a:t>=15</a:t>
            </a:r>
            <a:r>
              <a:rPr lang="zh-CN" altLang="en-US" sz="4000"/>
              <a:t>分米</a:t>
            </a:r>
            <a:endParaRPr lang="zh-CN" altLang="en-US" sz="40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" fill="hold"/>
                                        <p:tgtEl>
                                          <p:spTgt spid="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" fill="hold"/>
                                        <p:tgtEl>
                                          <p:spTgt spid="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" fill="hold"/>
                                        <p:tgtEl>
                                          <p:spTgt spid="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7" dur="1" fill="hold"/>
                                        <p:tgtEl>
                                          <p:spTgt spid="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4" grpId="0"/>
      <p:bldP spid="5" grpId="0"/>
      <p:bldP spid="6" grpId="0"/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d8039c912a4ca4de8fffb9090ae26dec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-38736" y="-126365"/>
            <a:ext cx="12335511" cy="7111365"/>
          </a:xfrm>
          <a:prstGeom prst="rect">
            <a:avLst/>
          </a:prstGeom>
        </p:spPr>
      </p:pic>
      <p:sp>
        <p:nvSpPr>
          <p:cNvPr id="12289" name="标题 1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zh-CN" altLang="en-US"/>
              <a:t>挑战自我</a:t>
            </a:r>
            <a:endParaRPr lang="zh-CN" altLang="en-US"/>
          </a:p>
        </p:txBody>
      </p:sp>
      <p:sp>
        <p:nvSpPr>
          <p:cNvPr id="12290" name="内容占位符 2"/>
          <p:cNvSpPr>
            <a:spLocks noGrp="1"/>
          </p:cNvSpPr>
          <p:nvPr>
            <p:ph idx="1"/>
          </p:nvPr>
        </p:nvSpPr>
        <p:spPr/>
        <p:txBody>
          <a:bodyPr anchor="t"/>
          <a:lstStyle/>
          <a:p>
            <a:r>
              <a:rPr lang="zh-CN" altLang="en-US" sz="3600" dirty="0"/>
              <a:t>一个圆柱形饮料瓶高</a:t>
            </a:r>
            <a:r>
              <a:rPr lang="en-US" altLang="zh-CN" sz="3600" dirty="0"/>
              <a:t>12.56</a:t>
            </a:r>
            <a:r>
              <a:rPr lang="zh-CN" altLang="en-US" sz="3600" dirty="0"/>
              <a:t>厘米，小明沿一条高将圆柱侧面展开后，发现侧面是一个正方形，这个圆柱形饮料的侧面积是多少？底面半径是多少？</a:t>
            </a:r>
            <a:endParaRPr lang="zh-CN" altLang="en-US" sz="3600" dirty="0"/>
          </a:p>
        </p:txBody>
      </p:sp>
      <p:sp>
        <p:nvSpPr>
          <p:cNvPr id="3" name="文本框 2"/>
          <p:cNvSpPr txBox="1"/>
          <p:nvPr/>
        </p:nvSpPr>
        <p:spPr>
          <a:xfrm>
            <a:off x="928689" y="3416936"/>
            <a:ext cx="7646987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3200">
                <a:latin typeface="Arial" panose="020B0604020202020204" pitchFamily="34" charset="0"/>
                <a:ea typeface="宋体" panose="02010600030101010101" pitchFamily="2" charset="-122"/>
              </a:rPr>
              <a:t>S</a:t>
            </a:r>
            <a:r>
              <a:rPr lang="zh-CN" altLang="en-US" sz="3200">
                <a:latin typeface="Arial" panose="020B0604020202020204" pitchFamily="34" charset="0"/>
                <a:ea typeface="宋体" panose="02010600030101010101" pitchFamily="2" charset="-122"/>
              </a:rPr>
              <a:t>侧</a:t>
            </a:r>
            <a:r>
              <a:rPr lang="en-US" altLang="zh-CN" sz="3200">
                <a:latin typeface="Arial" panose="020B0604020202020204" pitchFamily="34" charset="0"/>
                <a:ea typeface="宋体" panose="02010600030101010101" pitchFamily="2" charset="-122"/>
              </a:rPr>
              <a:t>=S</a:t>
            </a:r>
            <a:r>
              <a:rPr lang="zh-CN" altLang="en-US" sz="3200">
                <a:latin typeface="Arial" panose="020B0604020202020204" pitchFamily="34" charset="0"/>
                <a:ea typeface="宋体" panose="02010600030101010101" pitchFamily="2" charset="-122"/>
              </a:rPr>
              <a:t>正</a:t>
            </a:r>
            <a:r>
              <a:rPr lang="en-US" altLang="zh-CN" sz="3200">
                <a:latin typeface="Arial" panose="020B0604020202020204" pitchFamily="34" charset="0"/>
                <a:ea typeface="宋体" panose="02010600030101010101" pitchFamily="2" charset="-122"/>
              </a:rPr>
              <a:t>=12.56</a:t>
            </a:r>
            <a:r>
              <a:rPr lang="zh-CN" altLang="en-US" sz="3200">
                <a:latin typeface="Arial" panose="020B0604020202020204" pitchFamily="34" charset="0"/>
                <a:ea typeface="宋体" panose="02010600030101010101" pitchFamily="2" charset="-122"/>
              </a:rPr>
              <a:t>×</a:t>
            </a:r>
            <a:r>
              <a:rPr lang="en-US" altLang="zh-CN" sz="3200">
                <a:latin typeface="Arial" panose="020B0604020202020204" pitchFamily="34" charset="0"/>
                <a:ea typeface="宋体" panose="02010600030101010101" pitchFamily="2" charset="-122"/>
              </a:rPr>
              <a:t>12.56</a:t>
            </a:r>
            <a:endParaRPr lang="en-US" altLang="zh-CN" sz="32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009142" y="4000501"/>
            <a:ext cx="1806575" cy="5232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800">
                <a:latin typeface="Arial" panose="020B0604020202020204" pitchFamily="34" charset="0"/>
                <a:ea typeface="宋体" panose="02010600030101010101" pitchFamily="2" charset="-122"/>
              </a:rPr>
              <a:t>圆柱的高</a:t>
            </a:r>
            <a:endParaRPr lang="zh-CN" altLang="en-US" sz="28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424681" y="4095116"/>
            <a:ext cx="2816225" cy="5847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200">
                <a:latin typeface="Arial" panose="020B0604020202020204" pitchFamily="34" charset="0"/>
                <a:ea typeface="宋体" panose="02010600030101010101" pitchFamily="2" charset="-122"/>
              </a:rPr>
              <a:t>底面圆的周长</a:t>
            </a:r>
            <a:endParaRPr lang="zh-CN" altLang="en-US" sz="32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47981" y="4983481"/>
            <a:ext cx="7732395" cy="646331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3600">
                <a:latin typeface="Arial" panose="020B0604020202020204" pitchFamily="34" charset="0"/>
                <a:ea typeface="宋体" panose="02010600030101010101" pitchFamily="2" charset="-122"/>
              </a:rPr>
              <a:t>r=c</a:t>
            </a:r>
            <a:r>
              <a:rPr lang="zh-CN" altLang="en-US" sz="3600">
                <a:latin typeface="Arial" panose="020B0604020202020204" pitchFamily="34" charset="0"/>
                <a:ea typeface="宋体" panose="02010600030101010101" pitchFamily="2" charset="-122"/>
              </a:rPr>
              <a:t>÷</a:t>
            </a:r>
            <a:r>
              <a:rPr lang="en-US" altLang="zh-CN" sz="3600">
                <a:latin typeface="Arial" panose="020B0604020202020204" pitchFamily="34" charset="0"/>
                <a:ea typeface="宋体" panose="02010600030101010101" pitchFamily="2" charset="-122"/>
              </a:rPr>
              <a:t>π</a:t>
            </a:r>
            <a:r>
              <a:rPr lang="zh-CN" altLang="en-US" sz="3600">
                <a:latin typeface="Arial" panose="020B0604020202020204" pitchFamily="34" charset="0"/>
                <a:ea typeface="宋体" panose="02010600030101010101" pitchFamily="2" charset="-122"/>
              </a:rPr>
              <a:t>÷</a:t>
            </a:r>
            <a:r>
              <a:rPr lang="en-US" altLang="zh-CN" sz="3600">
                <a:latin typeface="Arial" panose="020B0604020202020204" pitchFamily="34" charset="0"/>
                <a:ea typeface="宋体" panose="02010600030101010101" pitchFamily="2" charset="-122"/>
              </a:rPr>
              <a:t>2=12.56</a:t>
            </a:r>
            <a:r>
              <a:rPr lang="zh-CN" altLang="en-US" sz="3600">
                <a:latin typeface="Arial" panose="020B0604020202020204" pitchFamily="34" charset="0"/>
                <a:ea typeface="宋体" panose="02010600030101010101" pitchFamily="2" charset="-122"/>
              </a:rPr>
              <a:t>÷</a:t>
            </a:r>
            <a:r>
              <a:rPr lang="en-US" altLang="zh-CN" sz="3600">
                <a:latin typeface="Arial" panose="020B0604020202020204" pitchFamily="34" charset="0"/>
                <a:ea typeface="宋体" panose="02010600030101010101" pitchFamily="2" charset="-122"/>
              </a:rPr>
              <a:t>3.14</a:t>
            </a:r>
            <a:r>
              <a:rPr lang="zh-CN" altLang="en-US" sz="3600">
                <a:latin typeface="Arial" panose="020B0604020202020204" pitchFamily="34" charset="0"/>
                <a:ea typeface="宋体" panose="02010600030101010101" pitchFamily="2" charset="-122"/>
              </a:rPr>
              <a:t>÷</a:t>
            </a:r>
            <a:r>
              <a:rPr lang="en-US" altLang="zh-CN" sz="3600">
                <a:latin typeface="Arial" panose="020B0604020202020204" pitchFamily="34" charset="0"/>
                <a:ea typeface="宋体" panose="02010600030101010101" pitchFamily="2" charset="-122"/>
              </a:rPr>
              <a:t>2=2</a:t>
            </a:r>
            <a:r>
              <a:rPr lang="zh-CN" altLang="en-US" sz="3600">
                <a:latin typeface="Arial" panose="020B0604020202020204" pitchFamily="34" charset="0"/>
                <a:ea typeface="宋体" panose="02010600030101010101" pitchFamily="2" charset="-122"/>
              </a:rPr>
              <a:t>厘米</a:t>
            </a:r>
            <a:endParaRPr lang="zh-CN" altLang="en-US" sz="36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113146" y="3355341"/>
            <a:ext cx="34874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/>
              <a:t>157.7536cm²</a:t>
            </a:r>
            <a:endParaRPr lang="en-US" altLang="zh-CN" sz="36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" fill="hold"/>
                                        <p:tgtEl>
                                          <p:spTgt spid="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" fill="hold"/>
                                        <p:tgtEl>
                                          <p:spTgt spid="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6" grpId="0"/>
      <p:bldP spid="2" grpId="0"/>
    </p:bldLst>
  </p:timing>
</p:sld>
</file>

<file path=ppt/tags/tag1.xml><?xml version="1.0" encoding="utf-8"?>
<p:tagLst xmlns:p="http://schemas.openxmlformats.org/presentationml/2006/main">
  <p:tag name="KSO_WM_DOC_GUID" val="{be54a5b4-117f-4b84-99bb-dc201b65fe53}"/>
  <p:tag name="KSO_WPP_MARK_KEY" val="3cf10c82-1bcc-43e7-ad73-6178f51f0bca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780</Words>
  <Application>WPS 演示</Application>
  <PresentationFormat>自定义</PresentationFormat>
  <Paragraphs>104</Paragraphs>
  <Slides>11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0" baseType="lpstr">
      <vt:lpstr>Arial</vt:lpstr>
      <vt:lpstr>宋体</vt:lpstr>
      <vt:lpstr>Wingdings</vt:lpstr>
      <vt:lpstr>微软雅黑</vt:lpstr>
      <vt:lpstr>Arial</vt:lpstr>
      <vt:lpstr>Calibri</vt:lpstr>
      <vt:lpstr>Arial Unicode MS</vt:lpstr>
      <vt:lpstr>第一PPT模板网-WWW.1PPT.COM</vt:lpstr>
      <vt:lpstr>Equation.KSEE3</vt:lpstr>
      <vt:lpstr>圆柱和圆柱的侧面积</vt:lpstr>
      <vt:lpstr>PowerPoint 演示文稿</vt:lpstr>
      <vt:lpstr>PowerPoint 演示文稿</vt:lpstr>
      <vt:lpstr>圆柱的侧面积求法</vt:lpstr>
      <vt:lpstr>PowerPoint 演示文稿</vt:lpstr>
      <vt:lpstr>我会算</vt:lpstr>
      <vt:lpstr>PowerPoint 演示文稿</vt:lpstr>
      <vt:lpstr>PowerPoint 演示文稿</vt:lpstr>
      <vt:lpstr>挑战自我</vt:lpstr>
      <vt:lpstr>动脑想一想</vt:lpstr>
      <vt:lpstr>课堂小结</vt:lpstr>
    </vt:vector>
  </TitlesOfParts>
  <Company>第一PPT模板网-WWW.1PPT.COM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圆柱和圆柱的侧面积</dc:title>
  <dc:creator>第一PPT模板网-WWW.1PPT.COM</dc:creator>
  <cp:lastModifiedBy>小树</cp:lastModifiedBy>
  <cp:revision>14</cp:revision>
  <dcterms:created xsi:type="dcterms:W3CDTF">2019-03-19T08:14:00Z</dcterms:created>
  <dcterms:modified xsi:type="dcterms:W3CDTF">2023-02-14T05:03:01Z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A69773E1EA504AD688D7AD029AC3254A</vt:lpwstr>
  </property>
</Properties>
</file>