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7ECB7-C7A1-4C56-8D23-DFB1A4DB2A0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1CCCF-EBDC-47F6-86F8-6EE60A6811A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3079BE-93C7-44D5-974C-30CC0A863FB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F284E-5F34-42BD-882D-7E04E4F2973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3011E-1928-4D0B-AAD7-B72A120FBBA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FA754-70BE-4BA5-80DE-8CBD9D04BFA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A5442-8A85-4E3E-9AE4-3732FE768F2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2A9AE7-ED14-4F41-B851-C7B033A07DE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914FE-D00D-44B6-9006-DF1F95320F4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29714D-E51D-41E0-BC08-128224EAE86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A81BA5-5141-482D-B968-F911BECCBE0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fld id="{973811F0-DD03-4631-81D8-175F606FA89D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412776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  <p:sp>
        <p:nvSpPr>
          <p:cNvPr id="2051" name="Line 10"/>
          <p:cNvSpPr>
            <a:spLocks noChangeShapeType="1"/>
          </p:cNvSpPr>
          <p:nvPr/>
        </p:nvSpPr>
        <p:spPr bwMode="auto">
          <a:xfrm flipV="1">
            <a:off x="2251075" y="2092226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9"/>
          <p:cNvSpPr/>
          <p:nvPr/>
        </p:nvSpPr>
        <p:spPr>
          <a:xfrm>
            <a:off x="101600" y="1485801"/>
            <a:ext cx="5486400" cy="661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四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单元    </a:t>
            </a:r>
            <a:r>
              <a:rPr lang="zh-CN" altLang="en-US" sz="35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圆 柱 和 圆 锥</a:t>
            </a:r>
            <a:endParaRPr lang="zh-CN" altLang="en-US" sz="35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1691680" y="3303806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-21856" y="3231206"/>
            <a:ext cx="91658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圆 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柱 的 体 积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250825" y="466725"/>
            <a:ext cx="86423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圆柱形橙汁罐的底面直径为</a:t>
            </a:r>
            <a:r>
              <a:rPr lang="en-US" altLang="zh-CN" sz="4000" b="1">
                <a:latin typeface="Times New Roman" panose="02020603050405020304" pitchFamily="18" charset="0"/>
              </a:rPr>
              <a:t>6</a:t>
            </a:r>
            <a:r>
              <a:rPr lang="zh-CN" altLang="en-US" sz="4000" b="1">
                <a:latin typeface="宋体" panose="02010600030101010101" pitchFamily="2" charset="-122"/>
              </a:rPr>
              <a:t>厘米，高为</a:t>
            </a:r>
            <a:r>
              <a:rPr lang="en-US" altLang="zh-CN" sz="4000" b="1">
                <a:latin typeface="Times New Roman" panose="02020603050405020304" pitchFamily="18" charset="0"/>
              </a:rPr>
              <a:t>11</a:t>
            </a:r>
            <a:r>
              <a:rPr lang="zh-CN" altLang="en-US" sz="4000" b="1">
                <a:latin typeface="宋体" panose="02010600030101010101" pitchFamily="2" charset="-122"/>
              </a:rPr>
              <a:t>厘米。体积是多少？如图，一只箱子刚好能装</a:t>
            </a:r>
            <a:r>
              <a:rPr lang="en-US" altLang="zh-CN" sz="4000" b="1">
                <a:latin typeface="Times New Roman" panose="02020603050405020304" pitchFamily="18" charset="0"/>
              </a:rPr>
              <a:t>24</a:t>
            </a:r>
            <a:r>
              <a:rPr lang="zh-CN" altLang="en-US" sz="4000" b="1">
                <a:latin typeface="宋体" panose="02010600030101010101" pitchFamily="2" charset="-122"/>
              </a:rPr>
              <a:t>罐橙汁，这只箱子的长、宽、高各是多少厘米？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11267" name="Line 9"/>
          <p:cNvSpPr>
            <a:spLocks noChangeShapeType="1"/>
          </p:cNvSpPr>
          <p:nvPr/>
        </p:nvSpPr>
        <p:spPr bwMode="auto">
          <a:xfrm>
            <a:off x="5148263" y="3136900"/>
            <a:ext cx="31686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68" name="Group 22"/>
          <p:cNvGrpSpPr/>
          <p:nvPr/>
        </p:nvGrpSpPr>
        <p:grpSpPr bwMode="auto">
          <a:xfrm>
            <a:off x="5219700" y="3136900"/>
            <a:ext cx="3025775" cy="215900"/>
            <a:chOff x="3515" y="2160"/>
            <a:chExt cx="1906" cy="136"/>
          </a:xfrm>
        </p:grpSpPr>
        <p:sp>
          <p:nvSpPr>
            <p:cNvPr id="11301" name="Oval 11"/>
            <p:cNvSpPr>
              <a:spLocks noChangeArrowheads="1"/>
            </p:cNvSpPr>
            <p:nvPr/>
          </p:nvSpPr>
          <p:spPr bwMode="auto">
            <a:xfrm>
              <a:off x="3515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302" name="Oval 12"/>
            <p:cNvSpPr>
              <a:spLocks noChangeArrowheads="1"/>
            </p:cNvSpPr>
            <p:nvPr/>
          </p:nvSpPr>
          <p:spPr bwMode="auto">
            <a:xfrm>
              <a:off x="3832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303" name="Oval 13"/>
            <p:cNvSpPr>
              <a:spLocks noChangeArrowheads="1"/>
            </p:cNvSpPr>
            <p:nvPr/>
          </p:nvSpPr>
          <p:spPr bwMode="auto">
            <a:xfrm>
              <a:off x="4150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304" name="Oval 14"/>
            <p:cNvSpPr>
              <a:spLocks noChangeArrowheads="1"/>
            </p:cNvSpPr>
            <p:nvPr/>
          </p:nvSpPr>
          <p:spPr bwMode="auto">
            <a:xfrm>
              <a:off x="4467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305" name="Oval 15"/>
            <p:cNvSpPr>
              <a:spLocks noChangeArrowheads="1"/>
            </p:cNvSpPr>
            <p:nvPr/>
          </p:nvSpPr>
          <p:spPr bwMode="auto">
            <a:xfrm>
              <a:off x="4785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306" name="Oval 16"/>
            <p:cNvSpPr>
              <a:spLocks noChangeArrowheads="1"/>
            </p:cNvSpPr>
            <p:nvPr/>
          </p:nvSpPr>
          <p:spPr bwMode="auto">
            <a:xfrm>
              <a:off x="5103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11269" name="Line 19"/>
          <p:cNvSpPr>
            <a:spLocks noChangeShapeType="1"/>
          </p:cNvSpPr>
          <p:nvPr/>
        </p:nvSpPr>
        <p:spPr bwMode="auto">
          <a:xfrm>
            <a:off x="8316913" y="3136900"/>
            <a:ext cx="358775" cy="9366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5508625" y="4073525"/>
            <a:ext cx="3168650" cy="5048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271" name="Line 6"/>
          <p:cNvSpPr>
            <a:spLocks noChangeShapeType="1"/>
          </p:cNvSpPr>
          <p:nvPr/>
        </p:nvSpPr>
        <p:spPr bwMode="auto">
          <a:xfrm>
            <a:off x="5148263" y="3136900"/>
            <a:ext cx="360362" cy="9366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Line 18"/>
          <p:cNvSpPr>
            <a:spLocks noChangeShapeType="1"/>
          </p:cNvSpPr>
          <p:nvPr/>
        </p:nvSpPr>
        <p:spPr bwMode="auto">
          <a:xfrm>
            <a:off x="5148263" y="3641725"/>
            <a:ext cx="360362" cy="9350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Line 20"/>
          <p:cNvSpPr>
            <a:spLocks noChangeShapeType="1"/>
          </p:cNvSpPr>
          <p:nvPr/>
        </p:nvSpPr>
        <p:spPr bwMode="auto">
          <a:xfrm>
            <a:off x="5148263" y="3136900"/>
            <a:ext cx="0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74" name="Group 23"/>
          <p:cNvGrpSpPr/>
          <p:nvPr/>
        </p:nvGrpSpPr>
        <p:grpSpPr bwMode="auto">
          <a:xfrm>
            <a:off x="5292725" y="3352800"/>
            <a:ext cx="3025775" cy="215900"/>
            <a:chOff x="3515" y="2160"/>
            <a:chExt cx="1906" cy="136"/>
          </a:xfrm>
        </p:grpSpPr>
        <p:sp>
          <p:nvSpPr>
            <p:cNvPr id="11295" name="Oval 24"/>
            <p:cNvSpPr>
              <a:spLocks noChangeArrowheads="1"/>
            </p:cNvSpPr>
            <p:nvPr/>
          </p:nvSpPr>
          <p:spPr bwMode="auto">
            <a:xfrm>
              <a:off x="3515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96" name="Oval 25"/>
            <p:cNvSpPr>
              <a:spLocks noChangeArrowheads="1"/>
            </p:cNvSpPr>
            <p:nvPr/>
          </p:nvSpPr>
          <p:spPr bwMode="auto">
            <a:xfrm>
              <a:off x="3832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97" name="Oval 26"/>
            <p:cNvSpPr>
              <a:spLocks noChangeArrowheads="1"/>
            </p:cNvSpPr>
            <p:nvPr/>
          </p:nvSpPr>
          <p:spPr bwMode="auto">
            <a:xfrm>
              <a:off x="4150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98" name="Oval 27"/>
            <p:cNvSpPr>
              <a:spLocks noChangeArrowheads="1"/>
            </p:cNvSpPr>
            <p:nvPr/>
          </p:nvSpPr>
          <p:spPr bwMode="auto">
            <a:xfrm>
              <a:off x="4467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99" name="Oval 28"/>
            <p:cNvSpPr>
              <a:spLocks noChangeArrowheads="1"/>
            </p:cNvSpPr>
            <p:nvPr/>
          </p:nvSpPr>
          <p:spPr bwMode="auto">
            <a:xfrm>
              <a:off x="4785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300" name="Oval 29"/>
            <p:cNvSpPr>
              <a:spLocks noChangeArrowheads="1"/>
            </p:cNvSpPr>
            <p:nvPr/>
          </p:nvSpPr>
          <p:spPr bwMode="auto">
            <a:xfrm>
              <a:off x="5103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11275" name="Group 30"/>
          <p:cNvGrpSpPr/>
          <p:nvPr/>
        </p:nvGrpSpPr>
        <p:grpSpPr bwMode="auto">
          <a:xfrm>
            <a:off x="5364163" y="3568700"/>
            <a:ext cx="3025775" cy="215900"/>
            <a:chOff x="3515" y="2160"/>
            <a:chExt cx="1906" cy="136"/>
          </a:xfrm>
        </p:grpSpPr>
        <p:sp>
          <p:nvSpPr>
            <p:cNvPr id="11289" name="Oval 31"/>
            <p:cNvSpPr>
              <a:spLocks noChangeArrowheads="1"/>
            </p:cNvSpPr>
            <p:nvPr/>
          </p:nvSpPr>
          <p:spPr bwMode="auto">
            <a:xfrm>
              <a:off x="3515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90" name="Oval 32"/>
            <p:cNvSpPr>
              <a:spLocks noChangeArrowheads="1"/>
            </p:cNvSpPr>
            <p:nvPr/>
          </p:nvSpPr>
          <p:spPr bwMode="auto">
            <a:xfrm>
              <a:off x="3832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91" name="Oval 33"/>
            <p:cNvSpPr>
              <a:spLocks noChangeArrowheads="1"/>
            </p:cNvSpPr>
            <p:nvPr/>
          </p:nvSpPr>
          <p:spPr bwMode="auto">
            <a:xfrm>
              <a:off x="4150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92" name="Oval 34"/>
            <p:cNvSpPr>
              <a:spLocks noChangeArrowheads="1"/>
            </p:cNvSpPr>
            <p:nvPr/>
          </p:nvSpPr>
          <p:spPr bwMode="auto">
            <a:xfrm>
              <a:off x="4467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93" name="Oval 35"/>
            <p:cNvSpPr>
              <a:spLocks noChangeArrowheads="1"/>
            </p:cNvSpPr>
            <p:nvPr/>
          </p:nvSpPr>
          <p:spPr bwMode="auto">
            <a:xfrm>
              <a:off x="4785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94" name="Oval 36"/>
            <p:cNvSpPr>
              <a:spLocks noChangeArrowheads="1"/>
            </p:cNvSpPr>
            <p:nvPr/>
          </p:nvSpPr>
          <p:spPr bwMode="auto">
            <a:xfrm>
              <a:off x="5103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11276" name="Group 37"/>
          <p:cNvGrpSpPr/>
          <p:nvPr/>
        </p:nvGrpSpPr>
        <p:grpSpPr bwMode="auto">
          <a:xfrm>
            <a:off x="5435600" y="3784600"/>
            <a:ext cx="3025775" cy="215900"/>
            <a:chOff x="3515" y="2160"/>
            <a:chExt cx="1906" cy="136"/>
          </a:xfrm>
        </p:grpSpPr>
        <p:sp>
          <p:nvSpPr>
            <p:cNvPr id="11283" name="Oval 38"/>
            <p:cNvSpPr>
              <a:spLocks noChangeArrowheads="1"/>
            </p:cNvSpPr>
            <p:nvPr/>
          </p:nvSpPr>
          <p:spPr bwMode="auto">
            <a:xfrm>
              <a:off x="3515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84" name="Oval 39"/>
            <p:cNvSpPr>
              <a:spLocks noChangeArrowheads="1"/>
            </p:cNvSpPr>
            <p:nvPr/>
          </p:nvSpPr>
          <p:spPr bwMode="auto">
            <a:xfrm>
              <a:off x="3832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85" name="Oval 40"/>
            <p:cNvSpPr>
              <a:spLocks noChangeArrowheads="1"/>
            </p:cNvSpPr>
            <p:nvPr/>
          </p:nvSpPr>
          <p:spPr bwMode="auto">
            <a:xfrm>
              <a:off x="4150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86" name="Oval 41"/>
            <p:cNvSpPr>
              <a:spLocks noChangeArrowheads="1"/>
            </p:cNvSpPr>
            <p:nvPr/>
          </p:nvSpPr>
          <p:spPr bwMode="auto">
            <a:xfrm>
              <a:off x="4467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87" name="Oval 42"/>
            <p:cNvSpPr>
              <a:spLocks noChangeArrowheads="1"/>
            </p:cNvSpPr>
            <p:nvPr/>
          </p:nvSpPr>
          <p:spPr bwMode="auto">
            <a:xfrm>
              <a:off x="4785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288" name="Oval 43"/>
            <p:cNvSpPr>
              <a:spLocks noChangeArrowheads="1"/>
            </p:cNvSpPr>
            <p:nvPr/>
          </p:nvSpPr>
          <p:spPr bwMode="auto">
            <a:xfrm>
              <a:off x="5103" y="2160"/>
              <a:ext cx="318" cy="136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11277" name="Text Box 44"/>
          <p:cNvSpPr txBox="1">
            <a:spLocks noChangeArrowheads="1"/>
          </p:cNvSpPr>
          <p:nvPr/>
        </p:nvSpPr>
        <p:spPr bwMode="auto">
          <a:xfrm>
            <a:off x="6156325" y="4073525"/>
            <a:ext cx="19446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橙汁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aphicFrame>
        <p:nvGraphicFramePr>
          <p:cNvPr id="2094" name="Object 46"/>
          <p:cNvGraphicFramePr>
            <a:graphicFrameLocks noChangeAspect="1"/>
          </p:cNvGraphicFramePr>
          <p:nvPr/>
        </p:nvGraphicFramePr>
        <p:xfrm>
          <a:off x="1692275" y="3040063"/>
          <a:ext cx="21050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7" name="" r:id="rId1" imgW="1257300" imgH="393700" progId="Equation.3">
                  <p:embed/>
                </p:oleObj>
              </mc:Choice>
              <mc:Fallback>
                <p:oleObj name="" r:id="rId1" imgW="1257300" imgH="3937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3040063"/>
                        <a:ext cx="21050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95" name="Picture 4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1138" y="3641725"/>
            <a:ext cx="14811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8" name="Text Box 50"/>
          <p:cNvSpPr txBox="1">
            <a:spLocks noChangeArrowheads="1"/>
          </p:cNvSpPr>
          <p:nvPr/>
        </p:nvSpPr>
        <p:spPr bwMode="auto">
          <a:xfrm>
            <a:off x="323850" y="4479925"/>
            <a:ext cx="6048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底面半径：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6÷2=3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99" name="Text Box 51"/>
          <p:cNvSpPr txBox="1">
            <a:spLocks noChangeArrowheads="1"/>
          </p:cNvSpPr>
          <p:nvPr/>
        </p:nvSpPr>
        <p:spPr bwMode="auto">
          <a:xfrm>
            <a:off x="323850" y="5213350"/>
            <a:ext cx="6769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底面积：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3.14×3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=28.26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00" name="Text Box 52"/>
          <p:cNvSpPr txBox="1">
            <a:spLocks noChangeArrowheads="1"/>
          </p:cNvSpPr>
          <p:nvPr/>
        </p:nvSpPr>
        <p:spPr bwMode="auto">
          <a:xfrm>
            <a:off x="323850" y="5854700"/>
            <a:ext cx="66246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体积：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28.26×11=310.86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8" grpId="0"/>
      <p:bldP spid="2099" grpId="0"/>
      <p:bldP spid="2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971550" y="1795463"/>
            <a:ext cx="47513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箱子的高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=11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971550" y="831850"/>
            <a:ext cx="68246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因为箱子刚好能装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罐橙汁。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663575" y="2730500"/>
            <a:ext cx="65516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箱子的长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=6×6=36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5724525" y="1795463"/>
            <a:ext cx="31686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（橙汁罐的高）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1000125" y="3595688"/>
            <a:ext cx="5881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箱子的宽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=6×4=24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79388" y="4603750"/>
            <a:ext cx="87852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答：橙汁罐的体积是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310.86cm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。箱子的长、宽、高各是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36cm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24cm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11cm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084" grpId="0"/>
      <p:bldP spid="3085" grpId="0"/>
      <p:bldP spid="3086" grpId="0"/>
      <p:bldP spid="30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8"/>
          <p:cNvSpPr txBox="1">
            <a:spLocks noChangeArrowheads="1"/>
          </p:cNvSpPr>
          <p:nvPr/>
        </p:nvSpPr>
        <p:spPr bwMode="auto">
          <a:xfrm>
            <a:off x="468313" y="1233488"/>
            <a:ext cx="8278812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1.  一根圆柱形木料，底面积为75cm</a:t>
            </a:r>
            <a:r>
              <a:rPr lang="zh-CN" altLang="en-US" sz="2800" b="1" baseline="300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，长为90cm。它的体积是多少？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92275" y="2460625"/>
            <a:ext cx="5275263" cy="752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prstDash val="lgDash"/>
            <a:miter lim="800000"/>
          </a:ln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600" b="1">
                <a:latin typeface="Calibri" panose="020F0502020204030204" pitchFamily="34" charset="0"/>
              </a:rPr>
              <a:t>圆柱的体积＝底面积</a:t>
            </a:r>
            <a:r>
              <a:rPr lang="zh-CN" altLang="en-US" sz="3600" b="1">
                <a:latin typeface="Calibri" panose="020F0502020204030204" pitchFamily="34" charset="0"/>
                <a:sym typeface="Arial" panose="020B0604020202020204" pitchFamily="34" charset="0"/>
              </a:rPr>
              <a:t>×高</a:t>
            </a:r>
            <a:endParaRPr lang="zh-CN" altLang="en-US" sz="3600" b="1">
              <a:latin typeface="Calibri" panose="020F0502020204030204" pitchFamily="34" charset="0"/>
            </a:endParaRPr>
          </a:p>
        </p:txBody>
      </p:sp>
      <p:sp>
        <p:nvSpPr>
          <p:cNvPr id="3077" name="Text Box 8"/>
          <p:cNvSpPr txBox="1">
            <a:spLocks noChangeArrowheads="1"/>
          </p:cNvSpPr>
          <p:nvPr/>
        </p:nvSpPr>
        <p:spPr bwMode="auto">
          <a:xfrm>
            <a:off x="2820988" y="3532188"/>
            <a:ext cx="23209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</a:rPr>
              <a:t>Sh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2820988" y="4049713"/>
            <a:ext cx="2320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=75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" name="Text Box 8"/>
          <p:cNvSpPr txBox="1">
            <a:spLocks noChangeArrowheads="1"/>
          </p:cNvSpPr>
          <p:nvPr/>
        </p:nvSpPr>
        <p:spPr bwMode="auto">
          <a:xfrm>
            <a:off x="2892425" y="4568825"/>
            <a:ext cx="23209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=6750(cm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1027113" y="5343525"/>
            <a:ext cx="5778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答：它的体积是6750cm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/>
      <p:bldP spid="3077" grpId="0" bldLvl="0"/>
      <p:bldP spid="3078" grpId="0" bldLvl="0"/>
      <p:bldP spid="3079" grpId="0" bldLvl="0"/>
      <p:bldP spid="3080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正文(25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22850" y="1844675"/>
            <a:ext cx="352742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468313" y="1052513"/>
            <a:ext cx="8278812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2.  李家庄挖了一口圆柱形水井，底面以下的井深10m，底面直径为1m。挖出的土有多少立方米？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2700338" y="2565400"/>
            <a:ext cx="23225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=π</a:t>
            </a: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2700338" y="3082925"/>
            <a:ext cx="23225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=1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π</a:t>
            </a: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3" name="Text Box 8"/>
          <p:cNvSpPr txBox="1">
            <a:spLocks noChangeArrowheads="1"/>
          </p:cNvSpPr>
          <p:nvPr/>
        </p:nvSpPr>
        <p:spPr bwMode="auto">
          <a:xfrm>
            <a:off x="2700338" y="3602038"/>
            <a:ext cx="23225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=10π(m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133600" y="4365625"/>
            <a:ext cx="5778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答：挖出的土有10πm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ldLvl="0"/>
      <p:bldP spid="4102" grpId="0" bldLvl="0"/>
      <p:bldP spid="4103" grpId="0" bldLvl="0"/>
      <p:bldP spid="4104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250825" y="841375"/>
            <a:ext cx="8569325" cy="12001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制作一个底面直径</a:t>
            </a:r>
            <a:r>
              <a:rPr lang="en-US" altLang="zh-CN" sz="36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20cm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、长</a:t>
            </a:r>
            <a:r>
              <a:rPr lang="en-US" altLang="zh-CN" sz="36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50cm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的圆柱形通风管，至少要用多少平方厘米铁皮？</a:t>
            </a:r>
            <a:endParaRPr lang="zh-CN" altLang="en-US" sz="36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23850" y="3225800"/>
            <a:ext cx="8424863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通风管是两端都不封口的，所以只需求侧面积。</a:t>
            </a:r>
            <a:endParaRPr lang="zh-CN" altLang="en-US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11188" y="4233863"/>
            <a:ext cx="1368425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解：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476375" y="4233863"/>
            <a:ext cx="6767513" cy="5857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侧面积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=3.14×20×50=3140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cm</a:t>
            </a:r>
            <a:r>
              <a:rPr lang="en-US" altLang="zh-CN" b="1" baseline="300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187450" y="5170488"/>
            <a:ext cx="6696075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答：至少要用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3140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平方厘米铁皮。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307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27763" y="2041525"/>
            <a:ext cx="13081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bldLvl="0" animBg="1"/>
      <p:bldP spid="2054" grpId="0" bldLvl="0" animBg="1"/>
      <p:bldP spid="2055" grpId="0" bldLvl="0" animBg="1"/>
      <p:bldP spid="205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60588" y="1389063"/>
            <a:ext cx="4881562" cy="298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187325" y="603250"/>
            <a:ext cx="6102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：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亮亮和爷爷同一天过生日。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676275" y="1436688"/>
            <a:ext cx="2895600" cy="900112"/>
          </a:xfrm>
          <a:prstGeom prst="cloudCallout">
            <a:avLst>
              <a:gd name="adj1" fmla="val 50022"/>
              <a:gd name="adj2" fmla="val 2875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祝爷爷生日快乐！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47442" y="1814085"/>
            <a:ext cx="3057247" cy="523219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祝你生日快乐</a:t>
            </a:r>
            <a:r>
              <a:rPr lang="en-US" altLang="zh-CN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……</a:t>
            </a:r>
            <a:endParaRPr lang="zh-CN" altLang="en-US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ea typeface="+mn-ea"/>
            </a:endParaRPr>
          </a:p>
        </p:txBody>
      </p: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" y="4956175"/>
            <a:ext cx="105568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圆角矩形标注 19"/>
          <p:cNvSpPr/>
          <p:nvPr/>
        </p:nvSpPr>
        <p:spPr>
          <a:xfrm flipH="1">
            <a:off x="1360488" y="5041900"/>
            <a:ext cx="3511550" cy="857250"/>
          </a:xfrm>
          <a:prstGeom prst="wedgeRoundRectCallout">
            <a:avLst>
              <a:gd name="adj1" fmla="val 58116"/>
              <a:gd name="adj2" fmla="val 4433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观察上面的情景，你想到了哪些问题？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16875" y="4157663"/>
            <a:ext cx="1127125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云形标注 21"/>
          <p:cNvSpPr/>
          <p:nvPr/>
        </p:nvSpPr>
        <p:spPr>
          <a:xfrm>
            <a:off x="4333875" y="4067175"/>
            <a:ext cx="3622675" cy="1036638"/>
          </a:xfrm>
          <a:prstGeom prst="cloudCallout">
            <a:avLst>
              <a:gd name="adj1" fmla="val 52683"/>
              <a:gd name="adj2" fmla="val 43743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两个蛋糕都是圆柱形的。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84388" y="355600"/>
            <a:ext cx="2474912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9300" y="854075"/>
            <a:ext cx="2135188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497013"/>
            <a:ext cx="1357313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云形标注 8"/>
          <p:cNvSpPr/>
          <p:nvPr/>
        </p:nvSpPr>
        <p:spPr>
          <a:xfrm>
            <a:off x="1500188" y="2271713"/>
            <a:ext cx="3059112" cy="1087437"/>
          </a:xfrm>
          <a:prstGeom prst="cloudCallout">
            <a:avLst>
              <a:gd name="adj1" fmla="val -61749"/>
              <a:gd name="adj2" fmla="val -22189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爷爷的生日蛋糕大。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70800" y="2055813"/>
            <a:ext cx="1473200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标注 11"/>
          <p:cNvSpPr/>
          <p:nvPr/>
        </p:nvSpPr>
        <p:spPr>
          <a:xfrm flipH="1">
            <a:off x="4968875" y="2378075"/>
            <a:ext cx="2574925" cy="1323975"/>
          </a:xfrm>
          <a:prstGeom prst="wedgeRoundRectCallout">
            <a:avLst>
              <a:gd name="adj1" fmla="val -58762"/>
              <a:gd name="adj2" fmla="val -2354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爷爷的生日蛋糕大，就是蛋糕的体积大。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104775" y="3798888"/>
            <a:ext cx="87391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下面的两个茶叶筒，怎样比较哪个茶叶筒的体积大呢？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41638" y="4586288"/>
            <a:ext cx="10287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338638" y="4994275"/>
            <a:ext cx="105568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2263" y="3482975"/>
            <a:ext cx="11017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云形标注 10"/>
          <p:cNvSpPr/>
          <p:nvPr/>
        </p:nvSpPr>
        <p:spPr>
          <a:xfrm>
            <a:off x="1543050" y="2992438"/>
            <a:ext cx="4248150" cy="981075"/>
          </a:xfrm>
          <a:prstGeom prst="cloudCallout">
            <a:avLst>
              <a:gd name="adj1" fmla="val -51622"/>
              <a:gd name="adj2" fmla="val 60763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要是能计算出体积就好了。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32688" y="1431925"/>
            <a:ext cx="1403350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云形标注 12"/>
          <p:cNvSpPr/>
          <p:nvPr/>
        </p:nvSpPr>
        <p:spPr>
          <a:xfrm>
            <a:off x="2514600" y="1722438"/>
            <a:ext cx="4727575" cy="1089025"/>
          </a:xfrm>
          <a:prstGeom prst="cloudCallout">
            <a:avLst>
              <a:gd name="adj1" fmla="val 61799"/>
              <a:gd name="adj2" fmla="val 15096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哪个筒装茶叶多，哪个体积就大。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3"/>
          <p:cNvSpPr txBox="1">
            <a:spLocks noChangeArrowheads="1"/>
          </p:cNvSpPr>
          <p:nvPr/>
        </p:nvSpPr>
        <p:spPr bwMode="auto">
          <a:xfrm>
            <a:off x="187325" y="484188"/>
            <a:ext cx="5286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：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探索圆柱的体积公式。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图片 2" descr="正文(33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00" y="1155700"/>
            <a:ext cx="1435100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正文(33)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7788" y="2522538"/>
            <a:ext cx="1747837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正文(33)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8413" y="4173538"/>
            <a:ext cx="1812925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0"/>
          <p:cNvGrpSpPr/>
          <p:nvPr/>
        </p:nvGrpSpPr>
        <p:grpSpPr bwMode="auto">
          <a:xfrm>
            <a:off x="3138488" y="504825"/>
            <a:ext cx="5281612" cy="1703388"/>
            <a:chOff x="3138986" y="277305"/>
            <a:chExt cx="5281683" cy="1704369"/>
          </a:xfrm>
        </p:grpSpPr>
        <p:pic>
          <p:nvPicPr>
            <p:cNvPr id="7188" name="图片 7" descr="95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201098" y="277305"/>
              <a:ext cx="1219571" cy="1633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 flipH="1">
              <a:off x="3138986" y="928555"/>
              <a:ext cx="3791001" cy="1053119"/>
            </a:xfrm>
            <a:prstGeom prst="wedgeRoundRectCallout">
              <a:avLst>
                <a:gd name="adj1" fmla="val -58762"/>
                <a:gd name="adj2" fmla="val -23542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把圆柱转化成我们学过的长方体看一看。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12"/>
          <p:cNvGrpSpPr/>
          <p:nvPr/>
        </p:nvGrpSpPr>
        <p:grpSpPr bwMode="auto">
          <a:xfrm>
            <a:off x="230188" y="2430463"/>
            <a:ext cx="2308225" cy="1733550"/>
            <a:chOff x="230543" y="2408830"/>
            <a:chExt cx="2307941" cy="1733494"/>
          </a:xfrm>
        </p:grpSpPr>
        <p:pic>
          <p:nvPicPr>
            <p:cNvPr id="7186" name="图片 3" descr="正文(33)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4222" y="2408830"/>
              <a:ext cx="1294262" cy="1733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7" name="文本框 3"/>
            <p:cNvSpPr txBox="1">
              <a:spLocks noChangeArrowheads="1"/>
            </p:cNvSpPr>
            <p:nvPr/>
          </p:nvSpPr>
          <p:spPr bwMode="auto">
            <a:xfrm>
              <a:off x="230543" y="2685600"/>
              <a:ext cx="121379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14"/>
          <p:cNvGrpSpPr/>
          <p:nvPr/>
        </p:nvGrpSpPr>
        <p:grpSpPr bwMode="auto">
          <a:xfrm>
            <a:off x="233363" y="3900488"/>
            <a:ext cx="2373312" cy="1755775"/>
            <a:chOff x="232817" y="4094326"/>
            <a:chExt cx="2373904" cy="1755311"/>
          </a:xfrm>
        </p:grpSpPr>
        <p:pic>
          <p:nvPicPr>
            <p:cNvPr id="7184" name="图片 5" descr="正文(33)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50958" y="4094326"/>
              <a:ext cx="1455763" cy="1755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5" name="文本框 3"/>
            <p:cNvSpPr txBox="1">
              <a:spLocks noChangeArrowheads="1"/>
            </p:cNvSpPr>
            <p:nvPr/>
          </p:nvSpPr>
          <p:spPr bwMode="auto">
            <a:xfrm>
              <a:off x="232817" y="4393846"/>
              <a:ext cx="121379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7" name="直接箭头连接符 16"/>
          <p:cNvCxnSpPr/>
          <p:nvPr/>
        </p:nvCxnSpPr>
        <p:spPr>
          <a:xfrm flipV="1">
            <a:off x="2757488" y="3665538"/>
            <a:ext cx="3219450" cy="142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2565400" y="2655888"/>
            <a:ext cx="37671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把圆柱等分为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等份，拼成一个近似的长方体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2705100" y="5391150"/>
            <a:ext cx="3221038" cy="12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3"/>
          <p:cNvSpPr txBox="1">
            <a:spLocks noChangeArrowheads="1"/>
          </p:cNvSpPr>
          <p:nvPr/>
        </p:nvSpPr>
        <p:spPr bwMode="auto">
          <a:xfrm>
            <a:off x="2568575" y="4421188"/>
            <a:ext cx="37655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把圆柱等分为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等份，拼成一个近似的长方体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24"/>
          <p:cNvGrpSpPr/>
          <p:nvPr/>
        </p:nvGrpSpPr>
        <p:grpSpPr bwMode="auto">
          <a:xfrm>
            <a:off x="409575" y="4841875"/>
            <a:ext cx="8434388" cy="1822450"/>
            <a:chOff x="409430" y="5036025"/>
            <a:chExt cx="8434319" cy="1821975"/>
          </a:xfrm>
        </p:grpSpPr>
        <p:pic>
          <p:nvPicPr>
            <p:cNvPr id="7182" name="图片 22" descr="正文(33)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29097" y="5036025"/>
              <a:ext cx="1214652" cy="182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圆角矩形标注 23"/>
            <p:cNvSpPr/>
            <p:nvPr/>
          </p:nvSpPr>
          <p:spPr>
            <a:xfrm flipH="1">
              <a:off x="409430" y="5881942"/>
              <a:ext cx="6796032" cy="676099"/>
            </a:xfrm>
            <a:prstGeom prst="wedgeRoundRectCallout">
              <a:avLst>
                <a:gd name="adj1" fmla="val -58762"/>
                <a:gd name="adj2" fmla="val -23542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等分的份数越多，就越接近一个长方体。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4332288" y="3392488"/>
            <a:ext cx="3733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            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4" name="文本框 3"/>
          <p:cNvSpPr txBox="1">
            <a:spLocks noChangeArrowheads="1"/>
          </p:cNvSpPr>
          <p:nvPr/>
        </p:nvSpPr>
        <p:spPr bwMode="auto">
          <a:xfrm>
            <a:off x="187325" y="473075"/>
            <a:ext cx="718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拼成的近似长方体和圆柱有什么关系？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-231775" y="971550"/>
            <a:ext cx="4694238" cy="1846263"/>
            <a:chOff x="0" y="863709"/>
            <a:chExt cx="4694830" cy="1847458"/>
          </a:xfrm>
        </p:grpSpPr>
        <p:pic>
          <p:nvPicPr>
            <p:cNvPr id="8228" name="图片 2" descr="正文(33)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863709"/>
              <a:ext cx="1351128" cy="1847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 bwMode="auto">
            <a:xfrm flipH="1">
              <a:off x="1146320" y="1160764"/>
              <a:ext cx="3548510" cy="902284"/>
            </a:xfrm>
            <a:prstGeom prst="wedgeRoundRectCallout">
              <a:avLst>
                <a:gd name="adj1" fmla="val 54684"/>
                <a:gd name="adj2" fmla="val 17264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近似长方体的底面积就是圆柱的等面积。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7"/>
          <p:cNvGrpSpPr/>
          <p:nvPr/>
        </p:nvGrpSpPr>
        <p:grpSpPr bwMode="auto">
          <a:xfrm>
            <a:off x="4751388" y="860425"/>
            <a:ext cx="4392612" cy="1617663"/>
            <a:chOff x="4751194" y="709683"/>
            <a:chExt cx="4392806" cy="1617260"/>
          </a:xfrm>
        </p:grpSpPr>
        <p:pic>
          <p:nvPicPr>
            <p:cNvPr id="8226" name="图片 3" descr="正文(33)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38167" y="709683"/>
              <a:ext cx="905833" cy="1617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圆角矩形标注 6"/>
            <p:cNvSpPr/>
            <p:nvPr/>
          </p:nvSpPr>
          <p:spPr bwMode="auto">
            <a:xfrm flipH="1">
              <a:off x="4751194" y="1066782"/>
              <a:ext cx="3232293" cy="903062"/>
            </a:xfrm>
            <a:prstGeom prst="wedgeRoundRectCallout">
              <a:avLst>
                <a:gd name="adj1" fmla="val -60991"/>
                <a:gd name="adj2" fmla="val 18775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近似长方体的高就是圆柱的高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1787525" y="2428875"/>
            <a:ext cx="52959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长方体的体积＝底面积</a:t>
            </a:r>
            <a:r>
              <a:rPr lang="en-US" altLang="zh-CN" sz="3200" b="1" dirty="0">
                <a:latin typeface="+mn-ea"/>
                <a:ea typeface="+mn-ea"/>
                <a:cs typeface="Times New Roman" panose="02020603050405020304" pitchFamily="18" charset="0"/>
              </a:rPr>
              <a:t>×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rot="16200000" flipH="1">
            <a:off x="2866231" y="3153569"/>
            <a:ext cx="504825" cy="142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2159000" y="3360738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圆柱的体积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rot="16200000" flipH="1">
            <a:off x="5160962" y="3182938"/>
            <a:ext cx="504825" cy="12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4781550" y="3362325"/>
            <a:ext cx="1577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底面积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rot="16200000" flipH="1">
            <a:off x="6364287" y="3198813"/>
            <a:ext cx="504825" cy="12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6311900" y="3378200"/>
            <a:ext cx="771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40"/>
          <p:cNvGrpSpPr/>
          <p:nvPr/>
        </p:nvGrpSpPr>
        <p:grpSpPr bwMode="auto">
          <a:xfrm>
            <a:off x="176213" y="3959225"/>
            <a:ext cx="8067675" cy="2203450"/>
            <a:chOff x="175952" y="3808603"/>
            <a:chExt cx="8068326" cy="2203450"/>
          </a:xfrm>
        </p:grpSpPr>
        <p:sp>
          <p:nvSpPr>
            <p:cNvPr id="8207" name="文本框 3"/>
            <p:cNvSpPr txBox="1">
              <a:spLocks noChangeArrowheads="1"/>
            </p:cNvSpPr>
            <p:nvPr/>
          </p:nvSpPr>
          <p:spPr bwMode="auto">
            <a:xfrm>
              <a:off x="175952" y="3872956"/>
              <a:ext cx="5692585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如果用</a:t>
              </a:r>
              <a:r>
                <a:rPr lang="en-US" altLang="zh-CN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表示圆柱的体积，</a:t>
              </a:r>
              <a:r>
                <a:rPr lang="en-US" altLang="zh-CN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表示圆柱的底面积，</a:t>
              </a:r>
              <a:r>
                <a:rPr lang="en-US" altLang="zh-CN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表示圆柱的高，那么圆柱的体积公式可以写成：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208" name="组合 38"/>
            <p:cNvGrpSpPr/>
            <p:nvPr/>
          </p:nvGrpSpPr>
          <p:grpSpPr bwMode="auto">
            <a:xfrm>
              <a:off x="6414023" y="3808603"/>
              <a:ext cx="1830255" cy="2203450"/>
              <a:chOff x="7001310" y="3440028"/>
              <a:chExt cx="1829687" cy="2203382"/>
            </a:xfrm>
          </p:grpSpPr>
          <p:grpSp>
            <p:nvGrpSpPr>
              <p:cNvPr id="8209" name="组合 36"/>
              <p:cNvGrpSpPr/>
              <p:nvPr/>
            </p:nvGrpSpPr>
            <p:grpSpPr bwMode="auto">
              <a:xfrm>
                <a:off x="7001310" y="3440028"/>
                <a:ext cx="1829687" cy="2203382"/>
                <a:chOff x="3985154" y="3781222"/>
                <a:chExt cx="1829687" cy="2203382"/>
              </a:xfrm>
            </p:grpSpPr>
            <p:grpSp>
              <p:nvGrpSpPr>
                <p:cNvPr id="8211" name="组合 32"/>
                <p:cNvGrpSpPr/>
                <p:nvPr/>
              </p:nvGrpSpPr>
              <p:grpSpPr bwMode="auto">
                <a:xfrm>
                  <a:off x="3986739" y="3903455"/>
                  <a:ext cx="1363239" cy="1650949"/>
                  <a:chOff x="6675395" y="3780623"/>
                  <a:chExt cx="1363239" cy="1650949"/>
                </a:xfrm>
              </p:grpSpPr>
              <p:grpSp>
                <p:nvGrpSpPr>
                  <p:cNvPr id="8220" name="组合 31"/>
                  <p:cNvGrpSpPr/>
                  <p:nvPr/>
                </p:nvGrpSpPr>
                <p:grpSpPr bwMode="auto">
                  <a:xfrm>
                    <a:off x="6675395" y="3821897"/>
                    <a:ext cx="1363239" cy="1587452"/>
                    <a:chOff x="6675395" y="3821897"/>
                    <a:chExt cx="1363239" cy="1587452"/>
                  </a:xfrm>
                </p:grpSpPr>
                <p:cxnSp>
                  <p:nvCxnSpPr>
                    <p:cNvPr id="38" name="直接连接符 37"/>
                    <p:cNvCxnSpPr/>
                    <p:nvPr/>
                  </p:nvCxnSpPr>
                  <p:spPr>
                    <a:xfrm>
                      <a:off x="6686227" y="3821898"/>
                      <a:ext cx="1352240" cy="1587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直接连接符 38"/>
                    <p:cNvCxnSpPr/>
                    <p:nvPr/>
                  </p:nvCxnSpPr>
                  <p:spPr>
                    <a:xfrm rot="5400000">
                      <a:off x="6603539" y="4615625"/>
                      <a:ext cx="1573164" cy="14284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/>
                    <p:cNvCxnSpPr/>
                    <p:nvPr/>
                  </p:nvCxnSpPr>
                  <p:spPr>
                    <a:xfrm>
                      <a:off x="6675117" y="5383950"/>
                      <a:ext cx="1352240" cy="1587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6" name="椭圆 35"/>
                  <p:cNvSpPr/>
                  <p:nvPr/>
                </p:nvSpPr>
                <p:spPr>
                  <a:xfrm>
                    <a:off x="7355998" y="3780624"/>
                    <a:ext cx="109513" cy="82547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7329017" y="5349026"/>
                    <a:ext cx="107925" cy="82547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8212" name="组合 35"/>
                <p:cNvGrpSpPr/>
                <p:nvPr/>
              </p:nvGrpSpPr>
              <p:grpSpPr bwMode="auto">
                <a:xfrm>
                  <a:off x="3985154" y="3781222"/>
                  <a:ext cx="1829687" cy="2203382"/>
                  <a:chOff x="6660115" y="3658392"/>
                  <a:chExt cx="1829687" cy="2203382"/>
                </a:xfrm>
              </p:grpSpPr>
              <p:grpSp>
                <p:nvGrpSpPr>
                  <p:cNvPr id="8213" name="组合 20"/>
                  <p:cNvGrpSpPr/>
                  <p:nvPr/>
                </p:nvGrpSpPr>
                <p:grpSpPr bwMode="auto">
                  <a:xfrm>
                    <a:off x="6660115" y="3658392"/>
                    <a:ext cx="1829687" cy="1901766"/>
                    <a:chOff x="6469084" y="1543651"/>
                    <a:chExt cx="1830552" cy="1901427"/>
                  </a:xfrm>
                </p:grpSpPr>
                <p:sp>
                  <p:nvSpPr>
                    <p:cNvPr id="29" name="圆柱形 28"/>
                    <p:cNvSpPr/>
                    <p:nvPr/>
                  </p:nvSpPr>
                  <p:spPr>
                    <a:xfrm>
                      <a:off x="6468803" y="1543651"/>
                      <a:ext cx="1389401" cy="1901427"/>
                    </a:xfrm>
                    <a:prstGeom prst="can">
                      <a:avLst/>
                    </a:prstGeom>
                    <a:solidFill>
                      <a:schemeClr val="accent1">
                        <a:alpha val="17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cxnSp>
                  <p:nvCxnSpPr>
                    <p:cNvPr id="30" name="直接箭头连接符 29"/>
                    <p:cNvCxnSpPr/>
                    <p:nvPr/>
                  </p:nvCxnSpPr>
                  <p:spPr>
                    <a:xfrm rot="16200000" flipH="1">
                      <a:off x="7178151" y="2498329"/>
                      <a:ext cx="1577645" cy="2064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headEnd type="triangle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直接连接符 30"/>
                    <p:cNvCxnSpPr/>
                    <p:nvPr/>
                  </p:nvCxnSpPr>
                  <p:spPr>
                    <a:xfrm>
                      <a:off x="7858204" y="1707130"/>
                      <a:ext cx="257238" cy="0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/>
                    <p:cNvCxnSpPr/>
                    <p:nvPr/>
                  </p:nvCxnSpPr>
                  <p:spPr>
                    <a:xfrm>
                      <a:off x="7858204" y="3322867"/>
                      <a:ext cx="257238" cy="0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219" name="文本框 1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914532" y="2206415"/>
                      <a:ext cx="385104" cy="52311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r>
                        <a:rPr lang="en-US" altLang="zh-CN" sz="2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zh-CN" altLang="en-US" sz="2800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sp>
                <p:nvSpPr>
                  <p:cNvPr id="8214" name="文本框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0938" y="5338554"/>
                    <a:ext cx="91440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r>
                      <a:rPr lang="en-US" altLang="zh-CN" sz="2800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</a:t>
                    </a:r>
                    <a:endParaRPr lang="zh-CN" altLang="en-US" sz="28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23" name="任意多边形 22"/>
              <p:cNvSpPr/>
              <p:nvPr/>
            </p:nvSpPr>
            <p:spPr>
              <a:xfrm>
                <a:off x="7004203" y="4981443"/>
                <a:ext cx="1403028" cy="163507"/>
              </a:xfrm>
              <a:custGeom>
                <a:avLst/>
                <a:gdLst>
                  <a:gd name="connsiteX0" fmla="*/ 23820 w 1402244"/>
                  <a:gd name="connsiteY0" fmla="*/ 163773 h 163773"/>
                  <a:gd name="connsiteX1" fmla="*/ 10172 w 1402244"/>
                  <a:gd name="connsiteY1" fmla="*/ 122830 h 163773"/>
                  <a:gd name="connsiteX2" fmla="*/ 92059 w 1402244"/>
                  <a:gd name="connsiteY2" fmla="*/ 95534 h 163773"/>
                  <a:gd name="connsiteX3" fmla="*/ 133002 w 1402244"/>
                  <a:gd name="connsiteY3" fmla="*/ 68239 h 163773"/>
                  <a:gd name="connsiteX4" fmla="*/ 214889 w 1402244"/>
                  <a:gd name="connsiteY4" fmla="*/ 40943 h 163773"/>
                  <a:gd name="connsiteX5" fmla="*/ 351367 w 1402244"/>
                  <a:gd name="connsiteY5" fmla="*/ 13648 h 163773"/>
                  <a:gd name="connsiteX6" fmla="*/ 515140 w 1402244"/>
                  <a:gd name="connsiteY6" fmla="*/ 0 h 163773"/>
                  <a:gd name="connsiteX7" fmla="*/ 1074698 w 1402244"/>
                  <a:gd name="connsiteY7" fmla="*/ 13648 h 163773"/>
                  <a:gd name="connsiteX8" fmla="*/ 1224823 w 1402244"/>
                  <a:gd name="connsiteY8" fmla="*/ 54591 h 163773"/>
                  <a:gd name="connsiteX9" fmla="*/ 1265767 w 1402244"/>
                  <a:gd name="connsiteY9" fmla="*/ 81887 h 163773"/>
                  <a:gd name="connsiteX10" fmla="*/ 1306710 w 1402244"/>
                  <a:gd name="connsiteY10" fmla="*/ 95534 h 163773"/>
                  <a:gd name="connsiteX11" fmla="*/ 1402244 w 1402244"/>
                  <a:gd name="connsiteY11" fmla="*/ 136478 h 16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02244" h="163773">
                    <a:moveTo>
                      <a:pt x="23820" y="163773"/>
                    </a:moveTo>
                    <a:cubicBezTo>
                      <a:pt x="19271" y="150125"/>
                      <a:pt x="0" y="133002"/>
                      <a:pt x="10172" y="122830"/>
                    </a:cubicBezTo>
                    <a:cubicBezTo>
                      <a:pt x="30517" y="102485"/>
                      <a:pt x="68119" y="111494"/>
                      <a:pt x="92059" y="95534"/>
                    </a:cubicBezTo>
                    <a:cubicBezTo>
                      <a:pt x="105707" y="86436"/>
                      <a:pt x="118013" y="74901"/>
                      <a:pt x="133002" y="68239"/>
                    </a:cubicBezTo>
                    <a:cubicBezTo>
                      <a:pt x="159294" y="56554"/>
                      <a:pt x="186976" y="47921"/>
                      <a:pt x="214889" y="40943"/>
                    </a:cubicBezTo>
                    <a:cubicBezTo>
                      <a:pt x="269104" y="27390"/>
                      <a:pt x="291138" y="20340"/>
                      <a:pt x="351367" y="13648"/>
                    </a:cubicBezTo>
                    <a:cubicBezTo>
                      <a:pt x="405812" y="7598"/>
                      <a:pt x="460549" y="4549"/>
                      <a:pt x="515140" y="0"/>
                    </a:cubicBezTo>
                    <a:lnTo>
                      <a:pt x="1074698" y="13648"/>
                    </a:lnTo>
                    <a:cubicBezTo>
                      <a:pt x="1102121" y="14840"/>
                      <a:pt x="1206549" y="42409"/>
                      <a:pt x="1224823" y="54591"/>
                    </a:cubicBezTo>
                    <a:cubicBezTo>
                      <a:pt x="1238471" y="63690"/>
                      <a:pt x="1251096" y="74551"/>
                      <a:pt x="1265767" y="81887"/>
                    </a:cubicBezTo>
                    <a:cubicBezTo>
                      <a:pt x="1278634" y="88320"/>
                      <a:pt x="1293240" y="90483"/>
                      <a:pt x="1306710" y="95534"/>
                    </a:cubicBezTo>
                    <a:cubicBezTo>
                      <a:pt x="1368854" y="118838"/>
                      <a:pt x="1359489" y="115100"/>
                      <a:pt x="1402244" y="136478"/>
                    </a:cubicBezTo>
                  </a:path>
                </a:pathLst>
              </a:cu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1979613" y="5473700"/>
            <a:ext cx="2619375" cy="736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4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</a:t>
            </a:r>
            <a:endParaRPr lang="zh-CN" altLang="en-US" sz="4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  <p:bldP spid="12" grpId="0"/>
      <p:bldP spid="16" grpId="0"/>
      <p:bldP spid="18" grpId="0"/>
      <p:bldP spid="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"/>
          <p:cNvSpPr txBox="1">
            <a:spLocks noChangeArrowheads="1"/>
          </p:cNvSpPr>
          <p:nvPr/>
        </p:nvSpPr>
        <p:spPr bwMode="auto">
          <a:xfrm>
            <a:off x="477838" y="554038"/>
            <a:ext cx="64039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同桌合作，测量自己准备的茶叶筒的有关数据，计算出它的体积。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图片 2" descr="正文(35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9525" y="1206500"/>
            <a:ext cx="1023938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5"/>
          <p:cNvGrpSpPr/>
          <p:nvPr/>
        </p:nvGrpSpPr>
        <p:grpSpPr bwMode="auto">
          <a:xfrm>
            <a:off x="477838" y="2005013"/>
            <a:ext cx="5649912" cy="1360487"/>
            <a:chOff x="327545" y="1576316"/>
            <a:chExt cx="5650173" cy="1360302"/>
          </a:xfrm>
        </p:grpSpPr>
        <p:pic>
          <p:nvPicPr>
            <p:cNvPr id="9230" name="图片 3" descr="正文(35)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45" y="1576316"/>
              <a:ext cx="1091821" cy="1360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 bwMode="auto">
            <a:xfrm flipH="1">
              <a:off x="1527750" y="1774726"/>
              <a:ext cx="4449968" cy="847610"/>
            </a:xfrm>
            <a:prstGeom prst="wedgeRoundRectCallout">
              <a:avLst>
                <a:gd name="adj1" fmla="val 53802"/>
                <a:gd name="adj2" fmla="val 16672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把你们测量的数据和计算方法给大家介绍一下。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8"/>
          <p:cNvGrpSpPr/>
          <p:nvPr/>
        </p:nvGrpSpPr>
        <p:grpSpPr bwMode="auto">
          <a:xfrm>
            <a:off x="6442075" y="1397000"/>
            <a:ext cx="1392238" cy="1214438"/>
            <a:chOff x="6291619" y="641445"/>
            <a:chExt cx="1392072" cy="1214651"/>
          </a:xfrm>
        </p:grpSpPr>
        <p:sp>
          <p:nvSpPr>
            <p:cNvPr id="7" name="左大括号 6"/>
            <p:cNvSpPr/>
            <p:nvPr/>
          </p:nvSpPr>
          <p:spPr>
            <a:xfrm>
              <a:off x="7191625" y="641445"/>
              <a:ext cx="396828" cy="1214651"/>
            </a:xfrm>
            <a:prstGeom prst="leftBrac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29" name="TextBox 7"/>
            <p:cNvSpPr txBox="1">
              <a:spLocks noChangeArrowheads="1"/>
            </p:cNvSpPr>
            <p:nvPr/>
          </p:nvSpPr>
          <p:spPr bwMode="auto">
            <a:xfrm>
              <a:off x="6291619" y="982638"/>
              <a:ext cx="13920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20cm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9"/>
          <p:cNvGrpSpPr/>
          <p:nvPr/>
        </p:nvGrpSpPr>
        <p:grpSpPr bwMode="auto">
          <a:xfrm>
            <a:off x="7686675" y="2614613"/>
            <a:ext cx="1392238" cy="782637"/>
            <a:chOff x="7014950" y="81884"/>
            <a:chExt cx="1392072" cy="782528"/>
          </a:xfrm>
        </p:grpSpPr>
        <p:sp>
          <p:nvSpPr>
            <p:cNvPr id="11" name="左大括号 10"/>
            <p:cNvSpPr/>
            <p:nvPr/>
          </p:nvSpPr>
          <p:spPr>
            <a:xfrm rot="16200000">
              <a:off x="7280828" y="-101454"/>
              <a:ext cx="395232" cy="761909"/>
            </a:xfrm>
            <a:prstGeom prst="leftBrac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27" name="TextBox 11"/>
            <p:cNvSpPr txBox="1">
              <a:spLocks noChangeArrowheads="1"/>
            </p:cNvSpPr>
            <p:nvPr/>
          </p:nvSpPr>
          <p:spPr bwMode="auto">
            <a:xfrm>
              <a:off x="7014950" y="341192"/>
              <a:ext cx="13920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10cm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335213" y="3389313"/>
            <a:ext cx="2619375" cy="736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4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</a:t>
            </a:r>
            <a:endParaRPr lang="zh-CN" altLang="en-US" sz="4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357188" y="4297363"/>
            <a:ext cx="7642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底面积：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3.14×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10÷2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78.5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cm²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574675" y="5053013"/>
            <a:ext cx="5664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20×78.5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1570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cm³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>
            <a:spLocks noChangeArrowheads="1"/>
          </p:cNvSpPr>
          <p:nvPr/>
        </p:nvSpPr>
        <p:spPr bwMode="auto">
          <a:xfrm>
            <a:off x="338138" y="614363"/>
            <a:ext cx="75326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一段圆木（如下图），计算出它的体积。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43" name="组合 3"/>
          <p:cNvGrpSpPr/>
          <p:nvPr/>
        </p:nvGrpSpPr>
        <p:grpSpPr bwMode="auto">
          <a:xfrm>
            <a:off x="1827213" y="1362075"/>
            <a:ext cx="5160962" cy="1903413"/>
            <a:chOff x="1675868" y="1069551"/>
            <a:chExt cx="5161350" cy="1903248"/>
          </a:xfrm>
        </p:grpSpPr>
        <p:pic>
          <p:nvPicPr>
            <p:cNvPr id="10247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675868" y="1069551"/>
              <a:ext cx="5161350" cy="190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 rot="-5400000">
              <a:off x="1505307" y="1496290"/>
              <a:ext cx="8643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3dm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49" name="文本框 11"/>
            <p:cNvSpPr txBox="1">
              <a:spLocks noChangeArrowheads="1"/>
            </p:cNvSpPr>
            <p:nvPr/>
          </p:nvSpPr>
          <p:spPr bwMode="auto">
            <a:xfrm>
              <a:off x="4003243" y="2281780"/>
              <a:ext cx="10438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12dm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342900" y="3486150"/>
            <a:ext cx="81295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底面积：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3.14×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3÷2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（平方分米）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338138" y="4594225"/>
            <a:ext cx="63579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12×7.1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85.2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（立方分米）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2274888" y="5553075"/>
            <a:ext cx="5846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答：它的体积为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85.2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立方分米。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a8d9bfb0-e3e9-43a4-a7c3-b97e39b7e5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1093</Words>
  <Application>WPS 演示</Application>
  <PresentationFormat>全屏显示(4:3)</PresentationFormat>
  <Paragraphs>142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黑体</vt:lpstr>
      <vt:lpstr>Times New Roman</vt:lpstr>
      <vt:lpstr>Calibri</vt:lpstr>
      <vt:lpstr>Arial</vt:lpstr>
      <vt:lpstr>Arial Unicode MS</vt:lpstr>
      <vt:lpstr>第一PPT模板网-WWW.1PPT.COM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dcterms:created xsi:type="dcterms:W3CDTF">2017-11-30T07:03:00Z</dcterms:created>
  <dcterms:modified xsi:type="dcterms:W3CDTF">2023-02-14T05:05:09Z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0C8338B1852341B0BF482D0339F9081C</vt:lpwstr>
  </property>
</Properties>
</file>