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56" r:id="rId3"/>
    <p:sldId id="257" r:id="rId4"/>
    <p:sldId id="258" r:id="rId5"/>
    <p:sldId id="259" r:id="rId6"/>
    <p:sldId id="260" r:id="rId8"/>
    <p:sldId id="261" r:id="rId9"/>
    <p:sldId id="262" r:id="rId10"/>
  </p:sldIdLst>
  <p:sldSz cx="9144000" cy="6858000" type="screen4x3"/>
  <p:notesSz cx="6858000" cy="9144000"/>
  <p:custDataLst>
    <p:tags r:id="rId1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252" autoAdjust="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6" d="100"/>
        <a:sy n="12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68D68D-64D0-433C-BCB1-4533143130A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696BAD-F6D8-4D02-AA9F-AA84E15D317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696BAD-F6D8-4D02-AA9F-AA84E15D31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5CA93A-8F93-4D84-9476-9F40EF1C6FE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3B9340-C326-4452-A742-B9BD7A427DCE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7BE3A7-A5B0-4464-97AD-D5B7868BBC8D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FC647B-69D0-4647-A829-F0E5724519D1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3F83AC-6163-48C1-884A-B44B315123EF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EC7BA1-EA32-4B24-8FFE-6473A04F2EAB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C89555-5E2E-43C1-B376-B67897AB729D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EF2042-82AC-4562-AAE2-7168228064B6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FA2F99-22D0-479A-A438-0A048B32FB2D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40691B-0C19-44C7-8358-03F50B745A0A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176718-43A0-4D70-902A-2EFD77E62A2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 smtClean="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smtClean="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smtClean="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4852B350-EA82-4789-B96A-FB0C502D1DB7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jpe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4"/>
          <p:cNvSpPr txBox="1">
            <a:spLocks noChangeArrowheads="1"/>
          </p:cNvSpPr>
          <p:nvPr/>
        </p:nvSpPr>
        <p:spPr bwMode="auto">
          <a:xfrm>
            <a:off x="1423186" y="918034"/>
            <a:ext cx="604837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冀教版六年级数学下册第三单元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51" name="Rectangle 6"/>
          <p:cNvSpPr>
            <a:spLocks noChangeArrowheads="1"/>
          </p:cNvSpPr>
          <p:nvPr/>
        </p:nvSpPr>
        <p:spPr bwMode="auto">
          <a:xfrm>
            <a:off x="1244010" y="2492896"/>
            <a:ext cx="6480175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/>
            <a:r>
              <a:rPr lang="zh-CN" altLang="en-US" sz="6000" b="1" dirty="0">
                <a:latin typeface="华文楷体" pitchFamily="2" charset="-122"/>
                <a:ea typeface="华文楷体" pitchFamily="2" charset="-122"/>
              </a:rPr>
              <a:t>圆柱体的体积计算 </a:t>
            </a:r>
            <a:endParaRPr lang="zh-CN" altLang="en-US" sz="6000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WordArt 4"/>
          <p:cNvSpPr>
            <a:spLocks noChangeArrowheads="1" noChangeShapeType="1" noTextEdit="1"/>
          </p:cNvSpPr>
          <p:nvPr/>
        </p:nvSpPr>
        <p:spPr bwMode="auto">
          <a:xfrm>
            <a:off x="3371239" y="692697"/>
            <a:ext cx="2664693" cy="864096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pPr algn="ctr"/>
            <a:r>
              <a:rPr lang="zh-CN" altLang="en-US" sz="3600" b="1" kern="10" dirty="0">
                <a:ln w="9525">
                  <a:round/>
                </a:ln>
                <a:gradFill rotWithShape="1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华文楷体"/>
                <a:ea typeface="华文楷体"/>
              </a:rPr>
              <a:t>教学目标</a:t>
            </a:r>
            <a:endParaRPr lang="zh-CN" altLang="en-US" sz="3600" b="1" kern="10" dirty="0">
              <a:ln w="9525">
                <a:round/>
              </a:ln>
              <a:gradFill rotWithShape="1">
                <a:gsLst>
                  <a:gs pos="0">
                    <a:srgbClr val="FFFFCC"/>
                  </a:gs>
                  <a:gs pos="100000">
                    <a:srgbClr val="FF9999"/>
                  </a:gs>
                </a:gsLst>
                <a:lin ang="5400000" scaled="1"/>
              </a:gradFill>
              <a:latin typeface="华文楷体"/>
              <a:ea typeface="华文楷体"/>
            </a:endParaRPr>
          </a:p>
        </p:txBody>
      </p:sp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611188" y="1724025"/>
            <a:ext cx="8064500" cy="393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indent="304800"/>
            <a:r>
              <a:rPr lang="en-US" altLang="zh-CN" sz="3600" b="1" dirty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、经历同桌合作，测量、计算圆柱物体体积的过程。</a:t>
            </a:r>
            <a:endParaRPr lang="zh-CN" altLang="en-US" sz="3600" b="1" dirty="0">
              <a:latin typeface="华文楷体" pitchFamily="2" charset="-122"/>
              <a:ea typeface="华文楷体" pitchFamily="2" charset="-122"/>
            </a:endParaRPr>
          </a:p>
          <a:p>
            <a:pPr indent="304800"/>
            <a:r>
              <a:rPr lang="en-US" altLang="zh-CN" sz="3600" b="1" dirty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、会测量圆柱物体的有关数据，能根据圆柱的高及直径或周长计算圆柱的体积。</a:t>
            </a:r>
            <a:endParaRPr lang="zh-CN" altLang="en-US" sz="3600" b="1" dirty="0">
              <a:latin typeface="华文楷体" pitchFamily="2" charset="-122"/>
              <a:ea typeface="华文楷体" pitchFamily="2" charset="-122"/>
            </a:endParaRPr>
          </a:p>
          <a:p>
            <a:pPr indent="304800"/>
            <a:r>
              <a:rPr lang="en-US" altLang="zh-CN" sz="3600" b="1" dirty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、能找到解决问题的有效方法，能表达解决问题的大致过程和结果。 </a:t>
            </a:r>
            <a:endParaRPr lang="zh-CN" altLang="en-US" sz="3600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4"/>
          <p:cNvSpPr txBox="1">
            <a:spLocks noChangeArrowheads="1"/>
          </p:cNvSpPr>
          <p:nvPr/>
        </p:nvSpPr>
        <p:spPr bwMode="auto">
          <a:xfrm>
            <a:off x="1474788" y="549275"/>
            <a:ext cx="6913562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同桌合作，测量自己准备的茶叶筒的有关数据，计算出它的体积。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4099" name="Picture 5" descr="8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55650" y="692150"/>
            <a:ext cx="78105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6" descr="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77050" y="2133600"/>
            <a:ext cx="1333500" cy="216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" name="Picture 7" descr="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84213" y="2492896"/>
            <a:ext cx="5975350" cy="203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051720" y="2161898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122" name="Picture 4" descr="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11188" y="333375"/>
            <a:ext cx="201612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Text Box 5"/>
          <p:cNvSpPr txBox="1">
            <a:spLocks noChangeArrowheads="1"/>
          </p:cNvSpPr>
          <p:nvPr/>
        </p:nvSpPr>
        <p:spPr bwMode="auto">
          <a:xfrm>
            <a:off x="1331913" y="1498600"/>
            <a:ext cx="6913562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1.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一个易拉罐（如下图），它的体积是多少立方厘米？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5126" name="Picture 6" descr="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19475" y="2781300"/>
            <a:ext cx="1866900" cy="319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4"/>
          <p:cNvSpPr txBox="1">
            <a:spLocks noChangeArrowheads="1"/>
          </p:cNvSpPr>
          <p:nvPr/>
        </p:nvSpPr>
        <p:spPr bwMode="auto">
          <a:xfrm>
            <a:off x="684213" y="977900"/>
            <a:ext cx="475297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计算下面圆柱的体积。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6149" name="Picture 5" descr="6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68313" y="2276475"/>
            <a:ext cx="8064500" cy="2343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4"/>
          <p:cNvSpPr txBox="1">
            <a:spLocks noChangeArrowheads="1"/>
          </p:cNvSpPr>
          <p:nvPr/>
        </p:nvSpPr>
        <p:spPr bwMode="auto">
          <a:xfrm>
            <a:off x="684213" y="981075"/>
            <a:ext cx="76327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3.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一段圆木（如下图），计算出它的体积。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7173" name="Picture 5" descr="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908175" y="2565400"/>
            <a:ext cx="5286375" cy="165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WordArt 4"/>
          <p:cNvSpPr>
            <a:spLocks noChangeArrowheads="1" noChangeShapeType="1" noTextEdit="1"/>
          </p:cNvSpPr>
          <p:nvPr/>
        </p:nvSpPr>
        <p:spPr bwMode="auto">
          <a:xfrm>
            <a:off x="3059113" y="785813"/>
            <a:ext cx="2952750" cy="1490662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/>
            <a:r>
              <a:rPr lang="zh-CN" altLang="en-US" sz="3600" b="1" kern="10" dirty="0">
                <a:ln w="12700">
                  <a:solidFill>
                    <a:srgbClr val="B2B2B2"/>
                  </a:solidFill>
                  <a:round/>
                </a:ln>
                <a:gradFill rotWithShape="1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华文楷体"/>
                <a:ea typeface="华文楷体"/>
              </a:rPr>
              <a:t>作业</a:t>
            </a:r>
            <a:endParaRPr lang="zh-CN" altLang="en-US" sz="3600" b="1" kern="10" dirty="0">
              <a:ln w="12700">
                <a:solidFill>
                  <a:srgbClr val="B2B2B2"/>
                </a:solidFill>
                <a:round/>
              </a:ln>
              <a:gradFill rotWithShape="1">
                <a:gsLst>
                  <a:gs pos="0">
                    <a:srgbClr val="520402"/>
                  </a:gs>
                  <a:gs pos="100000">
                    <a:srgbClr val="FFCC00"/>
                  </a:gs>
                </a:gsLst>
                <a:lin ang="5400000" scaled="1"/>
              </a:gradFill>
              <a:effectLst>
                <a:outerShdw dist="35921" dir="2700000" sy="50000" rotWithShape="0">
                  <a:srgbClr val="875B0D">
                    <a:alpha val="70000"/>
                  </a:srgbClr>
                </a:outerShdw>
              </a:effectLst>
              <a:latin typeface="华文楷体"/>
              <a:ea typeface="华文楷体"/>
            </a:endParaRPr>
          </a:p>
        </p:txBody>
      </p:sp>
      <p:sp>
        <p:nvSpPr>
          <p:cNvPr id="8195" name="Text Box 5"/>
          <p:cNvSpPr txBox="1">
            <a:spLocks noChangeArrowheads="1"/>
          </p:cNvSpPr>
          <p:nvPr/>
        </p:nvSpPr>
        <p:spPr bwMode="auto">
          <a:xfrm>
            <a:off x="684213" y="2811463"/>
            <a:ext cx="7632700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       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在自己家里找几个圆柱形的物体，测量它们的直径和高，计算出它们的体积和表面积</a:t>
            </a: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。 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PP_MARK_KEY" val="3c9353fd-eaf2-45ac-b828-2f6e4f33e632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1082</Words>
  <Application>WPS 演示</Application>
  <PresentationFormat>全屏显示(4:3)</PresentationFormat>
  <Paragraphs>34</Paragraphs>
  <Slides>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Arial</vt:lpstr>
      <vt:lpstr>宋体</vt:lpstr>
      <vt:lpstr>Wingdings</vt:lpstr>
      <vt:lpstr>Calibri</vt:lpstr>
      <vt:lpstr>华文楷体</vt:lpstr>
      <vt:lpstr>微软雅黑</vt:lpstr>
      <vt:lpstr>华文楷体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description>第一PPT模板网-WWW.1PPT.COM</dc:description>
  <dc:subject>第一PPT模板网-WWW.1PPT.COM</dc:subject>
  <cp:lastModifiedBy>小树</cp:lastModifiedBy>
  <cp:revision>7</cp:revision>
  <dcterms:created xsi:type="dcterms:W3CDTF">2014-02-23T09:10:00Z</dcterms:created>
  <dcterms:modified xsi:type="dcterms:W3CDTF">2023-02-14T05:06:13Z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98C4E4342BED49BBB7B0D5F672B90CF6</vt:lpwstr>
  </property>
  <property fmtid="{D5CDD505-2E9C-101B-9397-08002B2CF9AE}" pid="3" name="KSOProductBuildVer">
    <vt:lpwstr>2052-11.1.0.13703</vt:lpwstr>
  </property>
</Properties>
</file>